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2.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3.xml" ContentType="application/vnd.openxmlformats-officedocument.presentationml.tags+xml"/>
  <Override PartName="/ppt/notesSlides/notesSlide26.xml" ContentType="application/vnd.openxmlformats-officedocument.presentationml.notesSlide+xml"/>
  <Override PartName="/ppt/tags/tag4.xml" ContentType="application/vnd.openxmlformats-officedocument.presentationml.tags+xml"/>
  <Override PartName="/ppt/notesSlides/notesSlide2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7"/>
  </p:notesMasterIdLst>
  <p:handoutMasterIdLst>
    <p:handoutMasterId r:id="rId68"/>
  </p:handoutMasterIdLst>
  <p:sldIdLst>
    <p:sldId id="302" r:id="rId2"/>
    <p:sldId id="303" r:id="rId3"/>
    <p:sldId id="310" r:id="rId4"/>
    <p:sldId id="316" r:id="rId5"/>
    <p:sldId id="317" r:id="rId6"/>
    <p:sldId id="311" r:id="rId7"/>
    <p:sldId id="318" r:id="rId8"/>
    <p:sldId id="312" r:id="rId9"/>
    <p:sldId id="313" r:id="rId10"/>
    <p:sldId id="320" r:id="rId11"/>
    <p:sldId id="323" r:id="rId12"/>
    <p:sldId id="324" r:id="rId13"/>
    <p:sldId id="319" r:id="rId14"/>
    <p:sldId id="330" r:id="rId15"/>
    <p:sldId id="331" r:id="rId16"/>
    <p:sldId id="332" r:id="rId17"/>
    <p:sldId id="725" r:id="rId18"/>
    <p:sldId id="731" r:id="rId19"/>
    <p:sldId id="727" r:id="rId20"/>
    <p:sldId id="730" r:id="rId21"/>
    <p:sldId id="732" r:id="rId22"/>
    <p:sldId id="733" r:id="rId23"/>
    <p:sldId id="734" r:id="rId24"/>
    <p:sldId id="735" r:id="rId25"/>
    <p:sldId id="736" r:id="rId26"/>
    <p:sldId id="737" r:id="rId27"/>
    <p:sldId id="739" r:id="rId28"/>
    <p:sldId id="740" r:id="rId29"/>
    <p:sldId id="738" r:id="rId30"/>
    <p:sldId id="754" r:id="rId31"/>
    <p:sldId id="744" r:id="rId32"/>
    <p:sldId id="745" r:id="rId33"/>
    <p:sldId id="746" r:id="rId34"/>
    <p:sldId id="747" r:id="rId35"/>
    <p:sldId id="768" r:id="rId36"/>
    <p:sldId id="726" r:id="rId37"/>
    <p:sldId id="750" r:id="rId38"/>
    <p:sldId id="751" r:id="rId39"/>
    <p:sldId id="749" r:id="rId40"/>
    <p:sldId id="752" r:id="rId41"/>
    <p:sldId id="764" r:id="rId42"/>
    <p:sldId id="753" r:id="rId43"/>
    <p:sldId id="755" r:id="rId44"/>
    <p:sldId id="309" r:id="rId45"/>
    <p:sldId id="756" r:id="rId46"/>
    <p:sldId id="757" r:id="rId47"/>
    <p:sldId id="760" r:id="rId48"/>
    <p:sldId id="759" r:id="rId49"/>
    <p:sldId id="761" r:id="rId50"/>
    <p:sldId id="762" r:id="rId51"/>
    <p:sldId id="763" r:id="rId52"/>
    <p:sldId id="765" r:id="rId53"/>
    <p:sldId id="326" r:id="rId54"/>
    <p:sldId id="304" r:id="rId55"/>
    <p:sldId id="766" r:id="rId56"/>
    <p:sldId id="716" r:id="rId57"/>
    <p:sldId id="327" r:id="rId58"/>
    <p:sldId id="328" r:id="rId59"/>
    <p:sldId id="329" r:id="rId60"/>
    <p:sldId id="728" r:id="rId61"/>
    <p:sldId id="729" r:id="rId62"/>
    <p:sldId id="741" r:id="rId63"/>
    <p:sldId id="742" r:id="rId64"/>
    <p:sldId id="748" r:id="rId65"/>
    <p:sldId id="767" r:id="rId66"/>
  </p:sldIdLst>
  <p:sldSz cx="12192000" cy="6858000"/>
  <p:notesSz cx="6858000" cy="9144000"/>
  <p:custDataLst>
    <p:tags r:id="rId6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DC4405"/>
    <a:srgbClr val="ED1C24"/>
    <a:srgbClr val="9933FF"/>
    <a:srgbClr val="1C75BC"/>
    <a:srgbClr val="0000FF"/>
    <a:srgbClr val="64B8E7"/>
    <a:srgbClr val="FBCA8E"/>
    <a:srgbClr val="F594A7"/>
    <a:srgbClr val="0070C0"/>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731" autoAdjust="0"/>
    <p:restoredTop sz="91782" autoAdjust="0"/>
  </p:normalViewPr>
  <p:slideViewPr>
    <p:cSldViewPr snapToGrid="0">
      <p:cViewPr varScale="1">
        <p:scale>
          <a:sx n="91" d="100"/>
          <a:sy n="91" d="100"/>
        </p:scale>
        <p:origin x="1116" y="6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4" d="100"/>
          <a:sy n="94" d="100"/>
        </p:scale>
        <p:origin x="1808"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gs" Target="tags/tag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rwen Li" userId="9d4e498b41cc86a1" providerId="LiveId" clId="{36908C21-14E4-4324-BA77-8EC160A09D90}"/>
    <pc:docChg chg="modSld sldOrd">
      <pc:chgData name="Erwen Li" userId="9d4e498b41cc86a1" providerId="LiveId" clId="{36908C21-14E4-4324-BA77-8EC160A09D90}" dt="2020-11-17T13:36:05.588" v="56" actId="20577"/>
      <pc:docMkLst>
        <pc:docMk/>
      </pc:docMkLst>
      <pc:sldChg chg="modSp mod">
        <pc:chgData name="Erwen Li" userId="9d4e498b41cc86a1" providerId="LiveId" clId="{36908C21-14E4-4324-BA77-8EC160A09D90}" dt="2020-11-17T12:55:23.360" v="48" actId="20577"/>
        <pc:sldMkLst>
          <pc:docMk/>
          <pc:sldMk cId="547367505" sldId="302"/>
        </pc:sldMkLst>
        <pc:spChg chg="mod">
          <ac:chgData name="Erwen Li" userId="9d4e498b41cc86a1" providerId="LiveId" clId="{36908C21-14E4-4324-BA77-8EC160A09D90}" dt="2020-11-17T12:55:23.360" v="48" actId="20577"/>
          <ac:spMkLst>
            <pc:docMk/>
            <pc:sldMk cId="547367505" sldId="302"/>
            <ac:spMk id="3" creationId="{010146F8-EC38-4D40-AEB3-7C76D1C2DD2F}"/>
          </ac:spMkLst>
        </pc:spChg>
      </pc:sldChg>
      <pc:sldChg chg="modSp mod">
        <pc:chgData name="Erwen Li" userId="9d4e498b41cc86a1" providerId="LiveId" clId="{36908C21-14E4-4324-BA77-8EC160A09D90}" dt="2020-11-17T13:36:05.588" v="56" actId="20577"/>
        <pc:sldMkLst>
          <pc:docMk/>
          <pc:sldMk cId="3597375978" sldId="303"/>
        </pc:sldMkLst>
        <pc:spChg chg="mod">
          <ac:chgData name="Erwen Li" userId="9d4e498b41cc86a1" providerId="LiveId" clId="{36908C21-14E4-4324-BA77-8EC160A09D90}" dt="2020-11-17T13:36:05.588" v="56" actId="20577"/>
          <ac:spMkLst>
            <pc:docMk/>
            <pc:sldMk cId="3597375978" sldId="303"/>
            <ac:spMk id="4" creationId="{FB36770E-7152-4F74-A185-0EDB505F91C9}"/>
          </ac:spMkLst>
        </pc:spChg>
      </pc:sldChg>
      <pc:sldChg chg="ord">
        <pc:chgData name="Erwen Li" userId="9d4e498b41cc86a1" providerId="LiveId" clId="{36908C21-14E4-4324-BA77-8EC160A09D90}" dt="2020-11-17T13:35:12.874" v="50"/>
        <pc:sldMkLst>
          <pc:docMk/>
          <pc:sldMk cId="2673266625" sldId="753"/>
        </pc:sldMkLst>
      </pc:sldChg>
      <pc:sldChg chg="ord">
        <pc:chgData name="Erwen Li" userId="9d4e498b41cc86a1" providerId="LiveId" clId="{36908C21-14E4-4324-BA77-8EC160A09D90}" dt="2020-11-17T13:35:48.924" v="52"/>
        <pc:sldMkLst>
          <pc:docMk/>
          <pc:sldMk cId="2193110787" sldId="764"/>
        </pc:sldMkLst>
      </pc:sldChg>
    </pc:docChg>
  </pc:docChgLst>
</pc:chgInfo>
</file>

<file path=ppt/diagrams/_rels/data1.xml.rels><?xml version="1.0" encoding="UTF-8" standalone="yes"?>
<Relationships xmlns="http://schemas.openxmlformats.org/package/2006/relationships"><Relationship Id="rId1" Type="http://schemas.openxmlformats.org/officeDocument/2006/relationships/image" Target="../media/image19.png"/></Relationships>
</file>

<file path=ppt/diagrams/_rels/drawing1.xml.rels><?xml version="1.0" encoding="UTF-8" standalone="yes"?>
<Relationships xmlns="http://schemas.openxmlformats.org/package/2006/relationships"><Relationship Id="rId1" Type="http://schemas.openxmlformats.org/officeDocument/2006/relationships/image" Target="../media/image19.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36DE26D-3357-4986-B6FE-173AB0F8DE93}"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en-US"/>
        </a:p>
      </dgm:t>
    </dgm:pt>
    <dgm:pt modelId="{41C9F55E-D4C3-4258-B98E-9F1FB32EEC44}">
      <dgm:prSet custT="1"/>
      <dgm:spPr/>
      <dgm:t>
        <a:bodyPr/>
        <a:lstStyle/>
        <a:p>
          <a:r>
            <a:rPr lang="en-US" sz="2400" dirty="0"/>
            <a:t>Bandwidth density</a:t>
          </a:r>
        </a:p>
      </dgm:t>
    </dgm:pt>
    <dgm:pt modelId="{C57CDDD9-E796-48B6-AEBA-C6CCC0645F6C}" type="parTrans" cxnId="{BE871C9F-F012-4E08-B77E-20FE5A74917F}">
      <dgm:prSet/>
      <dgm:spPr/>
      <dgm:t>
        <a:bodyPr/>
        <a:lstStyle/>
        <a:p>
          <a:endParaRPr lang="en-US"/>
        </a:p>
      </dgm:t>
    </dgm:pt>
    <dgm:pt modelId="{68243217-CA83-4986-9777-4D72ABE5AC8D}" type="sibTrans" cxnId="{BE871C9F-F012-4E08-B77E-20FE5A74917F}">
      <dgm:prSet/>
      <dgm:spPr/>
      <dgm:t>
        <a:bodyPr/>
        <a:lstStyle/>
        <a:p>
          <a:endParaRPr lang="en-US"/>
        </a:p>
      </dgm:t>
    </dgm:pt>
    <dgm:pt modelId="{F4EE53E6-9930-49F0-8999-D718D2E629CD}">
      <dgm:prSet custT="1"/>
      <dgm:spPr/>
      <dgm:t>
        <a:bodyPr/>
        <a:lstStyle/>
        <a:p>
          <a:r>
            <a:rPr lang="en-US" sz="2400" dirty="0"/>
            <a:t>Cost effectiveness</a:t>
          </a:r>
        </a:p>
      </dgm:t>
    </dgm:pt>
    <dgm:pt modelId="{E8D49D73-1C8A-46BC-B7AC-6127AD05E5CF}" type="parTrans" cxnId="{DDC9C1A3-7CEF-4A86-884F-43A0B087A269}">
      <dgm:prSet/>
      <dgm:spPr/>
      <dgm:t>
        <a:bodyPr/>
        <a:lstStyle/>
        <a:p>
          <a:endParaRPr lang="en-US"/>
        </a:p>
      </dgm:t>
    </dgm:pt>
    <dgm:pt modelId="{57E7E5D0-2D66-4320-836B-3EAF1FD569D2}" type="sibTrans" cxnId="{DDC9C1A3-7CEF-4A86-884F-43A0B087A269}">
      <dgm:prSet/>
      <dgm:spPr/>
      <dgm:t>
        <a:bodyPr/>
        <a:lstStyle/>
        <a:p>
          <a:endParaRPr lang="en-US"/>
        </a:p>
      </dgm:t>
    </dgm:pt>
    <dgm:pt modelId="{F6AFC5D7-DF3B-42B9-A52D-EA9E579C5BEB}">
      <dgm:prSet custT="1"/>
      <dgm:spPr/>
      <dgm:t>
        <a:bodyPr/>
        <a:lstStyle/>
        <a:p>
          <a:r>
            <a:rPr lang="en-US" sz="2400" dirty="0"/>
            <a:t>Energy efficiency</a:t>
          </a:r>
        </a:p>
      </dgm:t>
    </dgm:pt>
    <dgm:pt modelId="{DCB08B7B-0DD3-4089-A07A-E922E4AE3299}" type="parTrans" cxnId="{9F0693EF-68E3-46AD-9C71-FF6A9B33A2E2}">
      <dgm:prSet/>
      <dgm:spPr/>
      <dgm:t>
        <a:bodyPr/>
        <a:lstStyle/>
        <a:p>
          <a:endParaRPr lang="en-US"/>
        </a:p>
      </dgm:t>
    </dgm:pt>
    <dgm:pt modelId="{C8471F5E-8E0F-4618-B8DB-EF902F09CA60}" type="sibTrans" cxnId="{9F0693EF-68E3-46AD-9C71-FF6A9B33A2E2}">
      <dgm:prSet/>
      <dgm:spPr/>
      <dgm:t>
        <a:bodyPr/>
        <a:lstStyle/>
        <a:p>
          <a:endParaRPr lang="en-US"/>
        </a:p>
      </dgm:t>
    </dgm:pt>
    <dgm:pt modelId="{5321C750-3C66-442E-8CE2-3275535B036A}" type="pres">
      <dgm:prSet presAssocID="{D36DE26D-3357-4986-B6FE-173AB0F8DE93}" presName="composite" presStyleCnt="0">
        <dgm:presLayoutVars>
          <dgm:chMax val="5"/>
          <dgm:dir/>
          <dgm:animLvl val="ctr"/>
          <dgm:resizeHandles val="exact"/>
        </dgm:presLayoutVars>
      </dgm:prSet>
      <dgm:spPr/>
    </dgm:pt>
    <dgm:pt modelId="{54F91D8F-C001-479F-B306-736FF386C800}" type="pres">
      <dgm:prSet presAssocID="{D36DE26D-3357-4986-B6FE-173AB0F8DE93}" presName="cycle" presStyleCnt="0"/>
      <dgm:spPr/>
    </dgm:pt>
    <dgm:pt modelId="{C4973D50-DF90-4720-B53B-06BC839EB91B}" type="pres">
      <dgm:prSet presAssocID="{D36DE26D-3357-4986-B6FE-173AB0F8DE93}" presName="centerShape" presStyleCnt="0"/>
      <dgm:spPr/>
    </dgm:pt>
    <dgm:pt modelId="{08C5845B-442D-47B0-9686-44F455945FCF}" type="pres">
      <dgm:prSet presAssocID="{D36DE26D-3357-4986-B6FE-173AB0F8DE93}" presName="connSite" presStyleLbl="node1" presStyleIdx="0" presStyleCnt="4"/>
      <dgm:spPr/>
    </dgm:pt>
    <dgm:pt modelId="{661B2F15-DD41-4D85-BB4A-11A20E176C30}" type="pres">
      <dgm:prSet presAssocID="{D36DE26D-3357-4986-B6FE-173AB0F8DE93}" presName="visible" presStyleLbl="node1" presStyleIdx="0" presStyleCnt="4" custScaleX="127684" custScaleY="122581"/>
      <dgm:spPr>
        <a:blipFill rotWithShape="1">
          <a:blip xmlns:r="http://schemas.openxmlformats.org/officeDocument/2006/relationships" r:embed="rId1">
            <a:extLst>
              <a:ext uri="{28A0092B-C50C-407E-A947-70E740481C1C}">
                <a14:useLocalDpi xmlns:a14="http://schemas.microsoft.com/office/drawing/2010/main" val="0"/>
              </a:ext>
            </a:extLst>
          </a:blip>
          <a:srcRect/>
          <a:stretch>
            <a:fillRect l="-29000" r="-29000"/>
          </a:stretch>
        </a:blipFill>
      </dgm:spPr>
    </dgm:pt>
    <dgm:pt modelId="{FD03507F-3E6E-4F2E-B49B-9A6A65224D16}" type="pres">
      <dgm:prSet presAssocID="{C57CDDD9-E796-48B6-AEBA-C6CCC0645F6C}" presName="Name25" presStyleLbl="parChTrans1D1" presStyleIdx="0" presStyleCnt="3"/>
      <dgm:spPr/>
    </dgm:pt>
    <dgm:pt modelId="{6B7EAF7F-C2D3-4490-8FF2-B4B28FA12F02}" type="pres">
      <dgm:prSet presAssocID="{41C9F55E-D4C3-4258-B98E-9F1FB32EEC44}" presName="node" presStyleCnt="0"/>
      <dgm:spPr/>
    </dgm:pt>
    <dgm:pt modelId="{A05958ED-C9D0-4657-A08E-C540DF3D006C}" type="pres">
      <dgm:prSet presAssocID="{41C9F55E-D4C3-4258-B98E-9F1FB32EEC44}" presName="parentNode" presStyleLbl="node1" presStyleIdx="1" presStyleCnt="4" custScaleX="270097" custLinFactX="38783" custLinFactNeighborX="100000" custLinFactNeighborY="6578">
        <dgm:presLayoutVars>
          <dgm:chMax val="1"/>
          <dgm:bulletEnabled val="1"/>
        </dgm:presLayoutVars>
      </dgm:prSet>
      <dgm:spPr/>
    </dgm:pt>
    <dgm:pt modelId="{0E3CB89E-C7C0-4298-BA99-068223AC373C}" type="pres">
      <dgm:prSet presAssocID="{41C9F55E-D4C3-4258-B98E-9F1FB32EEC44}" presName="childNode" presStyleLbl="revTx" presStyleIdx="0" presStyleCnt="0">
        <dgm:presLayoutVars>
          <dgm:bulletEnabled val="1"/>
        </dgm:presLayoutVars>
      </dgm:prSet>
      <dgm:spPr/>
    </dgm:pt>
    <dgm:pt modelId="{224AF8CD-E3FD-42F2-8FEC-1C2C6046DC8C}" type="pres">
      <dgm:prSet presAssocID="{DCB08B7B-0DD3-4089-A07A-E922E4AE3299}" presName="Name25" presStyleLbl="parChTrans1D1" presStyleIdx="1" presStyleCnt="3"/>
      <dgm:spPr/>
    </dgm:pt>
    <dgm:pt modelId="{F30154D6-29F2-47B0-8163-EB104C6FD7C7}" type="pres">
      <dgm:prSet presAssocID="{F6AFC5D7-DF3B-42B9-A52D-EA9E579C5BEB}" presName="node" presStyleCnt="0"/>
      <dgm:spPr/>
    </dgm:pt>
    <dgm:pt modelId="{C011FF8A-850F-4198-A80E-812B73E8E02E}" type="pres">
      <dgm:prSet presAssocID="{F6AFC5D7-DF3B-42B9-A52D-EA9E579C5BEB}" presName="parentNode" presStyleLbl="node1" presStyleIdx="2" presStyleCnt="4" custScaleX="270097" custLinFactX="100000" custLinFactNeighborX="116389" custLinFactNeighborY="-940">
        <dgm:presLayoutVars>
          <dgm:chMax val="1"/>
          <dgm:bulletEnabled val="1"/>
        </dgm:presLayoutVars>
      </dgm:prSet>
      <dgm:spPr/>
    </dgm:pt>
    <dgm:pt modelId="{FBE630BD-9B77-4577-B219-B30CE3D010DF}" type="pres">
      <dgm:prSet presAssocID="{F6AFC5D7-DF3B-42B9-A52D-EA9E579C5BEB}" presName="childNode" presStyleLbl="revTx" presStyleIdx="0" presStyleCnt="0">
        <dgm:presLayoutVars>
          <dgm:bulletEnabled val="1"/>
        </dgm:presLayoutVars>
      </dgm:prSet>
      <dgm:spPr/>
    </dgm:pt>
    <dgm:pt modelId="{2C1B9561-175A-475A-AAA6-0DE92FC0A704}" type="pres">
      <dgm:prSet presAssocID="{E8D49D73-1C8A-46BC-B7AC-6127AD05E5CF}" presName="Name25" presStyleLbl="parChTrans1D1" presStyleIdx="2" presStyleCnt="3"/>
      <dgm:spPr/>
    </dgm:pt>
    <dgm:pt modelId="{7970107C-8E48-4F1A-913F-37FE0E665B12}" type="pres">
      <dgm:prSet presAssocID="{F4EE53E6-9930-49F0-8999-D718D2E629CD}" presName="node" presStyleCnt="0"/>
      <dgm:spPr/>
    </dgm:pt>
    <dgm:pt modelId="{FB4482EF-3AC0-447E-872C-6182DECE12C8}" type="pres">
      <dgm:prSet presAssocID="{F4EE53E6-9930-49F0-8999-D718D2E629CD}" presName="parentNode" presStyleLbl="node1" presStyleIdx="3" presStyleCnt="4" custScaleX="270097" custLinFactX="43131" custLinFactNeighborX="100000" custLinFactNeighborY="-1902">
        <dgm:presLayoutVars>
          <dgm:chMax val="1"/>
          <dgm:bulletEnabled val="1"/>
        </dgm:presLayoutVars>
      </dgm:prSet>
      <dgm:spPr/>
    </dgm:pt>
    <dgm:pt modelId="{B7E33D94-DDA8-4327-BEB4-9AF276D99B94}" type="pres">
      <dgm:prSet presAssocID="{F4EE53E6-9930-49F0-8999-D718D2E629CD}" presName="childNode" presStyleLbl="revTx" presStyleIdx="0" presStyleCnt="0">
        <dgm:presLayoutVars>
          <dgm:bulletEnabled val="1"/>
        </dgm:presLayoutVars>
      </dgm:prSet>
      <dgm:spPr/>
    </dgm:pt>
  </dgm:ptLst>
  <dgm:cxnLst>
    <dgm:cxn modelId="{EB844C22-6467-400F-96C3-6F6DD1160B1B}" type="presOf" srcId="{D36DE26D-3357-4986-B6FE-173AB0F8DE93}" destId="{5321C750-3C66-442E-8CE2-3275535B036A}" srcOrd="0" destOrd="0" presId="urn:microsoft.com/office/officeart/2005/8/layout/radial2"/>
    <dgm:cxn modelId="{D0B40437-E57E-4049-85E4-2DCDCD2774E1}" type="presOf" srcId="{F4EE53E6-9930-49F0-8999-D718D2E629CD}" destId="{FB4482EF-3AC0-447E-872C-6182DECE12C8}" srcOrd="0" destOrd="0" presId="urn:microsoft.com/office/officeart/2005/8/layout/radial2"/>
    <dgm:cxn modelId="{247EB04A-5C67-4986-8C34-10A8CFC12B1E}" type="presOf" srcId="{F6AFC5D7-DF3B-42B9-A52D-EA9E579C5BEB}" destId="{C011FF8A-850F-4198-A80E-812B73E8E02E}" srcOrd="0" destOrd="0" presId="urn:microsoft.com/office/officeart/2005/8/layout/radial2"/>
    <dgm:cxn modelId="{7AC60477-E065-433D-85EC-22EA047F822E}" type="presOf" srcId="{DCB08B7B-0DD3-4089-A07A-E922E4AE3299}" destId="{224AF8CD-E3FD-42F2-8FEC-1C2C6046DC8C}" srcOrd="0" destOrd="0" presId="urn:microsoft.com/office/officeart/2005/8/layout/radial2"/>
    <dgm:cxn modelId="{957CB88B-6BA2-4F50-AD0F-BD02F11D8B25}" type="presOf" srcId="{41C9F55E-D4C3-4258-B98E-9F1FB32EEC44}" destId="{A05958ED-C9D0-4657-A08E-C540DF3D006C}" srcOrd="0" destOrd="0" presId="urn:microsoft.com/office/officeart/2005/8/layout/radial2"/>
    <dgm:cxn modelId="{6AAB9393-3173-487A-9E54-234453ACBAD0}" type="presOf" srcId="{C57CDDD9-E796-48B6-AEBA-C6CCC0645F6C}" destId="{FD03507F-3E6E-4F2E-B49B-9A6A65224D16}" srcOrd="0" destOrd="0" presId="urn:microsoft.com/office/officeart/2005/8/layout/radial2"/>
    <dgm:cxn modelId="{BE871C9F-F012-4E08-B77E-20FE5A74917F}" srcId="{D36DE26D-3357-4986-B6FE-173AB0F8DE93}" destId="{41C9F55E-D4C3-4258-B98E-9F1FB32EEC44}" srcOrd="0" destOrd="0" parTransId="{C57CDDD9-E796-48B6-AEBA-C6CCC0645F6C}" sibTransId="{68243217-CA83-4986-9777-4D72ABE5AC8D}"/>
    <dgm:cxn modelId="{DDC9C1A3-7CEF-4A86-884F-43A0B087A269}" srcId="{D36DE26D-3357-4986-B6FE-173AB0F8DE93}" destId="{F4EE53E6-9930-49F0-8999-D718D2E629CD}" srcOrd="2" destOrd="0" parTransId="{E8D49D73-1C8A-46BC-B7AC-6127AD05E5CF}" sibTransId="{57E7E5D0-2D66-4320-836B-3EAF1FD569D2}"/>
    <dgm:cxn modelId="{1698E8DA-DF66-4633-AEEF-9AA8AA6C9044}" type="presOf" srcId="{E8D49D73-1C8A-46BC-B7AC-6127AD05E5CF}" destId="{2C1B9561-175A-475A-AAA6-0DE92FC0A704}" srcOrd="0" destOrd="0" presId="urn:microsoft.com/office/officeart/2005/8/layout/radial2"/>
    <dgm:cxn modelId="{9F0693EF-68E3-46AD-9C71-FF6A9B33A2E2}" srcId="{D36DE26D-3357-4986-B6FE-173AB0F8DE93}" destId="{F6AFC5D7-DF3B-42B9-A52D-EA9E579C5BEB}" srcOrd="1" destOrd="0" parTransId="{DCB08B7B-0DD3-4089-A07A-E922E4AE3299}" sibTransId="{C8471F5E-8E0F-4618-B8DB-EF902F09CA60}"/>
    <dgm:cxn modelId="{AA960785-B5F9-4A74-8583-8112945C7E41}" type="presParOf" srcId="{5321C750-3C66-442E-8CE2-3275535B036A}" destId="{54F91D8F-C001-479F-B306-736FF386C800}" srcOrd="0" destOrd="0" presId="urn:microsoft.com/office/officeart/2005/8/layout/radial2"/>
    <dgm:cxn modelId="{D5758F05-AC7F-47EF-B094-81969AEB3F61}" type="presParOf" srcId="{54F91D8F-C001-479F-B306-736FF386C800}" destId="{C4973D50-DF90-4720-B53B-06BC839EB91B}" srcOrd="0" destOrd="0" presId="urn:microsoft.com/office/officeart/2005/8/layout/radial2"/>
    <dgm:cxn modelId="{557A913B-FF5A-4746-884D-22E580535714}" type="presParOf" srcId="{C4973D50-DF90-4720-B53B-06BC839EB91B}" destId="{08C5845B-442D-47B0-9686-44F455945FCF}" srcOrd="0" destOrd="0" presId="urn:microsoft.com/office/officeart/2005/8/layout/radial2"/>
    <dgm:cxn modelId="{B406B3B1-ABE8-4E0D-83C8-7EDA3F2E1AE3}" type="presParOf" srcId="{C4973D50-DF90-4720-B53B-06BC839EB91B}" destId="{661B2F15-DD41-4D85-BB4A-11A20E176C30}" srcOrd="1" destOrd="0" presId="urn:microsoft.com/office/officeart/2005/8/layout/radial2"/>
    <dgm:cxn modelId="{14C3E14A-EC5C-4232-82C1-EFE5CAF0154A}" type="presParOf" srcId="{54F91D8F-C001-479F-B306-736FF386C800}" destId="{FD03507F-3E6E-4F2E-B49B-9A6A65224D16}" srcOrd="1" destOrd="0" presId="urn:microsoft.com/office/officeart/2005/8/layout/radial2"/>
    <dgm:cxn modelId="{EAC3DDC9-9628-4713-B55E-000CE2E81F98}" type="presParOf" srcId="{54F91D8F-C001-479F-B306-736FF386C800}" destId="{6B7EAF7F-C2D3-4490-8FF2-B4B28FA12F02}" srcOrd="2" destOrd="0" presId="urn:microsoft.com/office/officeart/2005/8/layout/radial2"/>
    <dgm:cxn modelId="{9B47C315-F81B-4DD8-A653-988F8C15A67B}" type="presParOf" srcId="{6B7EAF7F-C2D3-4490-8FF2-B4B28FA12F02}" destId="{A05958ED-C9D0-4657-A08E-C540DF3D006C}" srcOrd="0" destOrd="0" presId="urn:microsoft.com/office/officeart/2005/8/layout/radial2"/>
    <dgm:cxn modelId="{A39CDB91-B295-4628-B099-DE99300441CE}" type="presParOf" srcId="{6B7EAF7F-C2D3-4490-8FF2-B4B28FA12F02}" destId="{0E3CB89E-C7C0-4298-BA99-068223AC373C}" srcOrd="1" destOrd="0" presId="urn:microsoft.com/office/officeart/2005/8/layout/radial2"/>
    <dgm:cxn modelId="{BCBAABA0-DFBF-40B3-A2C2-8C11F7BE6279}" type="presParOf" srcId="{54F91D8F-C001-479F-B306-736FF386C800}" destId="{224AF8CD-E3FD-42F2-8FEC-1C2C6046DC8C}" srcOrd="3" destOrd="0" presId="urn:microsoft.com/office/officeart/2005/8/layout/radial2"/>
    <dgm:cxn modelId="{49D8D0F8-D683-472B-9ECD-B0715108BC30}" type="presParOf" srcId="{54F91D8F-C001-479F-B306-736FF386C800}" destId="{F30154D6-29F2-47B0-8163-EB104C6FD7C7}" srcOrd="4" destOrd="0" presId="urn:microsoft.com/office/officeart/2005/8/layout/radial2"/>
    <dgm:cxn modelId="{92D82EE3-CD61-4265-9C3A-BFD9500C8EF9}" type="presParOf" srcId="{F30154D6-29F2-47B0-8163-EB104C6FD7C7}" destId="{C011FF8A-850F-4198-A80E-812B73E8E02E}" srcOrd="0" destOrd="0" presId="urn:microsoft.com/office/officeart/2005/8/layout/radial2"/>
    <dgm:cxn modelId="{417D7961-5AD5-445D-A12D-B949C8907A83}" type="presParOf" srcId="{F30154D6-29F2-47B0-8163-EB104C6FD7C7}" destId="{FBE630BD-9B77-4577-B219-B30CE3D010DF}" srcOrd="1" destOrd="0" presId="urn:microsoft.com/office/officeart/2005/8/layout/radial2"/>
    <dgm:cxn modelId="{8AE8FBA0-EA83-4B98-BCFC-DCC7A490DA96}" type="presParOf" srcId="{54F91D8F-C001-479F-B306-736FF386C800}" destId="{2C1B9561-175A-475A-AAA6-0DE92FC0A704}" srcOrd="5" destOrd="0" presId="urn:microsoft.com/office/officeart/2005/8/layout/radial2"/>
    <dgm:cxn modelId="{28AA9718-2EA8-4458-ACD7-FF7150C7116A}" type="presParOf" srcId="{54F91D8F-C001-479F-B306-736FF386C800}" destId="{7970107C-8E48-4F1A-913F-37FE0E665B12}" srcOrd="6" destOrd="0" presId="urn:microsoft.com/office/officeart/2005/8/layout/radial2"/>
    <dgm:cxn modelId="{7CBEE0B3-8AF5-4552-BAC6-852754D20573}" type="presParOf" srcId="{7970107C-8E48-4F1A-913F-37FE0E665B12}" destId="{FB4482EF-3AC0-447E-872C-6182DECE12C8}" srcOrd="0" destOrd="0" presId="urn:microsoft.com/office/officeart/2005/8/layout/radial2"/>
    <dgm:cxn modelId="{8B995887-9C54-4BD6-B576-BADCC37828B7}" type="presParOf" srcId="{7970107C-8E48-4F1A-913F-37FE0E665B12}" destId="{B7E33D94-DDA8-4327-BEB4-9AF276D99B94}" srcOrd="1" destOrd="0" presId="urn:microsoft.com/office/officeart/2005/8/layout/radial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3C941E-469E-4769-95D4-7246CF1C1ECA}" type="doc">
      <dgm:prSet loTypeId="urn:microsoft.com/office/officeart/2005/8/layout/radial1" loCatId="cycle" qsTypeId="urn:microsoft.com/office/officeart/2005/8/quickstyle/simple1" qsCatId="simple" csTypeId="urn:microsoft.com/office/officeart/2005/8/colors/accent1_2" csCatId="accent1" phldr="1"/>
      <dgm:spPr/>
      <dgm:t>
        <a:bodyPr/>
        <a:lstStyle/>
        <a:p>
          <a:endParaRPr lang="en-US"/>
        </a:p>
      </dgm:t>
    </dgm:pt>
    <dgm:pt modelId="{453A45B6-6364-455C-9039-50D6008999F5}">
      <dgm:prSet phldrT="[Text]" custT="1"/>
      <dgm:spPr/>
      <dgm:t>
        <a:bodyPr/>
        <a:lstStyle/>
        <a:p>
          <a:r>
            <a:rPr lang="en-US" sz="2400" dirty="0"/>
            <a:t>Silicon photonics</a:t>
          </a:r>
        </a:p>
      </dgm:t>
    </dgm:pt>
    <dgm:pt modelId="{D9A611DC-2767-4DBC-9A42-E69FCC331A78}" type="parTrans" cxnId="{265EC711-FCA6-4D4A-AB39-623A95497D15}">
      <dgm:prSet/>
      <dgm:spPr/>
      <dgm:t>
        <a:bodyPr/>
        <a:lstStyle/>
        <a:p>
          <a:endParaRPr lang="en-US" sz="2000"/>
        </a:p>
      </dgm:t>
    </dgm:pt>
    <dgm:pt modelId="{23381478-DECA-4D31-8B16-2A0E9BD7AB7B}" type="sibTrans" cxnId="{265EC711-FCA6-4D4A-AB39-623A95497D15}">
      <dgm:prSet/>
      <dgm:spPr/>
      <dgm:t>
        <a:bodyPr/>
        <a:lstStyle/>
        <a:p>
          <a:endParaRPr lang="en-US" sz="2000"/>
        </a:p>
      </dgm:t>
    </dgm:pt>
    <dgm:pt modelId="{3790611C-E6DA-40C1-B392-08BEE51257B3}">
      <dgm:prSet phldrT="[Text]" custT="1"/>
      <dgm:spPr/>
      <dgm:t>
        <a:bodyPr/>
        <a:lstStyle/>
        <a:p>
          <a:r>
            <a:rPr lang="en-US" sz="2000" dirty="0"/>
            <a:t>Ge</a:t>
          </a:r>
        </a:p>
      </dgm:t>
    </dgm:pt>
    <dgm:pt modelId="{943F0439-4F60-4BCD-86F8-F2A580B4DD13}" type="parTrans" cxnId="{87CCF263-4281-4A55-9FB8-BEDE77F102F3}">
      <dgm:prSet custT="1"/>
      <dgm:spPr/>
      <dgm:t>
        <a:bodyPr/>
        <a:lstStyle/>
        <a:p>
          <a:endParaRPr lang="en-US" sz="600"/>
        </a:p>
      </dgm:t>
    </dgm:pt>
    <dgm:pt modelId="{0FE80B4F-8943-4729-9DAE-11D3EF24024B}" type="sibTrans" cxnId="{87CCF263-4281-4A55-9FB8-BEDE77F102F3}">
      <dgm:prSet/>
      <dgm:spPr/>
      <dgm:t>
        <a:bodyPr/>
        <a:lstStyle/>
        <a:p>
          <a:endParaRPr lang="en-US" sz="2000"/>
        </a:p>
      </dgm:t>
    </dgm:pt>
    <dgm:pt modelId="{CEC8FCCF-C711-4D97-95DF-4274107CBB9A}">
      <dgm:prSet phldrT="[Text]" custT="1"/>
      <dgm:spPr/>
      <dgm:t>
        <a:bodyPr/>
        <a:lstStyle/>
        <a:p>
          <a:r>
            <a:rPr lang="en-US" sz="2000" dirty="0"/>
            <a:t>III-V</a:t>
          </a:r>
        </a:p>
      </dgm:t>
    </dgm:pt>
    <dgm:pt modelId="{ABA8CA25-2011-4A2E-B3C5-7FD77082047A}" type="parTrans" cxnId="{35CCA5C5-7AFC-4516-A812-4BF9A64840F6}">
      <dgm:prSet custT="1"/>
      <dgm:spPr/>
      <dgm:t>
        <a:bodyPr/>
        <a:lstStyle/>
        <a:p>
          <a:endParaRPr lang="en-US" sz="600"/>
        </a:p>
      </dgm:t>
    </dgm:pt>
    <dgm:pt modelId="{397967E3-464A-4396-ABD0-8A698959B5D1}" type="sibTrans" cxnId="{35CCA5C5-7AFC-4516-A812-4BF9A64840F6}">
      <dgm:prSet/>
      <dgm:spPr/>
      <dgm:t>
        <a:bodyPr/>
        <a:lstStyle/>
        <a:p>
          <a:endParaRPr lang="en-US" sz="2000"/>
        </a:p>
      </dgm:t>
    </dgm:pt>
    <dgm:pt modelId="{288370E9-81C6-4B2F-96D7-300546E42DFF}">
      <dgm:prSet phldrT="[Text]" custT="1"/>
      <dgm:spPr/>
      <dgm:t>
        <a:bodyPr/>
        <a:lstStyle/>
        <a:p>
          <a:r>
            <a:rPr lang="en-US" sz="1200" dirty="0" err="1"/>
            <a:t>plasmonics</a:t>
          </a:r>
          <a:endParaRPr lang="en-US" sz="1200" dirty="0"/>
        </a:p>
      </dgm:t>
    </dgm:pt>
    <dgm:pt modelId="{83023D8F-DC0D-4D1F-B71C-77A5936D51B0}" type="parTrans" cxnId="{7FDC919F-B1F2-4158-8841-60F9A88B91AC}">
      <dgm:prSet custT="1"/>
      <dgm:spPr/>
      <dgm:t>
        <a:bodyPr/>
        <a:lstStyle/>
        <a:p>
          <a:endParaRPr lang="en-US" sz="600"/>
        </a:p>
      </dgm:t>
    </dgm:pt>
    <dgm:pt modelId="{69F70A24-0447-405F-8A26-C03BD2EB75C5}" type="sibTrans" cxnId="{7FDC919F-B1F2-4158-8841-60F9A88B91AC}">
      <dgm:prSet/>
      <dgm:spPr/>
      <dgm:t>
        <a:bodyPr/>
        <a:lstStyle/>
        <a:p>
          <a:endParaRPr lang="en-US" sz="2000"/>
        </a:p>
      </dgm:t>
    </dgm:pt>
    <dgm:pt modelId="{5C0FF65E-9AC9-4EDF-9919-71FF12DBAE40}">
      <dgm:prSet phldrT="[Text]" custT="1"/>
      <dgm:spPr/>
      <dgm:t>
        <a:bodyPr/>
        <a:lstStyle/>
        <a:p>
          <a:r>
            <a:rPr lang="en-US" sz="2000" dirty="0"/>
            <a:t>LiNbO</a:t>
          </a:r>
          <a:r>
            <a:rPr lang="en-US" sz="2000" baseline="-25000" dirty="0"/>
            <a:t>3</a:t>
          </a:r>
        </a:p>
      </dgm:t>
    </dgm:pt>
    <dgm:pt modelId="{9BE386E1-E4F5-41D5-BEFB-7727C0D30DBE}" type="parTrans" cxnId="{63B630FC-E5F0-453D-84D1-5BDEC1D7072E}">
      <dgm:prSet custT="1"/>
      <dgm:spPr/>
      <dgm:t>
        <a:bodyPr/>
        <a:lstStyle/>
        <a:p>
          <a:endParaRPr lang="en-US" sz="600"/>
        </a:p>
      </dgm:t>
    </dgm:pt>
    <dgm:pt modelId="{4184F86B-0543-4404-B48D-F5F25E922E4C}" type="sibTrans" cxnId="{63B630FC-E5F0-453D-84D1-5BDEC1D7072E}">
      <dgm:prSet/>
      <dgm:spPr/>
      <dgm:t>
        <a:bodyPr/>
        <a:lstStyle/>
        <a:p>
          <a:endParaRPr lang="en-US" sz="2000"/>
        </a:p>
      </dgm:t>
    </dgm:pt>
    <dgm:pt modelId="{DF718FA8-0EC7-4BA5-B27D-C1FC2F3A68F7}">
      <dgm:prSet phldrT="[Text]" custT="1"/>
      <dgm:spPr/>
      <dgm:t>
        <a:bodyPr/>
        <a:lstStyle/>
        <a:p>
          <a:r>
            <a:rPr lang="en-US" sz="1200" dirty="0"/>
            <a:t>Graphene/ 2D materials</a:t>
          </a:r>
        </a:p>
      </dgm:t>
    </dgm:pt>
    <dgm:pt modelId="{6463A55E-36C5-435D-8BDB-5704181AD267}" type="parTrans" cxnId="{5293644E-B88F-46E2-A275-C02172F8EF9F}">
      <dgm:prSet custT="1"/>
      <dgm:spPr/>
      <dgm:t>
        <a:bodyPr/>
        <a:lstStyle/>
        <a:p>
          <a:endParaRPr lang="en-US" sz="600"/>
        </a:p>
      </dgm:t>
    </dgm:pt>
    <dgm:pt modelId="{CAB03097-F00F-425C-9AEC-3EF9EA71AC8E}" type="sibTrans" cxnId="{5293644E-B88F-46E2-A275-C02172F8EF9F}">
      <dgm:prSet/>
      <dgm:spPr/>
      <dgm:t>
        <a:bodyPr/>
        <a:lstStyle/>
        <a:p>
          <a:endParaRPr lang="en-US" sz="2000"/>
        </a:p>
      </dgm:t>
    </dgm:pt>
    <dgm:pt modelId="{98A0C8C3-92AC-4E2D-B259-D70AB60C75D9}">
      <dgm:prSet phldrT="[Text]" custT="1"/>
      <dgm:spPr/>
      <dgm:t>
        <a:bodyPr/>
        <a:lstStyle/>
        <a:p>
          <a:r>
            <a:rPr lang="en-US" sz="1600" dirty="0"/>
            <a:t>E-O polymer</a:t>
          </a:r>
        </a:p>
      </dgm:t>
    </dgm:pt>
    <dgm:pt modelId="{28DECD7F-DB5C-40BB-A072-0AA07BA223D2}" type="parTrans" cxnId="{E91CD8B1-1A7C-4EE2-9F46-F501605E7DD0}">
      <dgm:prSet custT="1"/>
      <dgm:spPr/>
      <dgm:t>
        <a:bodyPr/>
        <a:lstStyle/>
        <a:p>
          <a:endParaRPr lang="en-US" sz="600"/>
        </a:p>
      </dgm:t>
    </dgm:pt>
    <dgm:pt modelId="{75536A8A-9464-4640-BE7B-E8A63967E0DF}" type="sibTrans" cxnId="{E91CD8B1-1A7C-4EE2-9F46-F501605E7DD0}">
      <dgm:prSet/>
      <dgm:spPr/>
      <dgm:t>
        <a:bodyPr/>
        <a:lstStyle/>
        <a:p>
          <a:endParaRPr lang="en-US" sz="2000"/>
        </a:p>
      </dgm:t>
    </dgm:pt>
    <dgm:pt modelId="{8DC932AE-12E1-40C0-B344-F23FC44534D8}">
      <dgm:prSet phldrT="[Text]" custT="1"/>
      <dgm:spPr/>
      <dgm:t>
        <a:bodyPr/>
        <a:lstStyle/>
        <a:p>
          <a:r>
            <a:rPr lang="en-US" sz="1100" dirty="0"/>
            <a:t>Ferroelectric </a:t>
          </a:r>
          <a:r>
            <a:rPr lang="en-US" sz="1100" dirty="0" err="1"/>
            <a:t>matericals</a:t>
          </a:r>
          <a:endParaRPr lang="en-US" sz="1100" dirty="0"/>
        </a:p>
      </dgm:t>
    </dgm:pt>
    <dgm:pt modelId="{9E717B88-3268-4C12-BD65-39AECF24DF0F}" type="parTrans" cxnId="{660C973E-EA14-4D99-BDB8-849EC7A88A8B}">
      <dgm:prSet custT="1"/>
      <dgm:spPr/>
      <dgm:t>
        <a:bodyPr/>
        <a:lstStyle/>
        <a:p>
          <a:endParaRPr lang="en-US" sz="600"/>
        </a:p>
      </dgm:t>
    </dgm:pt>
    <dgm:pt modelId="{799C515C-38E0-4AEA-BCA3-104E5B4813A6}" type="sibTrans" cxnId="{660C973E-EA14-4D99-BDB8-849EC7A88A8B}">
      <dgm:prSet/>
      <dgm:spPr/>
      <dgm:t>
        <a:bodyPr/>
        <a:lstStyle/>
        <a:p>
          <a:endParaRPr lang="en-US" sz="2000"/>
        </a:p>
      </dgm:t>
    </dgm:pt>
    <dgm:pt modelId="{6137186F-79C8-4EDC-98FA-389FD116549D}">
      <dgm:prSet phldrT="[Text]" custT="1"/>
      <dgm:spPr>
        <a:solidFill>
          <a:schemeClr val="accent2"/>
        </a:solidFill>
      </dgm:spPr>
      <dgm:t>
        <a:bodyPr/>
        <a:lstStyle/>
        <a:p>
          <a:r>
            <a:rPr lang="en-US" sz="2000" dirty="0"/>
            <a:t>TCO</a:t>
          </a:r>
        </a:p>
      </dgm:t>
    </dgm:pt>
    <dgm:pt modelId="{DE1CD2B9-6F2E-4E59-9302-3C47ADE25C42}" type="parTrans" cxnId="{74F5DF58-C83D-48E0-9015-6578328ABD76}">
      <dgm:prSet custT="1"/>
      <dgm:spPr/>
      <dgm:t>
        <a:bodyPr/>
        <a:lstStyle/>
        <a:p>
          <a:endParaRPr lang="en-US" sz="600"/>
        </a:p>
      </dgm:t>
    </dgm:pt>
    <dgm:pt modelId="{015CC34F-F576-4ABF-9BD4-632E6096B04D}" type="sibTrans" cxnId="{74F5DF58-C83D-48E0-9015-6578328ABD76}">
      <dgm:prSet/>
      <dgm:spPr/>
      <dgm:t>
        <a:bodyPr/>
        <a:lstStyle/>
        <a:p>
          <a:endParaRPr lang="en-US" sz="2000"/>
        </a:p>
      </dgm:t>
    </dgm:pt>
    <dgm:pt modelId="{D6BBF320-BA9E-47D7-AD63-6958FC5B74AE}">
      <dgm:prSet phldrT="[Text]" custT="1"/>
      <dgm:spPr/>
      <dgm:t>
        <a:bodyPr/>
        <a:lstStyle/>
        <a:p>
          <a:r>
            <a:rPr lang="en-US" sz="1400" dirty="0"/>
            <a:t>Phase change materials</a:t>
          </a:r>
        </a:p>
      </dgm:t>
    </dgm:pt>
    <dgm:pt modelId="{17B9531E-B24B-473D-9D67-E480D5A1209B}" type="parTrans" cxnId="{24427045-A471-4BB6-A912-25A4B3DB89D9}">
      <dgm:prSet custT="1"/>
      <dgm:spPr/>
      <dgm:t>
        <a:bodyPr/>
        <a:lstStyle/>
        <a:p>
          <a:endParaRPr lang="en-US" sz="600"/>
        </a:p>
      </dgm:t>
    </dgm:pt>
    <dgm:pt modelId="{D73F342D-F6D1-4819-86FA-06403FC4FDA3}" type="sibTrans" cxnId="{24427045-A471-4BB6-A912-25A4B3DB89D9}">
      <dgm:prSet/>
      <dgm:spPr/>
      <dgm:t>
        <a:bodyPr/>
        <a:lstStyle/>
        <a:p>
          <a:endParaRPr lang="en-US" sz="2000"/>
        </a:p>
      </dgm:t>
    </dgm:pt>
    <dgm:pt modelId="{4B586A13-34DA-499D-85DD-B4A5FE1AC3C9}" type="pres">
      <dgm:prSet presAssocID="{E83C941E-469E-4769-95D4-7246CF1C1ECA}" presName="cycle" presStyleCnt="0">
        <dgm:presLayoutVars>
          <dgm:chMax val="1"/>
          <dgm:dir/>
          <dgm:animLvl val="ctr"/>
          <dgm:resizeHandles val="exact"/>
        </dgm:presLayoutVars>
      </dgm:prSet>
      <dgm:spPr/>
    </dgm:pt>
    <dgm:pt modelId="{8A31E001-B5DA-4F31-B22C-1C6C114A0CE7}" type="pres">
      <dgm:prSet presAssocID="{453A45B6-6364-455C-9039-50D6008999F5}" presName="centerShape" presStyleLbl="node0" presStyleIdx="0" presStyleCnt="1" custScaleX="173420" custScaleY="173420"/>
      <dgm:spPr/>
    </dgm:pt>
    <dgm:pt modelId="{593C41F9-CD37-43F5-A549-7A63367F6C61}" type="pres">
      <dgm:prSet presAssocID="{943F0439-4F60-4BCD-86F8-F2A580B4DD13}" presName="Name9" presStyleLbl="parChTrans1D2" presStyleIdx="0" presStyleCnt="9"/>
      <dgm:spPr/>
    </dgm:pt>
    <dgm:pt modelId="{1F057E48-E65C-495F-A326-DA91F268491E}" type="pres">
      <dgm:prSet presAssocID="{943F0439-4F60-4BCD-86F8-F2A580B4DD13}" presName="connTx" presStyleLbl="parChTrans1D2" presStyleIdx="0" presStyleCnt="9"/>
      <dgm:spPr/>
    </dgm:pt>
    <dgm:pt modelId="{C387249F-A3B8-42CC-92FB-96431A372F99}" type="pres">
      <dgm:prSet presAssocID="{3790611C-E6DA-40C1-B392-08BEE51257B3}" presName="node" presStyleLbl="node1" presStyleIdx="0" presStyleCnt="9">
        <dgm:presLayoutVars>
          <dgm:bulletEnabled val="1"/>
        </dgm:presLayoutVars>
      </dgm:prSet>
      <dgm:spPr/>
    </dgm:pt>
    <dgm:pt modelId="{1E4AB120-BDAB-48EE-B0A8-7A8FE47467A9}" type="pres">
      <dgm:prSet presAssocID="{ABA8CA25-2011-4A2E-B3C5-7FD77082047A}" presName="Name9" presStyleLbl="parChTrans1D2" presStyleIdx="1" presStyleCnt="9"/>
      <dgm:spPr/>
    </dgm:pt>
    <dgm:pt modelId="{C6CB0282-3AAA-482A-8E9F-14347D6434CB}" type="pres">
      <dgm:prSet presAssocID="{ABA8CA25-2011-4A2E-B3C5-7FD77082047A}" presName="connTx" presStyleLbl="parChTrans1D2" presStyleIdx="1" presStyleCnt="9"/>
      <dgm:spPr/>
    </dgm:pt>
    <dgm:pt modelId="{C53C18C8-A98B-45D5-BDB5-AF90657D4891}" type="pres">
      <dgm:prSet presAssocID="{CEC8FCCF-C711-4D97-95DF-4274107CBB9A}" presName="node" presStyleLbl="node1" presStyleIdx="1" presStyleCnt="9">
        <dgm:presLayoutVars>
          <dgm:bulletEnabled val="1"/>
        </dgm:presLayoutVars>
      </dgm:prSet>
      <dgm:spPr/>
    </dgm:pt>
    <dgm:pt modelId="{EE090F88-E5C6-4DFD-9981-3015E56E2B22}" type="pres">
      <dgm:prSet presAssocID="{83023D8F-DC0D-4D1F-B71C-77A5936D51B0}" presName="Name9" presStyleLbl="parChTrans1D2" presStyleIdx="2" presStyleCnt="9"/>
      <dgm:spPr/>
    </dgm:pt>
    <dgm:pt modelId="{19B076F7-3A47-4D80-A478-A6C5A9996394}" type="pres">
      <dgm:prSet presAssocID="{83023D8F-DC0D-4D1F-B71C-77A5936D51B0}" presName="connTx" presStyleLbl="parChTrans1D2" presStyleIdx="2" presStyleCnt="9"/>
      <dgm:spPr/>
    </dgm:pt>
    <dgm:pt modelId="{0C7E31D5-1DAA-418E-B147-AE3B5307CE5C}" type="pres">
      <dgm:prSet presAssocID="{288370E9-81C6-4B2F-96D7-300546E42DFF}" presName="node" presStyleLbl="node1" presStyleIdx="2" presStyleCnt="9">
        <dgm:presLayoutVars>
          <dgm:bulletEnabled val="1"/>
        </dgm:presLayoutVars>
      </dgm:prSet>
      <dgm:spPr/>
    </dgm:pt>
    <dgm:pt modelId="{C6B4DB1C-3679-49A5-93CB-7EB1517F59A6}" type="pres">
      <dgm:prSet presAssocID="{9BE386E1-E4F5-41D5-BEFB-7727C0D30DBE}" presName="Name9" presStyleLbl="parChTrans1D2" presStyleIdx="3" presStyleCnt="9"/>
      <dgm:spPr/>
    </dgm:pt>
    <dgm:pt modelId="{C4B47EA5-8082-4D34-A564-29B7EA76235E}" type="pres">
      <dgm:prSet presAssocID="{9BE386E1-E4F5-41D5-BEFB-7727C0D30DBE}" presName="connTx" presStyleLbl="parChTrans1D2" presStyleIdx="3" presStyleCnt="9"/>
      <dgm:spPr/>
    </dgm:pt>
    <dgm:pt modelId="{8FA63C8E-5BEC-4868-A105-2332B7310143}" type="pres">
      <dgm:prSet presAssocID="{5C0FF65E-9AC9-4EDF-9919-71FF12DBAE40}" presName="node" presStyleLbl="node1" presStyleIdx="3" presStyleCnt="9">
        <dgm:presLayoutVars>
          <dgm:bulletEnabled val="1"/>
        </dgm:presLayoutVars>
      </dgm:prSet>
      <dgm:spPr/>
    </dgm:pt>
    <dgm:pt modelId="{45D32144-B164-4068-98E0-F99287E6B07A}" type="pres">
      <dgm:prSet presAssocID="{28DECD7F-DB5C-40BB-A072-0AA07BA223D2}" presName="Name9" presStyleLbl="parChTrans1D2" presStyleIdx="4" presStyleCnt="9"/>
      <dgm:spPr/>
    </dgm:pt>
    <dgm:pt modelId="{9E75E0BA-418F-4134-B8A7-DF8D20EF013B}" type="pres">
      <dgm:prSet presAssocID="{28DECD7F-DB5C-40BB-A072-0AA07BA223D2}" presName="connTx" presStyleLbl="parChTrans1D2" presStyleIdx="4" presStyleCnt="9"/>
      <dgm:spPr/>
    </dgm:pt>
    <dgm:pt modelId="{3583222B-4C7C-4E51-B7FF-933CEF49A495}" type="pres">
      <dgm:prSet presAssocID="{98A0C8C3-92AC-4E2D-B259-D70AB60C75D9}" presName="node" presStyleLbl="node1" presStyleIdx="4" presStyleCnt="9">
        <dgm:presLayoutVars>
          <dgm:bulletEnabled val="1"/>
        </dgm:presLayoutVars>
      </dgm:prSet>
      <dgm:spPr/>
    </dgm:pt>
    <dgm:pt modelId="{900D7FD7-E78A-4A34-9986-126AAA0E6021}" type="pres">
      <dgm:prSet presAssocID="{9E717B88-3268-4C12-BD65-39AECF24DF0F}" presName="Name9" presStyleLbl="parChTrans1D2" presStyleIdx="5" presStyleCnt="9"/>
      <dgm:spPr/>
    </dgm:pt>
    <dgm:pt modelId="{A08CAF01-51EE-41C1-A4BA-FBF2DA95A7B7}" type="pres">
      <dgm:prSet presAssocID="{9E717B88-3268-4C12-BD65-39AECF24DF0F}" presName="connTx" presStyleLbl="parChTrans1D2" presStyleIdx="5" presStyleCnt="9"/>
      <dgm:spPr/>
    </dgm:pt>
    <dgm:pt modelId="{CC05F267-3A76-4F9F-8459-B5CF30978D38}" type="pres">
      <dgm:prSet presAssocID="{8DC932AE-12E1-40C0-B344-F23FC44534D8}" presName="node" presStyleLbl="node1" presStyleIdx="5" presStyleCnt="9">
        <dgm:presLayoutVars>
          <dgm:bulletEnabled val="1"/>
        </dgm:presLayoutVars>
      </dgm:prSet>
      <dgm:spPr/>
    </dgm:pt>
    <dgm:pt modelId="{59B619F0-5A1E-4142-BDD5-AF2C351FDDAA}" type="pres">
      <dgm:prSet presAssocID="{DE1CD2B9-6F2E-4E59-9302-3C47ADE25C42}" presName="Name9" presStyleLbl="parChTrans1D2" presStyleIdx="6" presStyleCnt="9"/>
      <dgm:spPr/>
    </dgm:pt>
    <dgm:pt modelId="{93747DA6-CB2F-4B66-BD1B-91DCC3350BF4}" type="pres">
      <dgm:prSet presAssocID="{DE1CD2B9-6F2E-4E59-9302-3C47ADE25C42}" presName="connTx" presStyleLbl="parChTrans1D2" presStyleIdx="6" presStyleCnt="9"/>
      <dgm:spPr/>
    </dgm:pt>
    <dgm:pt modelId="{35DBFA54-D3C4-441A-BBCD-6F5184B6A97A}" type="pres">
      <dgm:prSet presAssocID="{6137186F-79C8-4EDC-98FA-389FD116549D}" presName="node" presStyleLbl="node1" presStyleIdx="6" presStyleCnt="9">
        <dgm:presLayoutVars>
          <dgm:bulletEnabled val="1"/>
        </dgm:presLayoutVars>
      </dgm:prSet>
      <dgm:spPr/>
    </dgm:pt>
    <dgm:pt modelId="{C8A5FAFA-D89E-4951-933D-782D842EB904}" type="pres">
      <dgm:prSet presAssocID="{6463A55E-36C5-435D-8BDB-5704181AD267}" presName="Name9" presStyleLbl="parChTrans1D2" presStyleIdx="7" presStyleCnt="9"/>
      <dgm:spPr/>
    </dgm:pt>
    <dgm:pt modelId="{4812974F-71D4-4A11-BFCD-BC7840598861}" type="pres">
      <dgm:prSet presAssocID="{6463A55E-36C5-435D-8BDB-5704181AD267}" presName="connTx" presStyleLbl="parChTrans1D2" presStyleIdx="7" presStyleCnt="9"/>
      <dgm:spPr/>
    </dgm:pt>
    <dgm:pt modelId="{54EE0C60-447C-44C0-AE8A-3E87DC0C9189}" type="pres">
      <dgm:prSet presAssocID="{DF718FA8-0EC7-4BA5-B27D-C1FC2F3A68F7}" presName="node" presStyleLbl="node1" presStyleIdx="7" presStyleCnt="9">
        <dgm:presLayoutVars>
          <dgm:bulletEnabled val="1"/>
        </dgm:presLayoutVars>
      </dgm:prSet>
      <dgm:spPr/>
    </dgm:pt>
    <dgm:pt modelId="{41CBA286-A785-40D7-A808-732AFB1A3DDB}" type="pres">
      <dgm:prSet presAssocID="{17B9531E-B24B-473D-9D67-E480D5A1209B}" presName="Name9" presStyleLbl="parChTrans1D2" presStyleIdx="8" presStyleCnt="9"/>
      <dgm:spPr/>
    </dgm:pt>
    <dgm:pt modelId="{56D9BFF8-EEE0-4E20-A22D-63538573C989}" type="pres">
      <dgm:prSet presAssocID="{17B9531E-B24B-473D-9D67-E480D5A1209B}" presName="connTx" presStyleLbl="parChTrans1D2" presStyleIdx="8" presStyleCnt="9"/>
      <dgm:spPr/>
    </dgm:pt>
    <dgm:pt modelId="{3266E1DA-0383-4B6E-AC18-30982865863E}" type="pres">
      <dgm:prSet presAssocID="{D6BBF320-BA9E-47D7-AD63-6958FC5B74AE}" presName="node" presStyleLbl="node1" presStyleIdx="8" presStyleCnt="9">
        <dgm:presLayoutVars>
          <dgm:bulletEnabled val="1"/>
        </dgm:presLayoutVars>
      </dgm:prSet>
      <dgm:spPr/>
    </dgm:pt>
  </dgm:ptLst>
  <dgm:cxnLst>
    <dgm:cxn modelId="{653B0902-D0EE-401C-875C-ADFB7C612D81}" type="presOf" srcId="{9E717B88-3268-4C12-BD65-39AECF24DF0F}" destId="{A08CAF01-51EE-41C1-A4BA-FBF2DA95A7B7}" srcOrd="1" destOrd="0" presId="urn:microsoft.com/office/officeart/2005/8/layout/radial1"/>
    <dgm:cxn modelId="{B907F609-8E13-4EAC-BA38-60C1BBB9C730}" type="presOf" srcId="{ABA8CA25-2011-4A2E-B3C5-7FD77082047A}" destId="{1E4AB120-BDAB-48EE-B0A8-7A8FE47467A9}" srcOrd="0" destOrd="0" presId="urn:microsoft.com/office/officeart/2005/8/layout/radial1"/>
    <dgm:cxn modelId="{3F8F5F0E-B788-401D-ADD8-E44E011F21B3}" type="presOf" srcId="{6137186F-79C8-4EDC-98FA-389FD116549D}" destId="{35DBFA54-D3C4-441A-BBCD-6F5184B6A97A}" srcOrd="0" destOrd="0" presId="urn:microsoft.com/office/officeart/2005/8/layout/radial1"/>
    <dgm:cxn modelId="{27F2740F-1E48-4CD7-8F7F-762D253F7B37}" type="presOf" srcId="{9BE386E1-E4F5-41D5-BEFB-7727C0D30DBE}" destId="{C4B47EA5-8082-4D34-A564-29B7EA76235E}" srcOrd="1" destOrd="0" presId="urn:microsoft.com/office/officeart/2005/8/layout/radial1"/>
    <dgm:cxn modelId="{265EC711-FCA6-4D4A-AB39-623A95497D15}" srcId="{E83C941E-469E-4769-95D4-7246CF1C1ECA}" destId="{453A45B6-6364-455C-9039-50D6008999F5}" srcOrd="0" destOrd="0" parTransId="{D9A611DC-2767-4DBC-9A42-E69FCC331A78}" sibTransId="{23381478-DECA-4D31-8B16-2A0E9BD7AB7B}"/>
    <dgm:cxn modelId="{B86A5E13-4C7A-4890-BE56-50651DAD7A80}" type="presOf" srcId="{6463A55E-36C5-435D-8BDB-5704181AD267}" destId="{C8A5FAFA-D89E-4951-933D-782D842EB904}" srcOrd="0" destOrd="0" presId="urn:microsoft.com/office/officeart/2005/8/layout/radial1"/>
    <dgm:cxn modelId="{F9DC9A15-CD23-416E-B07F-3707AA627441}" type="presOf" srcId="{DE1CD2B9-6F2E-4E59-9302-3C47ADE25C42}" destId="{93747DA6-CB2F-4B66-BD1B-91DCC3350BF4}" srcOrd="1" destOrd="0" presId="urn:microsoft.com/office/officeart/2005/8/layout/radial1"/>
    <dgm:cxn modelId="{A4F0961A-1B47-48E1-84AE-AD5D2E7C645E}" type="presOf" srcId="{83023D8F-DC0D-4D1F-B71C-77A5936D51B0}" destId="{19B076F7-3A47-4D80-A478-A6C5A9996394}" srcOrd="1" destOrd="0" presId="urn:microsoft.com/office/officeart/2005/8/layout/radial1"/>
    <dgm:cxn modelId="{B5185127-A7A3-47AE-87AA-FA5367F90005}" type="presOf" srcId="{9E717B88-3268-4C12-BD65-39AECF24DF0F}" destId="{900D7FD7-E78A-4A34-9986-126AAA0E6021}" srcOrd="0" destOrd="0" presId="urn:microsoft.com/office/officeart/2005/8/layout/radial1"/>
    <dgm:cxn modelId="{EE5CB728-E499-4E2F-9D18-C7FB787A7B36}" type="presOf" srcId="{5C0FF65E-9AC9-4EDF-9919-71FF12DBAE40}" destId="{8FA63C8E-5BEC-4868-A105-2332B7310143}" srcOrd="0" destOrd="0" presId="urn:microsoft.com/office/officeart/2005/8/layout/radial1"/>
    <dgm:cxn modelId="{8C29032B-0EAF-4B3D-803E-A86B8E834F6A}" type="presOf" srcId="{8DC932AE-12E1-40C0-B344-F23FC44534D8}" destId="{CC05F267-3A76-4F9F-8459-B5CF30978D38}" srcOrd="0" destOrd="0" presId="urn:microsoft.com/office/officeart/2005/8/layout/radial1"/>
    <dgm:cxn modelId="{A324C833-1B7F-40F4-B3AF-1023DFF04798}" type="presOf" srcId="{28DECD7F-DB5C-40BB-A072-0AA07BA223D2}" destId="{9E75E0BA-418F-4134-B8A7-DF8D20EF013B}" srcOrd="1" destOrd="0" presId="urn:microsoft.com/office/officeart/2005/8/layout/radial1"/>
    <dgm:cxn modelId="{660C973E-EA14-4D99-BDB8-849EC7A88A8B}" srcId="{453A45B6-6364-455C-9039-50D6008999F5}" destId="{8DC932AE-12E1-40C0-B344-F23FC44534D8}" srcOrd="5" destOrd="0" parTransId="{9E717B88-3268-4C12-BD65-39AECF24DF0F}" sibTransId="{799C515C-38E0-4AEA-BCA3-104E5B4813A6}"/>
    <dgm:cxn modelId="{68EDAF61-9F70-4806-A53E-6A4FABCA95DD}" type="presOf" srcId="{453A45B6-6364-455C-9039-50D6008999F5}" destId="{8A31E001-B5DA-4F31-B22C-1C6C114A0CE7}" srcOrd="0" destOrd="0" presId="urn:microsoft.com/office/officeart/2005/8/layout/radial1"/>
    <dgm:cxn modelId="{4330A163-66AE-4CAC-82D0-DDA6797C53EB}" type="presOf" srcId="{DF718FA8-0EC7-4BA5-B27D-C1FC2F3A68F7}" destId="{54EE0C60-447C-44C0-AE8A-3E87DC0C9189}" srcOrd="0" destOrd="0" presId="urn:microsoft.com/office/officeart/2005/8/layout/radial1"/>
    <dgm:cxn modelId="{87CCF263-4281-4A55-9FB8-BEDE77F102F3}" srcId="{453A45B6-6364-455C-9039-50D6008999F5}" destId="{3790611C-E6DA-40C1-B392-08BEE51257B3}" srcOrd="0" destOrd="0" parTransId="{943F0439-4F60-4BCD-86F8-F2A580B4DD13}" sibTransId="{0FE80B4F-8943-4729-9DAE-11D3EF24024B}"/>
    <dgm:cxn modelId="{9C82A464-B247-4F4F-910C-07AEC68AEBD8}" type="presOf" srcId="{288370E9-81C6-4B2F-96D7-300546E42DFF}" destId="{0C7E31D5-1DAA-418E-B147-AE3B5307CE5C}" srcOrd="0" destOrd="0" presId="urn:microsoft.com/office/officeart/2005/8/layout/radial1"/>
    <dgm:cxn modelId="{24427045-A471-4BB6-A912-25A4B3DB89D9}" srcId="{453A45B6-6364-455C-9039-50D6008999F5}" destId="{D6BBF320-BA9E-47D7-AD63-6958FC5B74AE}" srcOrd="8" destOrd="0" parTransId="{17B9531E-B24B-473D-9D67-E480D5A1209B}" sibTransId="{D73F342D-F6D1-4819-86FA-06403FC4FDA3}"/>
    <dgm:cxn modelId="{9B65314C-22D3-4F81-91EF-C842B6B68559}" type="presOf" srcId="{DE1CD2B9-6F2E-4E59-9302-3C47ADE25C42}" destId="{59B619F0-5A1E-4142-BDD5-AF2C351FDDAA}" srcOrd="0" destOrd="0" presId="urn:microsoft.com/office/officeart/2005/8/layout/radial1"/>
    <dgm:cxn modelId="{9DE6624D-2203-4871-8C28-F0C82F523E7B}" type="presOf" srcId="{17B9531E-B24B-473D-9D67-E480D5A1209B}" destId="{56D9BFF8-EEE0-4E20-A22D-63538573C989}" srcOrd="1" destOrd="0" presId="urn:microsoft.com/office/officeart/2005/8/layout/radial1"/>
    <dgm:cxn modelId="{D287C66D-9EC1-4E60-AFF7-C96505BFF825}" type="presOf" srcId="{CEC8FCCF-C711-4D97-95DF-4274107CBB9A}" destId="{C53C18C8-A98B-45D5-BDB5-AF90657D4891}" srcOrd="0" destOrd="0" presId="urn:microsoft.com/office/officeart/2005/8/layout/radial1"/>
    <dgm:cxn modelId="{5293644E-B88F-46E2-A275-C02172F8EF9F}" srcId="{453A45B6-6364-455C-9039-50D6008999F5}" destId="{DF718FA8-0EC7-4BA5-B27D-C1FC2F3A68F7}" srcOrd="7" destOrd="0" parTransId="{6463A55E-36C5-435D-8BDB-5704181AD267}" sibTransId="{CAB03097-F00F-425C-9AEC-3EF9EA71AC8E}"/>
    <dgm:cxn modelId="{26C91C78-C19F-4F82-A6DD-251370C51773}" type="presOf" srcId="{D6BBF320-BA9E-47D7-AD63-6958FC5B74AE}" destId="{3266E1DA-0383-4B6E-AC18-30982865863E}" srcOrd="0" destOrd="0" presId="urn:microsoft.com/office/officeart/2005/8/layout/radial1"/>
    <dgm:cxn modelId="{74F5DF58-C83D-48E0-9015-6578328ABD76}" srcId="{453A45B6-6364-455C-9039-50D6008999F5}" destId="{6137186F-79C8-4EDC-98FA-389FD116549D}" srcOrd="6" destOrd="0" parTransId="{DE1CD2B9-6F2E-4E59-9302-3C47ADE25C42}" sibTransId="{015CC34F-F576-4ABF-9BD4-632E6096B04D}"/>
    <dgm:cxn modelId="{A275099B-1155-488C-AEA9-A5A8CEFE3F08}" type="presOf" srcId="{6463A55E-36C5-435D-8BDB-5704181AD267}" destId="{4812974F-71D4-4A11-BFCD-BC7840598861}" srcOrd="1" destOrd="0" presId="urn:microsoft.com/office/officeart/2005/8/layout/radial1"/>
    <dgm:cxn modelId="{A1B4CD9B-9F13-4AA5-8151-6253DE6261DA}" type="presOf" srcId="{943F0439-4F60-4BCD-86F8-F2A580B4DD13}" destId="{1F057E48-E65C-495F-A326-DA91F268491E}" srcOrd="1" destOrd="0" presId="urn:microsoft.com/office/officeart/2005/8/layout/radial1"/>
    <dgm:cxn modelId="{7FDC919F-B1F2-4158-8841-60F9A88B91AC}" srcId="{453A45B6-6364-455C-9039-50D6008999F5}" destId="{288370E9-81C6-4B2F-96D7-300546E42DFF}" srcOrd="2" destOrd="0" parTransId="{83023D8F-DC0D-4D1F-B71C-77A5936D51B0}" sibTransId="{69F70A24-0447-405F-8A26-C03BD2EB75C5}"/>
    <dgm:cxn modelId="{D7DD54A1-7FEE-435D-8798-F6FEBA5E5583}" type="presOf" srcId="{943F0439-4F60-4BCD-86F8-F2A580B4DD13}" destId="{593C41F9-CD37-43F5-A549-7A63367F6C61}" srcOrd="0" destOrd="0" presId="urn:microsoft.com/office/officeart/2005/8/layout/radial1"/>
    <dgm:cxn modelId="{4D031AA2-8453-4436-9187-BC2FF2FE1693}" type="presOf" srcId="{28DECD7F-DB5C-40BB-A072-0AA07BA223D2}" destId="{45D32144-B164-4068-98E0-F99287E6B07A}" srcOrd="0" destOrd="0" presId="urn:microsoft.com/office/officeart/2005/8/layout/radial1"/>
    <dgm:cxn modelId="{F58D10A3-891C-4046-8438-7388D67B7CF2}" type="presOf" srcId="{83023D8F-DC0D-4D1F-B71C-77A5936D51B0}" destId="{EE090F88-E5C6-4DFD-9981-3015E56E2B22}" srcOrd="0" destOrd="0" presId="urn:microsoft.com/office/officeart/2005/8/layout/radial1"/>
    <dgm:cxn modelId="{84D2A1A8-6AC0-4107-B6A5-9D2130DB6E12}" type="presOf" srcId="{9BE386E1-E4F5-41D5-BEFB-7727C0D30DBE}" destId="{C6B4DB1C-3679-49A5-93CB-7EB1517F59A6}" srcOrd="0" destOrd="0" presId="urn:microsoft.com/office/officeart/2005/8/layout/radial1"/>
    <dgm:cxn modelId="{E91CD8B1-1A7C-4EE2-9F46-F501605E7DD0}" srcId="{453A45B6-6364-455C-9039-50D6008999F5}" destId="{98A0C8C3-92AC-4E2D-B259-D70AB60C75D9}" srcOrd="4" destOrd="0" parTransId="{28DECD7F-DB5C-40BB-A072-0AA07BA223D2}" sibTransId="{75536A8A-9464-4640-BE7B-E8A63967E0DF}"/>
    <dgm:cxn modelId="{35CCA5C5-7AFC-4516-A812-4BF9A64840F6}" srcId="{453A45B6-6364-455C-9039-50D6008999F5}" destId="{CEC8FCCF-C711-4D97-95DF-4274107CBB9A}" srcOrd="1" destOrd="0" parTransId="{ABA8CA25-2011-4A2E-B3C5-7FD77082047A}" sibTransId="{397967E3-464A-4396-ABD0-8A698959B5D1}"/>
    <dgm:cxn modelId="{B2E652E8-3B93-479B-A0B3-353DA5CD9F61}" type="presOf" srcId="{ABA8CA25-2011-4A2E-B3C5-7FD77082047A}" destId="{C6CB0282-3AAA-482A-8E9F-14347D6434CB}" srcOrd="1" destOrd="0" presId="urn:microsoft.com/office/officeart/2005/8/layout/radial1"/>
    <dgm:cxn modelId="{FEC425F8-1CBC-4360-AD1D-AA94A99B3C01}" type="presOf" srcId="{17B9531E-B24B-473D-9D67-E480D5A1209B}" destId="{41CBA286-A785-40D7-A808-732AFB1A3DDB}" srcOrd="0" destOrd="0" presId="urn:microsoft.com/office/officeart/2005/8/layout/radial1"/>
    <dgm:cxn modelId="{756089F9-3AE8-40EE-A6C7-EC1AD0BFFF42}" type="presOf" srcId="{3790611C-E6DA-40C1-B392-08BEE51257B3}" destId="{C387249F-A3B8-42CC-92FB-96431A372F99}" srcOrd="0" destOrd="0" presId="urn:microsoft.com/office/officeart/2005/8/layout/radial1"/>
    <dgm:cxn modelId="{63B630FC-E5F0-453D-84D1-5BDEC1D7072E}" srcId="{453A45B6-6364-455C-9039-50D6008999F5}" destId="{5C0FF65E-9AC9-4EDF-9919-71FF12DBAE40}" srcOrd="3" destOrd="0" parTransId="{9BE386E1-E4F5-41D5-BEFB-7727C0D30DBE}" sibTransId="{4184F86B-0543-4404-B48D-F5F25E922E4C}"/>
    <dgm:cxn modelId="{AB48F4FD-1331-4CC0-B29A-E7F2C9ABFFFC}" type="presOf" srcId="{98A0C8C3-92AC-4E2D-B259-D70AB60C75D9}" destId="{3583222B-4C7C-4E51-B7FF-933CEF49A495}" srcOrd="0" destOrd="0" presId="urn:microsoft.com/office/officeart/2005/8/layout/radial1"/>
    <dgm:cxn modelId="{CA6C7AFF-1C3F-4964-99E2-C50A24E34453}" type="presOf" srcId="{E83C941E-469E-4769-95D4-7246CF1C1ECA}" destId="{4B586A13-34DA-499D-85DD-B4A5FE1AC3C9}" srcOrd="0" destOrd="0" presId="urn:microsoft.com/office/officeart/2005/8/layout/radial1"/>
    <dgm:cxn modelId="{CFF1BC32-6642-4729-AE28-AB5123FAC9A4}" type="presParOf" srcId="{4B586A13-34DA-499D-85DD-B4A5FE1AC3C9}" destId="{8A31E001-B5DA-4F31-B22C-1C6C114A0CE7}" srcOrd="0" destOrd="0" presId="urn:microsoft.com/office/officeart/2005/8/layout/radial1"/>
    <dgm:cxn modelId="{1F97ED4C-244F-4951-8E91-D0FB500C8281}" type="presParOf" srcId="{4B586A13-34DA-499D-85DD-B4A5FE1AC3C9}" destId="{593C41F9-CD37-43F5-A549-7A63367F6C61}" srcOrd="1" destOrd="0" presId="urn:microsoft.com/office/officeart/2005/8/layout/radial1"/>
    <dgm:cxn modelId="{5AC36912-6AF8-49A8-A3D3-E86310297680}" type="presParOf" srcId="{593C41F9-CD37-43F5-A549-7A63367F6C61}" destId="{1F057E48-E65C-495F-A326-DA91F268491E}" srcOrd="0" destOrd="0" presId="urn:microsoft.com/office/officeart/2005/8/layout/radial1"/>
    <dgm:cxn modelId="{0FE0EA06-A8FB-4672-9893-C40EA8A371A2}" type="presParOf" srcId="{4B586A13-34DA-499D-85DD-B4A5FE1AC3C9}" destId="{C387249F-A3B8-42CC-92FB-96431A372F99}" srcOrd="2" destOrd="0" presId="urn:microsoft.com/office/officeart/2005/8/layout/radial1"/>
    <dgm:cxn modelId="{BA983979-F50F-4F11-9B7A-42AF21710DCF}" type="presParOf" srcId="{4B586A13-34DA-499D-85DD-B4A5FE1AC3C9}" destId="{1E4AB120-BDAB-48EE-B0A8-7A8FE47467A9}" srcOrd="3" destOrd="0" presId="urn:microsoft.com/office/officeart/2005/8/layout/radial1"/>
    <dgm:cxn modelId="{A26EDFB0-523F-4D39-91B1-D8E74BF019E7}" type="presParOf" srcId="{1E4AB120-BDAB-48EE-B0A8-7A8FE47467A9}" destId="{C6CB0282-3AAA-482A-8E9F-14347D6434CB}" srcOrd="0" destOrd="0" presId="urn:microsoft.com/office/officeart/2005/8/layout/radial1"/>
    <dgm:cxn modelId="{18069E9B-D1A8-48CE-929D-D1208C82D422}" type="presParOf" srcId="{4B586A13-34DA-499D-85DD-B4A5FE1AC3C9}" destId="{C53C18C8-A98B-45D5-BDB5-AF90657D4891}" srcOrd="4" destOrd="0" presId="urn:microsoft.com/office/officeart/2005/8/layout/radial1"/>
    <dgm:cxn modelId="{74978706-6C83-465E-A4FC-1693B7739856}" type="presParOf" srcId="{4B586A13-34DA-499D-85DD-B4A5FE1AC3C9}" destId="{EE090F88-E5C6-4DFD-9981-3015E56E2B22}" srcOrd="5" destOrd="0" presId="urn:microsoft.com/office/officeart/2005/8/layout/radial1"/>
    <dgm:cxn modelId="{69FB032C-EBD8-48B6-A47D-272DE62D2A86}" type="presParOf" srcId="{EE090F88-E5C6-4DFD-9981-3015E56E2B22}" destId="{19B076F7-3A47-4D80-A478-A6C5A9996394}" srcOrd="0" destOrd="0" presId="urn:microsoft.com/office/officeart/2005/8/layout/radial1"/>
    <dgm:cxn modelId="{FD161CAE-9F6A-46AA-BCEF-61EE537D23D8}" type="presParOf" srcId="{4B586A13-34DA-499D-85DD-B4A5FE1AC3C9}" destId="{0C7E31D5-1DAA-418E-B147-AE3B5307CE5C}" srcOrd="6" destOrd="0" presId="urn:microsoft.com/office/officeart/2005/8/layout/radial1"/>
    <dgm:cxn modelId="{58FDC317-C6C3-410C-9AF3-16A2E4AB4CB1}" type="presParOf" srcId="{4B586A13-34DA-499D-85DD-B4A5FE1AC3C9}" destId="{C6B4DB1C-3679-49A5-93CB-7EB1517F59A6}" srcOrd="7" destOrd="0" presId="urn:microsoft.com/office/officeart/2005/8/layout/radial1"/>
    <dgm:cxn modelId="{CF9CEA5F-68F7-4763-ACE2-E4CF616381A5}" type="presParOf" srcId="{C6B4DB1C-3679-49A5-93CB-7EB1517F59A6}" destId="{C4B47EA5-8082-4D34-A564-29B7EA76235E}" srcOrd="0" destOrd="0" presId="urn:microsoft.com/office/officeart/2005/8/layout/radial1"/>
    <dgm:cxn modelId="{B46A395E-F5A1-47ED-9AC6-6411949990EE}" type="presParOf" srcId="{4B586A13-34DA-499D-85DD-B4A5FE1AC3C9}" destId="{8FA63C8E-5BEC-4868-A105-2332B7310143}" srcOrd="8" destOrd="0" presId="urn:microsoft.com/office/officeart/2005/8/layout/radial1"/>
    <dgm:cxn modelId="{72255A4E-95A3-4D4F-BFF6-7AC060771A63}" type="presParOf" srcId="{4B586A13-34DA-499D-85DD-B4A5FE1AC3C9}" destId="{45D32144-B164-4068-98E0-F99287E6B07A}" srcOrd="9" destOrd="0" presId="urn:microsoft.com/office/officeart/2005/8/layout/radial1"/>
    <dgm:cxn modelId="{3A3776E5-29DD-48C0-803E-4AC1D4DE39A7}" type="presParOf" srcId="{45D32144-B164-4068-98E0-F99287E6B07A}" destId="{9E75E0BA-418F-4134-B8A7-DF8D20EF013B}" srcOrd="0" destOrd="0" presId="urn:microsoft.com/office/officeart/2005/8/layout/radial1"/>
    <dgm:cxn modelId="{CCFC7625-E3E4-42D5-A71A-CCF92D8A0627}" type="presParOf" srcId="{4B586A13-34DA-499D-85DD-B4A5FE1AC3C9}" destId="{3583222B-4C7C-4E51-B7FF-933CEF49A495}" srcOrd="10" destOrd="0" presId="urn:microsoft.com/office/officeart/2005/8/layout/radial1"/>
    <dgm:cxn modelId="{57F13EE6-658D-4187-B0C8-4E39DE5F5C79}" type="presParOf" srcId="{4B586A13-34DA-499D-85DD-B4A5FE1AC3C9}" destId="{900D7FD7-E78A-4A34-9986-126AAA0E6021}" srcOrd="11" destOrd="0" presId="urn:microsoft.com/office/officeart/2005/8/layout/radial1"/>
    <dgm:cxn modelId="{092101F3-BAAE-4902-8B78-61F7630FB889}" type="presParOf" srcId="{900D7FD7-E78A-4A34-9986-126AAA0E6021}" destId="{A08CAF01-51EE-41C1-A4BA-FBF2DA95A7B7}" srcOrd="0" destOrd="0" presId="urn:microsoft.com/office/officeart/2005/8/layout/radial1"/>
    <dgm:cxn modelId="{421D8EE4-A843-47D0-9481-0BC51223042C}" type="presParOf" srcId="{4B586A13-34DA-499D-85DD-B4A5FE1AC3C9}" destId="{CC05F267-3A76-4F9F-8459-B5CF30978D38}" srcOrd="12" destOrd="0" presId="urn:microsoft.com/office/officeart/2005/8/layout/radial1"/>
    <dgm:cxn modelId="{FC66D5D4-A614-41A8-B645-B25043AE37B8}" type="presParOf" srcId="{4B586A13-34DA-499D-85DD-B4A5FE1AC3C9}" destId="{59B619F0-5A1E-4142-BDD5-AF2C351FDDAA}" srcOrd="13" destOrd="0" presId="urn:microsoft.com/office/officeart/2005/8/layout/radial1"/>
    <dgm:cxn modelId="{E90F7CBB-F764-4496-AB9C-806CE3122123}" type="presParOf" srcId="{59B619F0-5A1E-4142-BDD5-AF2C351FDDAA}" destId="{93747DA6-CB2F-4B66-BD1B-91DCC3350BF4}" srcOrd="0" destOrd="0" presId="urn:microsoft.com/office/officeart/2005/8/layout/radial1"/>
    <dgm:cxn modelId="{C811FBB5-8D92-4D13-9E9F-BF9560EA7B03}" type="presParOf" srcId="{4B586A13-34DA-499D-85DD-B4A5FE1AC3C9}" destId="{35DBFA54-D3C4-441A-BBCD-6F5184B6A97A}" srcOrd="14" destOrd="0" presId="urn:microsoft.com/office/officeart/2005/8/layout/radial1"/>
    <dgm:cxn modelId="{8AFB6D41-54CF-4AC2-AFB7-2F1713B23051}" type="presParOf" srcId="{4B586A13-34DA-499D-85DD-B4A5FE1AC3C9}" destId="{C8A5FAFA-D89E-4951-933D-782D842EB904}" srcOrd="15" destOrd="0" presId="urn:microsoft.com/office/officeart/2005/8/layout/radial1"/>
    <dgm:cxn modelId="{72D3CAE2-8D26-4FC5-AC24-363E5FA6E6F2}" type="presParOf" srcId="{C8A5FAFA-D89E-4951-933D-782D842EB904}" destId="{4812974F-71D4-4A11-BFCD-BC7840598861}" srcOrd="0" destOrd="0" presId="urn:microsoft.com/office/officeart/2005/8/layout/radial1"/>
    <dgm:cxn modelId="{0A135EF3-DC94-42FF-B729-A472C47DD140}" type="presParOf" srcId="{4B586A13-34DA-499D-85DD-B4A5FE1AC3C9}" destId="{54EE0C60-447C-44C0-AE8A-3E87DC0C9189}" srcOrd="16" destOrd="0" presId="urn:microsoft.com/office/officeart/2005/8/layout/radial1"/>
    <dgm:cxn modelId="{9BDF5C75-CF43-4078-8634-B3BF0B03B8EE}" type="presParOf" srcId="{4B586A13-34DA-499D-85DD-B4A5FE1AC3C9}" destId="{41CBA286-A785-40D7-A808-732AFB1A3DDB}" srcOrd="17" destOrd="0" presId="urn:microsoft.com/office/officeart/2005/8/layout/radial1"/>
    <dgm:cxn modelId="{EEFB4971-B556-46EC-ABA1-F4B4E6382565}" type="presParOf" srcId="{41CBA286-A785-40D7-A808-732AFB1A3DDB}" destId="{56D9BFF8-EEE0-4E20-A22D-63538573C989}" srcOrd="0" destOrd="0" presId="urn:microsoft.com/office/officeart/2005/8/layout/radial1"/>
    <dgm:cxn modelId="{45D50A71-96ED-4503-A382-9D2A95C1BE69}" type="presParOf" srcId="{4B586A13-34DA-499D-85DD-B4A5FE1AC3C9}" destId="{3266E1DA-0383-4B6E-AC18-30982865863E}" srcOrd="18"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9938AD8-4428-4669-AB28-A253CEBC1392}" type="doc">
      <dgm:prSet loTypeId="urn:microsoft.com/office/officeart/2005/8/layout/process4" loCatId="process" qsTypeId="urn:microsoft.com/office/officeart/2005/8/quickstyle/simple1" qsCatId="simple" csTypeId="urn:microsoft.com/office/officeart/2005/8/colors/colorful5" csCatId="colorful" phldr="1"/>
      <dgm:spPr/>
      <dgm:t>
        <a:bodyPr/>
        <a:lstStyle/>
        <a:p>
          <a:endParaRPr lang="en-US"/>
        </a:p>
      </dgm:t>
    </dgm:pt>
    <dgm:pt modelId="{347B0938-E0D6-481C-B2E0-E753F49CA930}">
      <dgm:prSet phldrT="[Text]" custT="1"/>
      <dgm:spPr/>
      <dgm:t>
        <a:bodyPr/>
        <a:lstStyle/>
        <a:p>
          <a:pPr algn="ctr"/>
          <a:r>
            <a:rPr lang="en-US" sz="1400" dirty="0"/>
            <a:t>Small wavelength tunability</a:t>
          </a:r>
        </a:p>
      </dgm:t>
    </dgm:pt>
    <dgm:pt modelId="{A8B38A91-CCAB-4069-AB67-C1AEB69CD1CA}" type="parTrans" cxnId="{DC02EA00-5913-49DE-A7D8-DB652FAC66AE}">
      <dgm:prSet/>
      <dgm:spPr/>
      <dgm:t>
        <a:bodyPr/>
        <a:lstStyle/>
        <a:p>
          <a:pPr algn="ctr"/>
          <a:endParaRPr lang="en-US" sz="2000"/>
        </a:p>
      </dgm:t>
    </dgm:pt>
    <dgm:pt modelId="{2560CF68-D17A-45A1-9B05-C2056A557685}" type="sibTrans" cxnId="{DC02EA00-5913-49DE-A7D8-DB652FAC66AE}">
      <dgm:prSet custT="1"/>
      <dgm:spPr/>
      <dgm:t>
        <a:bodyPr/>
        <a:lstStyle/>
        <a:p>
          <a:pPr algn="ctr"/>
          <a:endParaRPr lang="en-US" sz="1800"/>
        </a:p>
      </dgm:t>
    </dgm:pt>
    <dgm:pt modelId="{4779CACD-CE0F-43DC-9429-49D8D26A18EB}">
      <dgm:prSet phldrT="[Text]" custT="1"/>
      <dgm:spPr/>
      <dgm:t>
        <a:bodyPr/>
        <a:lstStyle/>
        <a:p>
          <a:pPr algn="ctr"/>
          <a:r>
            <a:rPr lang="en-US" sz="1400" dirty="0"/>
            <a:t>High Q factor</a:t>
          </a:r>
          <a:endParaRPr lang="en-US" sz="1400" baseline="30000" dirty="0"/>
        </a:p>
      </dgm:t>
    </dgm:pt>
    <dgm:pt modelId="{E3C6A499-2E9B-4291-9437-719FFF40EE30}" type="parTrans" cxnId="{CA3947D3-B3CB-4979-92FC-A6213D9FADC5}">
      <dgm:prSet/>
      <dgm:spPr/>
      <dgm:t>
        <a:bodyPr/>
        <a:lstStyle/>
        <a:p>
          <a:pPr algn="ctr"/>
          <a:endParaRPr lang="en-US" sz="2000"/>
        </a:p>
      </dgm:t>
    </dgm:pt>
    <dgm:pt modelId="{E0C6A9B3-B069-4BDC-99E8-EDFBD133A81E}" type="sibTrans" cxnId="{CA3947D3-B3CB-4979-92FC-A6213D9FADC5}">
      <dgm:prSet custT="1"/>
      <dgm:spPr/>
      <dgm:t>
        <a:bodyPr/>
        <a:lstStyle/>
        <a:p>
          <a:pPr algn="ctr"/>
          <a:endParaRPr lang="en-US" sz="1800"/>
        </a:p>
      </dgm:t>
    </dgm:pt>
    <dgm:pt modelId="{014659EE-AC3A-4367-B845-1A485E778A96}">
      <dgm:prSet phldrT="[Text]" custT="1"/>
      <dgm:spPr/>
      <dgm:t>
        <a:bodyPr/>
        <a:lstStyle/>
        <a:p>
          <a:pPr algn="ctr"/>
          <a:r>
            <a:rPr lang="en-US" sz="1400" dirty="0"/>
            <a:t>Photon lifetime limited bandwidth</a:t>
          </a:r>
        </a:p>
      </dgm:t>
    </dgm:pt>
    <dgm:pt modelId="{86A7E506-2A93-470C-8475-2CBD10C707AA}" type="parTrans" cxnId="{7E217DC4-A0CF-45DA-8162-62B6C1762415}">
      <dgm:prSet/>
      <dgm:spPr/>
      <dgm:t>
        <a:bodyPr/>
        <a:lstStyle/>
        <a:p>
          <a:pPr algn="ctr"/>
          <a:endParaRPr lang="en-US" sz="2000"/>
        </a:p>
      </dgm:t>
    </dgm:pt>
    <dgm:pt modelId="{7EC1EDF5-393F-4754-986B-F69BE64A7142}" type="sibTrans" cxnId="{7E217DC4-A0CF-45DA-8162-62B6C1762415}">
      <dgm:prSet/>
      <dgm:spPr/>
      <dgm:t>
        <a:bodyPr/>
        <a:lstStyle/>
        <a:p>
          <a:pPr algn="ctr"/>
          <a:endParaRPr lang="en-US" sz="2000"/>
        </a:p>
      </dgm:t>
    </dgm:pt>
    <dgm:pt modelId="{DEF674C3-2AE4-482A-A29F-445B908D093B}">
      <dgm:prSet phldrT="[Text]" custT="1"/>
      <dgm:spPr/>
      <dgm:t>
        <a:bodyPr/>
        <a:lstStyle/>
        <a:p>
          <a:pPr algn="ctr"/>
          <a:r>
            <a:rPr lang="en-US" sz="1400" dirty="0"/>
            <a:t>Weak plasma dispersion of Si</a:t>
          </a:r>
        </a:p>
      </dgm:t>
    </dgm:pt>
    <dgm:pt modelId="{4CAE8282-ED33-4E43-9029-093332676D45}" type="parTrans" cxnId="{BCD25F66-462C-49C8-94B2-EE40A1FE4ED3}">
      <dgm:prSet/>
      <dgm:spPr/>
      <dgm:t>
        <a:bodyPr/>
        <a:lstStyle/>
        <a:p>
          <a:endParaRPr lang="en-US" sz="1400"/>
        </a:p>
      </dgm:t>
    </dgm:pt>
    <dgm:pt modelId="{E65EC3BE-D4C6-4D23-A3B5-4322058C4A15}" type="sibTrans" cxnId="{BCD25F66-462C-49C8-94B2-EE40A1FE4ED3}">
      <dgm:prSet custT="1"/>
      <dgm:spPr/>
      <dgm:t>
        <a:bodyPr/>
        <a:lstStyle/>
        <a:p>
          <a:endParaRPr lang="en-US" sz="1000"/>
        </a:p>
      </dgm:t>
    </dgm:pt>
    <dgm:pt modelId="{B4A6BC88-69AD-48D3-B5E8-29A521EFF204}" type="pres">
      <dgm:prSet presAssocID="{D9938AD8-4428-4669-AB28-A253CEBC1392}" presName="Name0" presStyleCnt="0">
        <dgm:presLayoutVars>
          <dgm:dir/>
          <dgm:animLvl val="lvl"/>
          <dgm:resizeHandles val="exact"/>
        </dgm:presLayoutVars>
      </dgm:prSet>
      <dgm:spPr/>
    </dgm:pt>
    <dgm:pt modelId="{2D08FBB1-5165-4D04-91B9-D46058135426}" type="pres">
      <dgm:prSet presAssocID="{014659EE-AC3A-4367-B845-1A485E778A96}" presName="boxAndChildren" presStyleCnt="0"/>
      <dgm:spPr/>
    </dgm:pt>
    <dgm:pt modelId="{A2935A85-2CB0-493D-AEE3-F2EF6479C508}" type="pres">
      <dgm:prSet presAssocID="{014659EE-AC3A-4367-B845-1A485E778A96}" presName="parentTextBox" presStyleLbl="node1" presStyleIdx="0" presStyleCnt="4" custLinFactNeighborX="-541" custLinFactNeighborY="28700"/>
      <dgm:spPr/>
    </dgm:pt>
    <dgm:pt modelId="{2E620773-DD03-4F19-AF31-A39087FDAACD}" type="pres">
      <dgm:prSet presAssocID="{E0C6A9B3-B069-4BDC-99E8-EDFBD133A81E}" presName="sp" presStyleCnt="0"/>
      <dgm:spPr/>
    </dgm:pt>
    <dgm:pt modelId="{D694DF49-BFF7-461A-8438-69467D533ED9}" type="pres">
      <dgm:prSet presAssocID="{4779CACD-CE0F-43DC-9429-49D8D26A18EB}" presName="arrowAndChildren" presStyleCnt="0"/>
      <dgm:spPr/>
    </dgm:pt>
    <dgm:pt modelId="{05BBBCEC-0001-4658-A06B-5C965B919E1A}" type="pres">
      <dgm:prSet presAssocID="{4779CACD-CE0F-43DC-9429-49D8D26A18EB}" presName="parentTextArrow" presStyleLbl="node1" presStyleIdx="1" presStyleCnt="4"/>
      <dgm:spPr/>
    </dgm:pt>
    <dgm:pt modelId="{80B75F97-DC3B-402D-95AC-13F767C801B5}" type="pres">
      <dgm:prSet presAssocID="{2560CF68-D17A-45A1-9B05-C2056A557685}" presName="sp" presStyleCnt="0"/>
      <dgm:spPr/>
    </dgm:pt>
    <dgm:pt modelId="{2818FC98-8E52-4DC0-98A7-CD4B7B12D144}" type="pres">
      <dgm:prSet presAssocID="{347B0938-E0D6-481C-B2E0-E753F49CA930}" presName="arrowAndChildren" presStyleCnt="0"/>
      <dgm:spPr/>
    </dgm:pt>
    <dgm:pt modelId="{6C291977-8822-463A-B5A9-647B931EB5A1}" type="pres">
      <dgm:prSet presAssocID="{347B0938-E0D6-481C-B2E0-E753F49CA930}" presName="parentTextArrow" presStyleLbl="node1" presStyleIdx="2" presStyleCnt="4"/>
      <dgm:spPr/>
    </dgm:pt>
    <dgm:pt modelId="{4A88D8E2-1C1D-4803-AD76-FF4F2D979A67}" type="pres">
      <dgm:prSet presAssocID="{E65EC3BE-D4C6-4D23-A3B5-4322058C4A15}" presName="sp" presStyleCnt="0"/>
      <dgm:spPr/>
    </dgm:pt>
    <dgm:pt modelId="{C83CA478-5A85-4068-81AB-DA161418FA5F}" type="pres">
      <dgm:prSet presAssocID="{DEF674C3-2AE4-482A-A29F-445B908D093B}" presName="arrowAndChildren" presStyleCnt="0"/>
      <dgm:spPr/>
    </dgm:pt>
    <dgm:pt modelId="{AFA7FC57-4522-4DE9-8C2E-54D77CE7CE6D}" type="pres">
      <dgm:prSet presAssocID="{DEF674C3-2AE4-482A-A29F-445B908D093B}" presName="parentTextArrow" presStyleLbl="node1" presStyleIdx="3" presStyleCnt="4"/>
      <dgm:spPr/>
    </dgm:pt>
  </dgm:ptLst>
  <dgm:cxnLst>
    <dgm:cxn modelId="{DC02EA00-5913-49DE-A7D8-DB652FAC66AE}" srcId="{D9938AD8-4428-4669-AB28-A253CEBC1392}" destId="{347B0938-E0D6-481C-B2E0-E753F49CA930}" srcOrd="1" destOrd="0" parTransId="{A8B38A91-CCAB-4069-AB67-C1AEB69CD1CA}" sibTransId="{2560CF68-D17A-45A1-9B05-C2056A557685}"/>
    <dgm:cxn modelId="{E7F13A1A-382C-47FD-B449-286B1D3E593D}" type="presOf" srcId="{DEF674C3-2AE4-482A-A29F-445B908D093B}" destId="{AFA7FC57-4522-4DE9-8C2E-54D77CE7CE6D}" srcOrd="0" destOrd="0" presId="urn:microsoft.com/office/officeart/2005/8/layout/process4"/>
    <dgm:cxn modelId="{21F42025-F23F-44EC-AE1D-40D366670ABB}" type="presOf" srcId="{4779CACD-CE0F-43DC-9429-49D8D26A18EB}" destId="{05BBBCEC-0001-4658-A06B-5C965B919E1A}" srcOrd="0" destOrd="0" presId="urn:microsoft.com/office/officeart/2005/8/layout/process4"/>
    <dgm:cxn modelId="{5BBBE85E-EDF7-4B47-8B7E-8CA804FE63FC}" type="presOf" srcId="{D9938AD8-4428-4669-AB28-A253CEBC1392}" destId="{B4A6BC88-69AD-48D3-B5E8-29A521EFF204}" srcOrd="0" destOrd="0" presId="urn:microsoft.com/office/officeart/2005/8/layout/process4"/>
    <dgm:cxn modelId="{FBCFA15F-5143-4B27-98D5-60CDE821521B}" type="presOf" srcId="{014659EE-AC3A-4367-B845-1A485E778A96}" destId="{A2935A85-2CB0-493D-AEE3-F2EF6479C508}" srcOrd="0" destOrd="0" presId="urn:microsoft.com/office/officeart/2005/8/layout/process4"/>
    <dgm:cxn modelId="{BCD25F66-462C-49C8-94B2-EE40A1FE4ED3}" srcId="{D9938AD8-4428-4669-AB28-A253CEBC1392}" destId="{DEF674C3-2AE4-482A-A29F-445B908D093B}" srcOrd="0" destOrd="0" parTransId="{4CAE8282-ED33-4E43-9029-093332676D45}" sibTransId="{E65EC3BE-D4C6-4D23-A3B5-4322058C4A15}"/>
    <dgm:cxn modelId="{7E217DC4-A0CF-45DA-8162-62B6C1762415}" srcId="{D9938AD8-4428-4669-AB28-A253CEBC1392}" destId="{014659EE-AC3A-4367-B845-1A485E778A96}" srcOrd="3" destOrd="0" parTransId="{86A7E506-2A93-470C-8475-2CBD10C707AA}" sibTransId="{7EC1EDF5-393F-4754-986B-F69BE64A7142}"/>
    <dgm:cxn modelId="{CA3947D3-B3CB-4979-92FC-A6213D9FADC5}" srcId="{D9938AD8-4428-4669-AB28-A253CEBC1392}" destId="{4779CACD-CE0F-43DC-9429-49D8D26A18EB}" srcOrd="2" destOrd="0" parTransId="{E3C6A499-2E9B-4291-9437-719FFF40EE30}" sibTransId="{E0C6A9B3-B069-4BDC-99E8-EDFBD133A81E}"/>
    <dgm:cxn modelId="{B87A02D9-5FAE-4DA3-9F27-AA6C97867B43}" type="presOf" srcId="{347B0938-E0D6-481C-B2E0-E753F49CA930}" destId="{6C291977-8822-463A-B5A9-647B931EB5A1}" srcOrd="0" destOrd="0" presId="urn:microsoft.com/office/officeart/2005/8/layout/process4"/>
    <dgm:cxn modelId="{C661B7D7-BFD1-4A78-A82D-0196D91C60F1}" type="presParOf" srcId="{B4A6BC88-69AD-48D3-B5E8-29A521EFF204}" destId="{2D08FBB1-5165-4D04-91B9-D46058135426}" srcOrd="0" destOrd="0" presId="urn:microsoft.com/office/officeart/2005/8/layout/process4"/>
    <dgm:cxn modelId="{6248A136-7015-4ABE-82AE-4C84DCF1FA65}" type="presParOf" srcId="{2D08FBB1-5165-4D04-91B9-D46058135426}" destId="{A2935A85-2CB0-493D-AEE3-F2EF6479C508}" srcOrd="0" destOrd="0" presId="urn:microsoft.com/office/officeart/2005/8/layout/process4"/>
    <dgm:cxn modelId="{7D48ABD3-17D4-4543-BC0B-8ED342A70C3D}" type="presParOf" srcId="{B4A6BC88-69AD-48D3-B5E8-29A521EFF204}" destId="{2E620773-DD03-4F19-AF31-A39087FDAACD}" srcOrd="1" destOrd="0" presId="urn:microsoft.com/office/officeart/2005/8/layout/process4"/>
    <dgm:cxn modelId="{103404B8-B3EE-4AD6-B25C-600054F37CB3}" type="presParOf" srcId="{B4A6BC88-69AD-48D3-B5E8-29A521EFF204}" destId="{D694DF49-BFF7-461A-8438-69467D533ED9}" srcOrd="2" destOrd="0" presId="urn:microsoft.com/office/officeart/2005/8/layout/process4"/>
    <dgm:cxn modelId="{84A7E1F1-AE89-4947-AC1F-671846B9242D}" type="presParOf" srcId="{D694DF49-BFF7-461A-8438-69467D533ED9}" destId="{05BBBCEC-0001-4658-A06B-5C965B919E1A}" srcOrd="0" destOrd="0" presId="urn:microsoft.com/office/officeart/2005/8/layout/process4"/>
    <dgm:cxn modelId="{277F4535-A0A9-44CF-862D-3B953B42F0F0}" type="presParOf" srcId="{B4A6BC88-69AD-48D3-B5E8-29A521EFF204}" destId="{80B75F97-DC3B-402D-95AC-13F767C801B5}" srcOrd="3" destOrd="0" presId="urn:microsoft.com/office/officeart/2005/8/layout/process4"/>
    <dgm:cxn modelId="{E4DE5E4C-FEF9-4B04-BD8F-310C4A7C5915}" type="presParOf" srcId="{B4A6BC88-69AD-48D3-B5E8-29A521EFF204}" destId="{2818FC98-8E52-4DC0-98A7-CD4B7B12D144}" srcOrd="4" destOrd="0" presId="urn:microsoft.com/office/officeart/2005/8/layout/process4"/>
    <dgm:cxn modelId="{4343B949-368F-4D8A-B99E-82450A772CD0}" type="presParOf" srcId="{2818FC98-8E52-4DC0-98A7-CD4B7B12D144}" destId="{6C291977-8822-463A-B5A9-647B931EB5A1}" srcOrd="0" destOrd="0" presId="urn:microsoft.com/office/officeart/2005/8/layout/process4"/>
    <dgm:cxn modelId="{B3F5CC06-F722-4F02-A114-69FDDFB62E32}" type="presParOf" srcId="{B4A6BC88-69AD-48D3-B5E8-29A521EFF204}" destId="{4A88D8E2-1C1D-4803-AD76-FF4F2D979A67}" srcOrd="5" destOrd="0" presId="urn:microsoft.com/office/officeart/2005/8/layout/process4"/>
    <dgm:cxn modelId="{0ED4ABD8-0629-489D-8F4C-EA34F71768E1}" type="presParOf" srcId="{B4A6BC88-69AD-48D3-B5E8-29A521EFF204}" destId="{C83CA478-5A85-4068-81AB-DA161418FA5F}" srcOrd="6" destOrd="0" presId="urn:microsoft.com/office/officeart/2005/8/layout/process4"/>
    <dgm:cxn modelId="{7A638A61-E5B4-4E82-B5EA-F735A67408A7}" type="presParOf" srcId="{C83CA478-5A85-4068-81AB-DA161418FA5F}" destId="{AFA7FC57-4522-4DE9-8C2E-54D77CE7CE6D}" srcOrd="0" destOrd="0" presId="urn:microsoft.com/office/officeart/2005/8/layout/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1B9561-175A-475A-AAA6-0DE92FC0A704}">
      <dsp:nvSpPr>
        <dsp:cNvPr id="0" name=""/>
        <dsp:cNvSpPr/>
      </dsp:nvSpPr>
      <dsp:spPr>
        <a:xfrm rot="1525412">
          <a:off x="2316638" y="2616739"/>
          <a:ext cx="1462321" cy="44560"/>
        </a:xfrm>
        <a:custGeom>
          <a:avLst/>
          <a:gdLst/>
          <a:ahLst/>
          <a:cxnLst/>
          <a:rect l="0" t="0" r="0" b="0"/>
          <a:pathLst>
            <a:path>
              <a:moveTo>
                <a:pt x="0" y="22280"/>
              </a:moveTo>
              <a:lnTo>
                <a:pt x="1462321" y="222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24AF8CD-E3FD-42F2-8FEC-1C2C6046DC8C}">
      <dsp:nvSpPr>
        <dsp:cNvPr id="0" name=""/>
        <dsp:cNvSpPr/>
      </dsp:nvSpPr>
      <dsp:spPr>
        <a:xfrm rot="21591072">
          <a:off x="2387441" y="1978143"/>
          <a:ext cx="1947788" cy="44560"/>
        </a:xfrm>
        <a:custGeom>
          <a:avLst/>
          <a:gdLst/>
          <a:ahLst/>
          <a:cxnLst/>
          <a:rect l="0" t="0" r="0" b="0"/>
          <a:pathLst>
            <a:path>
              <a:moveTo>
                <a:pt x="0" y="22280"/>
              </a:moveTo>
              <a:lnTo>
                <a:pt x="1947788" y="222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03507F-3E6E-4F2E-B49B-9A6A65224D16}">
      <dsp:nvSpPr>
        <dsp:cNvPr id="0" name=""/>
        <dsp:cNvSpPr/>
      </dsp:nvSpPr>
      <dsp:spPr>
        <a:xfrm rot="20103825">
          <a:off x="2322815" y="1376705"/>
          <a:ext cx="1386558" cy="44560"/>
        </a:xfrm>
        <a:custGeom>
          <a:avLst/>
          <a:gdLst/>
          <a:ahLst/>
          <a:cxnLst/>
          <a:rect l="0" t="0" r="0" b="0"/>
          <a:pathLst>
            <a:path>
              <a:moveTo>
                <a:pt x="0" y="22280"/>
              </a:moveTo>
              <a:lnTo>
                <a:pt x="1386558" y="222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61B2F15-DD41-4D85-BB4A-11A20E176C30}">
      <dsp:nvSpPr>
        <dsp:cNvPr id="0" name=""/>
        <dsp:cNvSpPr/>
      </dsp:nvSpPr>
      <dsp:spPr>
        <a:xfrm>
          <a:off x="483753" y="824252"/>
          <a:ext cx="2459186" cy="2360902"/>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Lst>
          </a:blip>
          <a:srcRect/>
          <a:stretch>
            <a:fillRect l="-29000" r="-29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5958ED-C9D0-4657-A08E-C540DF3D006C}">
      <dsp:nvSpPr>
        <dsp:cNvPr id="0" name=""/>
        <dsp:cNvSpPr/>
      </dsp:nvSpPr>
      <dsp:spPr>
        <a:xfrm>
          <a:off x="3056272" y="76893"/>
          <a:ext cx="3121231" cy="115559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Bandwidth density</a:t>
          </a:r>
        </a:p>
      </dsp:txBody>
      <dsp:txXfrm>
        <a:off x="3513366" y="246126"/>
        <a:ext cx="2207043" cy="817130"/>
      </dsp:txXfrm>
    </dsp:sp>
    <dsp:sp modelId="{C011FF8A-850F-4198-A80E-812B73E8E02E}">
      <dsp:nvSpPr>
        <dsp:cNvPr id="0" name=""/>
        <dsp:cNvSpPr/>
      </dsp:nvSpPr>
      <dsp:spPr>
        <a:xfrm>
          <a:off x="4335187" y="1416042"/>
          <a:ext cx="3121231" cy="115559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Energy efficiency</a:t>
          </a:r>
        </a:p>
      </dsp:txBody>
      <dsp:txXfrm>
        <a:off x="4792281" y="1585275"/>
        <a:ext cx="2207043" cy="817130"/>
      </dsp:txXfrm>
    </dsp:sp>
    <dsp:sp modelId="{FB4482EF-3AC0-447E-872C-6182DECE12C8}">
      <dsp:nvSpPr>
        <dsp:cNvPr id="0" name=""/>
        <dsp:cNvSpPr/>
      </dsp:nvSpPr>
      <dsp:spPr>
        <a:xfrm>
          <a:off x="3106518" y="2830953"/>
          <a:ext cx="3121231" cy="115559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Cost effectiveness</a:t>
          </a:r>
        </a:p>
      </dsp:txBody>
      <dsp:txXfrm>
        <a:off x="3563612" y="3000186"/>
        <a:ext cx="2207043" cy="8171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31E001-B5DA-4F31-B22C-1C6C114A0CE7}">
      <dsp:nvSpPr>
        <dsp:cNvPr id="0" name=""/>
        <dsp:cNvSpPr/>
      </dsp:nvSpPr>
      <dsp:spPr>
        <a:xfrm>
          <a:off x="2825954" y="1639692"/>
          <a:ext cx="1828981" cy="182898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Silicon photonics</a:t>
          </a:r>
        </a:p>
      </dsp:txBody>
      <dsp:txXfrm>
        <a:off x="3093802" y="1907540"/>
        <a:ext cx="1293285" cy="1293285"/>
      </dsp:txXfrm>
    </dsp:sp>
    <dsp:sp modelId="{593C41F9-CD37-43F5-A549-7A63367F6C61}">
      <dsp:nvSpPr>
        <dsp:cNvPr id="0" name=""/>
        <dsp:cNvSpPr/>
      </dsp:nvSpPr>
      <dsp:spPr>
        <a:xfrm rot="16200000">
          <a:off x="3457287" y="1343846"/>
          <a:ext cx="566314" cy="25376"/>
        </a:xfrm>
        <a:custGeom>
          <a:avLst/>
          <a:gdLst/>
          <a:ahLst/>
          <a:cxnLst/>
          <a:rect l="0" t="0" r="0" b="0"/>
          <a:pathLst>
            <a:path>
              <a:moveTo>
                <a:pt x="0" y="12688"/>
              </a:moveTo>
              <a:lnTo>
                <a:pt x="566314" y="126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726287" y="1342376"/>
        <a:ext cx="28315" cy="28315"/>
      </dsp:txXfrm>
    </dsp:sp>
    <dsp:sp modelId="{C387249F-A3B8-42CC-92FB-96431A372F99}">
      <dsp:nvSpPr>
        <dsp:cNvPr id="0" name=""/>
        <dsp:cNvSpPr/>
      </dsp:nvSpPr>
      <dsp:spPr>
        <a:xfrm>
          <a:off x="3213117" y="18723"/>
          <a:ext cx="1054654" cy="1054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Ge</a:t>
          </a:r>
        </a:p>
      </dsp:txBody>
      <dsp:txXfrm>
        <a:off x="3367568" y="173174"/>
        <a:ext cx="745752" cy="745752"/>
      </dsp:txXfrm>
    </dsp:sp>
    <dsp:sp modelId="{1E4AB120-BDAB-48EE-B0A8-7A8FE47467A9}">
      <dsp:nvSpPr>
        <dsp:cNvPr id="0" name=""/>
        <dsp:cNvSpPr/>
      </dsp:nvSpPr>
      <dsp:spPr>
        <a:xfrm rot="18600000">
          <a:off x="4227120" y="1624042"/>
          <a:ext cx="566314" cy="25376"/>
        </a:xfrm>
        <a:custGeom>
          <a:avLst/>
          <a:gdLst/>
          <a:ahLst/>
          <a:cxnLst/>
          <a:rect l="0" t="0" r="0" b="0"/>
          <a:pathLst>
            <a:path>
              <a:moveTo>
                <a:pt x="0" y="12688"/>
              </a:moveTo>
              <a:lnTo>
                <a:pt x="566314" y="126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4496120" y="1622573"/>
        <a:ext cx="28315" cy="28315"/>
      </dsp:txXfrm>
    </dsp:sp>
    <dsp:sp modelId="{C53C18C8-A98B-45D5-BDB5-AF90657D4891}">
      <dsp:nvSpPr>
        <dsp:cNvPr id="0" name=""/>
        <dsp:cNvSpPr/>
      </dsp:nvSpPr>
      <dsp:spPr>
        <a:xfrm>
          <a:off x="4503920" y="488536"/>
          <a:ext cx="1054654" cy="1054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III-V</a:t>
          </a:r>
        </a:p>
      </dsp:txBody>
      <dsp:txXfrm>
        <a:off x="4658371" y="642987"/>
        <a:ext cx="745752" cy="745752"/>
      </dsp:txXfrm>
    </dsp:sp>
    <dsp:sp modelId="{EE090F88-E5C6-4DFD-9981-3015E56E2B22}">
      <dsp:nvSpPr>
        <dsp:cNvPr id="0" name=""/>
        <dsp:cNvSpPr/>
      </dsp:nvSpPr>
      <dsp:spPr>
        <a:xfrm rot="21000000">
          <a:off x="4636740" y="2333525"/>
          <a:ext cx="566314" cy="25376"/>
        </a:xfrm>
        <a:custGeom>
          <a:avLst/>
          <a:gdLst/>
          <a:ahLst/>
          <a:cxnLst/>
          <a:rect l="0" t="0" r="0" b="0"/>
          <a:pathLst>
            <a:path>
              <a:moveTo>
                <a:pt x="0" y="12688"/>
              </a:moveTo>
              <a:lnTo>
                <a:pt x="566314" y="126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4905740" y="2332055"/>
        <a:ext cx="28315" cy="28315"/>
      </dsp:txXfrm>
    </dsp:sp>
    <dsp:sp modelId="{0C7E31D5-1DAA-418E-B147-AE3B5307CE5C}">
      <dsp:nvSpPr>
        <dsp:cNvPr id="0" name=""/>
        <dsp:cNvSpPr/>
      </dsp:nvSpPr>
      <dsp:spPr>
        <a:xfrm>
          <a:off x="5190742" y="1678146"/>
          <a:ext cx="1054654" cy="1054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err="1"/>
            <a:t>plasmonics</a:t>
          </a:r>
          <a:endParaRPr lang="en-US" sz="1200" kern="1200" dirty="0"/>
        </a:p>
      </dsp:txBody>
      <dsp:txXfrm>
        <a:off x="5345193" y="1832597"/>
        <a:ext cx="745752" cy="745752"/>
      </dsp:txXfrm>
    </dsp:sp>
    <dsp:sp modelId="{C6B4DB1C-3679-49A5-93CB-7EB1517F59A6}">
      <dsp:nvSpPr>
        <dsp:cNvPr id="0" name=""/>
        <dsp:cNvSpPr/>
      </dsp:nvSpPr>
      <dsp:spPr>
        <a:xfrm rot="1800000">
          <a:off x="4494481" y="3140318"/>
          <a:ext cx="566314" cy="25376"/>
        </a:xfrm>
        <a:custGeom>
          <a:avLst/>
          <a:gdLst/>
          <a:ahLst/>
          <a:cxnLst/>
          <a:rect l="0" t="0" r="0" b="0"/>
          <a:pathLst>
            <a:path>
              <a:moveTo>
                <a:pt x="0" y="12688"/>
              </a:moveTo>
              <a:lnTo>
                <a:pt x="566314" y="126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4763480" y="3138848"/>
        <a:ext cx="28315" cy="28315"/>
      </dsp:txXfrm>
    </dsp:sp>
    <dsp:sp modelId="{8FA63C8E-5BEC-4868-A105-2332B7310143}">
      <dsp:nvSpPr>
        <dsp:cNvPr id="0" name=""/>
        <dsp:cNvSpPr/>
      </dsp:nvSpPr>
      <dsp:spPr>
        <a:xfrm>
          <a:off x="4952211" y="3030921"/>
          <a:ext cx="1054654" cy="1054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LiNbO</a:t>
          </a:r>
          <a:r>
            <a:rPr lang="en-US" sz="2000" kern="1200" baseline="-25000" dirty="0"/>
            <a:t>3</a:t>
          </a:r>
        </a:p>
      </dsp:txBody>
      <dsp:txXfrm>
        <a:off x="5106662" y="3185372"/>
        <a:ext cx="745752" cy="745752"/>
      </dsp:txXfrm>
    </dsp:sp>
    <dsp:sp modelId="{45D32144-B164-4068-98E0-F99287E6B07A}">
      <dsp:nvSpPr>
        <dsp:cNvPr id="0" name=""/>
        <dsp:cNvSpPr/>
      </dsp:nvSpPr>
      <dsp:spPr>
        <a:xfrm rot="4200000">
          <a:off x="3866907" y="3666915"/>
          <a:ext cx="566314" cy="25376"/>
        </a:xfrm>
        <a:custGeom>
          <a:avLst/>
          <a:gdLst/>
          <a:ahLst/>
          <a:cxnLst/>
          <a:rect l="0" t="0" r="0" b="0"/>
          <a:pathLst>
            <a:path>
              <a:moveTo>
                <a:pt x="0" y="12688"/>
              </a:moveTo>
              <a:lnTo>
                <a:pt x="566314" y="126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4135906" y="3665445"/>
        <a:ext cx="28315" cy="28315"/>
      </dsp:txXfrm>
    </dsp:sp>
    <dsp:sp modelId="{3583222B-4C7C-4E51-B7FF-933CEF49A495}">
      <dsp:nvSpPr>
        <dsp:cNvPr id="0" name=""/>
        <dsp:cNvSpPr/>
      </dsp:nvSpPr>
      <dsp:spPr>
        <a:xfrm>
          <a:off x="3899939" y="3913882"/>
          <a:ext cx="1054654" cy="1054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E-O polymer</a:t>
          </a:r>
        </a:p>
      </dsp:txBody>
      <dsp:txXfrm>
        <a:off x="4054390" y="4068333"/>
        <a:ext cx="745752" cy="745752"/>
      </dsp:txXfrm>
    </dsp:sp>
    <dsp:sp modelId="{900D7FD7-E78A-4A34-9986-126AAA0E6021}">
      <dsp:nvSpPr>
        <dsp:cNvPr id="0" name=""/>
        <dsp:cNvSpPr/>
      </dsp:nvSpPr>
      <dsp:spPr>
        <a:xfrm rot="6600000">
          <a:off x="3047667" y="3666915"/>
          <a:ext cx="566314" cy="25376"/>
        </a:xfrm>
        <a:custGeom>
          <a:avLst/>
          <a:gdLst/>
          <a:ahLst/>
          <a:cxnLst/>
          <a:rect l="0" t="0" r="0" b="0"/>
          <a:pathLst>
            <a:path>
              <a:moveTo>
                <a:pt x="0" y="12688"/>
              </a:moveTo>
              <a:lnTo>
                <a:pt x="566314" y="126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10800000">
        <a:off x="3316667" y="3665445"/>
        <a:ext cx="28315" cy="28315"/>
      </dsp:txXfrm>
    </dsp:sp>
    <dsp:sp modelId="{CC05F267-3A76-4F9F-8459-B5CF30978D38}">
      <dsp:nvSpPr>
        <dsp:cNvPr id="0" name=""/>
        <dsp:cNvSpPr/>
      </dsp:nvSpPr>
      <dsp:spPr>
        <a:xfrm>
          <a:off x="2526296" y="3913882"/>
          <a:ext cx="1054654" cy="1054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Ferroelectric </a:t>
          </a:r>
          <a:r>
            <a:rPr lang="en-US" sz="1100" kern="1200" dirty="0" err="1"/>
            <a:t>matericals</a:t>
          </a:r>
          <a:endParaRPr lang="en-US" sz="1100" kern="1200" dirty="0"/>
        </a:p>
      </dsp:txBody>
      <dsp:txXfrm>
        <a:off x="2680747" y="4068333"/>
        <a:ext cx="745752" cy="745752"/>
      </dsp:txXfrm>
    </dsp:sp>
    <dsp:sp modelId="{59B619F0-5A1E-4142-BDD5-AF2C351FDDAA}">
      <dsp:nvSpPr>
        <dsp:cNvPr id="0" name=""/>
        <dsp:cNvSpPr/>
      </dsp:nvSpPr>
      <dsp:spPr>
        <a:xfrm rot="9000000">
          <a:off x="2420093" y="3140318"/>
          <a:ext cx="566314" cy="25376"/>
        </a:xfrm>
        <a:custGeom>
          <a:avLst/>
          <a:gdLst/>
          <a:ahLst/>
          <a:cxnLst/>
          <a:rect l="0" t="0" r="0" b="0"/>
          <a:pathLst>
            <a:path>
              <a:moveTo>
                <a:pt x="0" y="12688"/>
              </a:moveTo>
              <a:lnTo>
                <a:pt x="566314" y="126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10800000">
        <a:off x="2689093" y="3138848"/>
        <a:ext cx="28315" cy="28315"/>
      </dsp:txXfrm>
    </dsp:sp>
    <dsp:sp modelId="{35DBFA54-D3C4-441A-BBCD-6F5184B6A97A}">
      <dsp:nvSpPr>
        <dsp:cNvPr id="0" name=""/>
        <dsp:cNvSpPr/>
      </dsp:nvSpPr>
      <dsp:spPr>
        <a:xfrm>
          <a:off x="1474024" y="3030921"/>
          <a:ext cx="1054654" cy="1054654"/>
        </a:xfrm>
        <a:prstGeom prst="ellipse">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TCO</a:t>
          </a:r>
        </a:p>
      </dsp:txBody>
      <dsp:txXfrm>
        <a:off x="1628475" y="3185372"/>
        <a:ext cx="745752" cy="745752"/>
      </dsp:txXfrm>
    </dsp:sp>
    <dsp:sp modelId="{C8A5FAFA-D89E-4951-933D-782D842EB904}">
      <dsp:nvSpPr>
        <dsp:cNvPr id="0" name=""/>
        <dsp:cNvSpPr/>
      </dsp:nvSpPr>
      <dsp:spPr>
        <a:xfrm rot="11400000">
          <a:off x="2277834" y="2333525"/>
          <a:ext cx="566314" cy="25376"/>
        </a:xfrm>
        <a:custGeom>
          <a:avLst/>
          <a:gdLst/>
          <a:ahLst/>
          <a:cxnLst/>
          <a:rect l="0" t="0" r="0" b="0"/>
          <a:pathLst>
            <a:path>
              <a:moveTo>
                <a:pt x="0" y="12688"/>
              </a:moveTo>
              <a:lnTo>
                <a:pt x="566314" y="126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10800000">
        <a:off x="2546834" y="2332055"/>
        <a:ext cx="28315" cy="28315"/>
      </dsp:txXfrm>
    </dsp:sp>
    <dsp:sp modelId="{54EE0C60-447C-44C0-AE8A-3E87DC0C9189}">
      <dsp:nvSpPr>
        <dsp:cNvPr id="0" name=""/>
        <dsp:cNvSpPr/>
      </dsp:nvSpPr>
      <dsp:spPr>
        <a:xfrm>
          <a:off x="1235493" y="1678146"/>
          <a:ext cx="1054654" cy="1054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Graphene/ 2D materials</a:t>
          </a:r>
        </a:p>
      </dsp:txBody>
      <dsp:txXfrm>
        <a:off x="1389944" y="1832597"/>
        <a:ext cx="745752" cy="745752"/>
      </dsp:txXfrm>
    </dsp:sp>
    <dsp:sp modelId="{41CBA286-A785-40D7-A808-732AFB1A3DDB}">
      <dsp:nvSpPr>
        <dsp:cNvPr id="0" name=""/>
        <dsp:cNvSpPr/>
      </dsp:nvSpPr>
      <dsp:spPr>
        <a:xfrm rot="13800000">
          <a:off x="2687454" y="1624042"/>
          <a:ext cx="566314" cy="25376"/>
        </a:xfrm>
        <a:custGeom>
          <a:avLst/>
          <a:gdLst/>
          <a:ahLst/>
          <a:cxnLst/>
          <a:rect l="0" t="0" r="0" b="0"/>
          <a:pathLst>
            <a:path>
              <a:moveTo>
                <a:pt x="0" y="12688"/>
              </a:moveTo>
              <a:lnTo>
                <a:pt x="566314" y="126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10800000">
        <a:off x="2956453" y="1622573"/>
        <a:ext cx="28315" cy="28315"/>
      </dsp:txXfrm>
    </dsp:sp>
    <dsp:sp modelId="{3266E1DA-0383-4B6E-AC18-30982865863E}">
      <dsp:nvSpPr>
        <dsp:cNvPr id="0" name=""/>
        <dsp:cNvSpPr/>
      </dsp:nvSpPr>
      <dsp:spPr>
        <a:xfrm>
          <a:off x="1922315" y="488536"/>
          <a:ext cx="1054654" cy="1054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Phase change materials</a:t>
          </a:r>
        </a:p>
      </dsp:txBody>
      <dsp:txXfrm>
        <a:off x="2076766" y="642987"/>
        <a:ext cx="745752" cy="74575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935A85-2CB0-493D-AEE3-F2EF6479C508}">
      <dsp:nvSpPr>
        <dsp:cNvPr id="0" name=""/>
        <dsp:cNvSpPr/>
      </dsp:nvSpPr>
      <dsp:spPr>
        <a:xfrm>
          <a:off x="0" y="1456866"/>
          <a:ext cx="2819400" cy="318594"/>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Photon lifetime limited bandwidth</a:t>
          </a:r>
        </a:p>
      </dsp:txBody>
      <dsp:txXfrm>
        <a:off x="0" y="1456866"/>
        <a:ext cx="2819400" cy="318594"/>
      </dsp:txXfrm>
    </dsp:sp>
    <dsp:sp modelId="{05BBBCEC-0001-4658-A06B-5C965B919E1A}">
      <dsp:nvSpPr>
        <dsp:cNvPr id="0" name=""/>
        <dsp:cNvSpPr/>
      </dsp:nvSpPr>
      <dsp:spPr>
        <a:xfrm rot="10800000">
          <a:off x="0" y="971043"/>
          <a:ext cx="2819400" cy="489998"/>
        </a:xfrm>
        <a:prstGeom prst="upArrowCallout">
          <a:avLst/>
        </a:prstGeom>
        <a:solidFill>
          <a:schemeClr val="accent5">
            <a:hueOff val="-2451115"/>
            <a:satOff val="-3409"/>
            <a:lumOff val="-130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High Q factor</a:t>
          </a:r>
          <a:endParaRPr lang="en-US" sz="1400" kern="1200" baseline="30000" dirty="0"/>
        </a:p>
      </dsp:txBody>
      <dsp:txXfrm rot="10800000">
        <a:off x="0" y="971043"/>
        <a:ext cx="2819400" cy="318386"/>
      </dsp:txXfrm>
    </dsp:sp>
    <dsp:sp modelId="{6C291977-8822-463A-B5A9-647B931EB5A1}">
      <dsp:nvSpPr>
        <dsp:cNvPr id="0" name=""/>
        <dsp:cNvSpPr/>
      </dsp:nvSpPr>
      <dsp:spPr>
        <a:xfrm rot="10800000">
          <a:off x="0" y="485823"/>
          <a:ext cx="2819400" cy="489998"/>
        </a:xfrm>
        <a:prstGeom prst="upArrowCallout">
          <a:avLst/>
        </a:prstGeom>
        <a:solidFill>
          <a:schemeClr val="accent5">
            <a:hueOff val="-4902230"/>
            <a:satOff val="-6819"/>
            <a:lumOff val="-26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Small wavelength tunability</a:t>
          </a:r>
        </a:p>
      </dsp:txBody>
      <dsp:txXfrm rot="10800000">
        <a:off x="0" y="485823"/>
        <a:ext cx="2819400" cy="318386"/>
      </dsp:txXfrm>
    </dsp:sp>
    <dsp:sp modelId="{AFA7FC57-4522-4DE9-8C2E-54D77CE7CE6D}">
      <dsp:nvSpPr>
        <dsp:cNvPr id="0" name=""/>
        <dsp:cNvSpPr/>
      </dsp:nvSpPr>
      <dsp:spPr>
        <a:xfrm rot="10800000">
          <a:off x="0" y="603"/>
          <a:ext cx="2819400" cy="489998"/>
        </a:xfrm>
        <a:prstGeom prst="upArrowCallou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Weak plasma dispersion of Si</a:t>
          </a:r>
        </a:p>
      </dsp:txBody>
      <dsp:txXfrm rot="10800000">
        <a:off x="0" y="603"/>
        <a:ext cx="2819400" cy="318386"/>
      </dsp:txXfrm>
    </dsp:sp>
  </dsp:spTree>
</dsp:drawing>
</file>

<file path=ppt/diagrams/layout1.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A31665E-8E8E-CD46-BDAB-7B39B3612E6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5CC9AA0-DC88-6D40-8682-160ECDE1C56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EE12BC-EC0E-6446-A774-DE9589606F67}" type="datetimeFigureOut">
              <a:rPr lang="en-US" smtClean="0"/>
              <a:t>9/13/2021</a:t>
            </a:fld>
            <a:endParaRPr lang="en-US"/>
          </a:p>
        </p:txBody>
      </p:sp>
      <p:sp>
        <p:nvSpPr>
          <p:cNvPr id="4" name="Footer Placeholder 3">
            <a:extLst>
              <a:ext uri="{FF2B5EF4-FFF2-40B4-BE49-F238E27FC236}">
                <a16:creationId xmlns:a16="http://schemas.microsoft.com/office/drawing/2014/main" id="{E299A54F-F223-C047-8C29-75C2D0917B4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91C03E6-2154-F44D-8AD5-7CE26A0BFC0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6B4A11-0E5F-3B47-AF47-0540598486C5}" type="slidenum">
              <a:rPr lang="en-US" smtClean="0"/>
              <a:t>‹#›</a:t>
            </a:fld>
            <a:endParaRPr lang="en-US"/>
          </a:p>
        </p:txBody>
      </p:sp>
    </p:spTree>
    <p:extLst>
      <p:ext uri="{BB962C8B-B14F-4D97-AF65-F5344CB8AC3E}">
        <p14:creationId xmlns:p14="http://schemas.microsoft.com/office/powerpoint/2010/main" val="228097682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00.png>
</file>

<file path=ppt/media/image101.png>
</file>

<file path=ppt/media/image102.png>
</file>

<file path=ppt/media/image103.png>
</file>

<file path=ppt/media/image104.png>
</file>

<file path=ppt/media/image105.svg>
</file>

<file path=ppt/media/image106.png>
</file>

<file path=ppt/media/image1060.png>
</file>

<file path=ppt/media/image107.png>
</file>

<file path=ppt/media/image107.svg>
</file>

<file path=ppt/media/image108.png>
</file>

<file path=ppt/media/image1080.png>
</file>

<file path=ppt/media/image109.png>
</file>

<file path=ppt/media/image109.svg>
</file>

<file path=ppt/media/image11.png>
</file>

<file path=ppt/media/image110.png>
</file>

<file path=ppt/media/image1100.png>
</file>

<file path=ppt/media/image111.png>
</file>

<file path=ppt/media/image111.svg>
</file>

<file path=ppt/media/image112.png>
</file>

<file path=ppt/media/image1120.png>
</file>

<file path=ppt/media/image113.svg>
</file>

<file path=ppt/media/image114.png>
</file>

<file path=ppt/media/image115.png>
</file>

<file path=ppt/media/image115.svg>
</file>

<file path=ppt/media/image116.png>
</file>

<file path=ppt/media/image117.png>
</file>

<file path=ppt/media/image118.wmf>
</file>

<file path=ppt/media/image119.png>
</file>

<file path=ppt/media/image12.jpeg>
</file>

<file path=ppt/media/image120.svg>
</file>

<file path=ppt/media/image121.png>
</file>

<file path=ppt/media/image122.png>
</file>

<file path=ppt/media/image123.png>
</file>

<file path=ppt/media/image124.svg>
</file>

<file path=ppt/media/image125.wmf>
</file>

<file path=ppt/media/image126.wmf>
</file>

<file path=ppt/media/image127.png>
</file>

<file path=ppt/media/image128.png>
</file>

<file path=ppt/media/image129.png>
</file>

<file path=ppt/media/image13.jpe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svg>
</file>

<file path=ppt/media/image145.png>
</file>

<file path=ppt/media/image146.png>
</file>

<file path=ppt/media/image146.svg>
</file>

<file path=ppt/media/image147.png>
</file>

<file path=ppt/media/image148.svg>
</file>

<file path=ppt/media/image149.png>
</file>

<file path=ppt/media/image15.png>
</file>

<file path=ppt/media/image150.svg>
</file>

<file path=ppt/media/image151.png>
</file>

<file path=ppt/media/image152.svg>
</file>

<file path=ppt/media/image153.png>
</file>

<file path=ppt/media/image154.svg>
</file>

<file path=ppt/media/image155.png>
</file>

<file path=ppt/media/image156.svg>
</file>

<file path=ppt/media/image157.wmf>
</file>

<file path=ppt/media/image158.png>
</file>

<file path=ppt/media/image159.png>
</file>

<file path=ppt/media/image16.png>
</file>

<file path=ppt/media/image160.png>
</file>

<file path=ppt/media/image161.svg>
</file>

<file path=ppt/media/image162.png>
</file>

<file path=ppt/media/image163.svg>
</file>

<file path=ppt/media/image165.png>
</file>

<file path=ppt/media/image166.sv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svg>
</file>

<file path=ppt/media/image175.png>
</file>

<file path=ppt/media/image176.svg>
</file>

<file path=ppt/media/image177.png>
</file>

<file path=ppt/media/image178.png>
</file>

<file path=ppt/media/image179.svg>
</file>

<file path=ppt/media/image18.png>
</file>

<file path=ppt/media/image180.png>
</file>

<file path=ppt/media/image181.sv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890.png>
</file>

<file path=ppt/media/image19.png>
</file>

<file path=ppt/media/image190.png>
</file>

<file path=ppt/media/image1900.png>
</file>

<file path=ppt/media/image191.svg>
</file>

<file path=ppt/media/image1910.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svg>
</file>

<file path=ppt/media/image201.png>
</file>

<file path=ppt/media/image202.png>
</file>

<file path=ppt/media/image203.png>
</file>

<file path=ppt/media/image204.png>
</file>

<file path=ppt/media/image205.svg>
</file>

<file path=ppt/media/image206.png>
</file>

<file path=ppt/media/image207.svg>
</file>

<file path=ppt/media/image208.png>
</file>

<file path=ppt/media/image2080.png>
</file>

<file path=ppt/media/image209.png>
</file>

<file path=ppt/media/image21.png>
</file>

<file path=ppt/media/image210.svg>
</file>

<file path=ppt/media/image211.png>
</file>

<file path=ppt/media/image212.svg>
</file>

<file path=ppt/media/image213.png>
</file>

<file path=ppt/media/image2130.png>
</file>

<file path=ppt/media/image214.svg>
</file>

<file path=ppt/media/image215.png>
</file>

<file path=ppt/media/image216.png>
</file>

<file path=ppt/media/image217.png>
</file>

<file path=ppt/media/image2170.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1.svg>
</file>

<file path=ppt/media/image232.png>
</file>

<file path=ppt/media/image233.png>
</file>

<file path=ppt/media/image234.png>
</file>

<file path=ppt/media/image235.png>
</file>

<file path=ppt/media/image236.png>
</file>

<file path=ppt/media/image237.svg>
</file>

<file path=ppt/media/image238.png>
</file>

<file path=ppt/media/image239.wmf>
</file>

<file path=ppt/media/image24.png>
</file>

<file path=ppt/media/image240.png>
</file>

<file path=ppt/media/image241.png>
</file>

<file path=ppt/media/image242.png>
</file>

<file path=ppt/media/image242.svg>
</file>

<file path=ppt/media/image243.png>
</file>

<file path=ppt/media/image244.png>
</file>

<file path=ppt/media/image245.png>
</file>

<file path=ppt/media/image246.png>
</file>

<file path=ppt/media/image247.svg>
</file>

<file path=ppt/media/image248.png>
</file>

<file path=ppt/media/image249.svg>
</file>

<file path=ppt/media/image25.png>
</file>

<file path=ppt/media/image250.png>
</file>

<file path=ppt/media/image251.svg>
</file>

<file path=ppt/media/image252.png>
</file>

<file path=ppt/media/image253.svg>
</file>

<file path=ppt/media/image254.png>
</file>

<file path=ppt/media/image255.svg>
</file>

<file path=ppt/media/image256.png>
</file>

<file path=ppt/media/image257.png>
</file>

<file path=ppt/media/image258.png>
</file>

<file path=ppt/media/image259.png>
</file>

<file path=ppt/media/image26.png>
</file>

<file path=ppt/media/image260.svg>
</file>

<file path=ppt/media/image261.png>
</file>

<file path=ppt/media/image262.png>
</file>

<file path=ppt/media/image263.png>
</file>

<file path=ppt/media/image264.png>
</file>

<file path=ppt/media/image265.png>
</file>

<file path=ppt/media/image266.png>
</file>

<file path=ppt/media/image267.png>
</file>

<file path=ppt/media/image268.svg>
</file>

<file path=ppt/media/image269.png>
</file>

<file path=ppt/media/image2690.png>
</file>

<file path=ppt/media/image27.png>
</file>

<file path=ppt/media/image270.png>
</file>

<file path=ppt/media/image270.svg>
</file>

<file path=ppt/media/image271.png>
</file>

<file path=ppt/media/image272.svg>
</file>

<file path=ppt/media/image273.png>
</file>

<file path=ppt/media/image274.svg>
</file>

<file path=ppt/media/image275.png>
</file>

<file path=ppt/media/image276.svg>
</file>

<file path=ppt/media/image277.png>
</file>

<file path=ppt/media/image278.svg>
</file>

<file path=ppt/media/image279.png>
</file>

<file path=ppt/media/image28.png>
</file>

<file path=ppt/media/image280.png>
</file>

<file path=ppt/media/image28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png>
</file>

<file path=ppt/media/image292.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jpg>
</file>

<file path=ppt/media/image40.pn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gif>
</file>

<file path=ppt/media/image81.png>
</file>

<file path=ppt/media/image82.png>
</file>

<file path=ppt/media/image83.png>
</file>

<file path=ppt/media/image84.png>
</file>

<file path=ppt/media/image85.png>
</file>

<file path=ppt/media/image86.png>
</file>

<file path=ppt/media/image87.svg>
</file>

<file path=ppt/media/image88.png>
</file>

<file path=ppt/media/image89.svg>
</file>

<file path=ppt/media/image9.jpg>
</file>

<file path=ppt/media/image90.png>
</file>

<file path=ppt/media/image91.svg>
</file>

<file path=ppt/media/image92.png>
</file>

<file path=ppt/media/image93.svg>
</file>

<file path=ppt/media/image94.png>
</file>

<file path=ppt/media/image95.png>
</file>

<file path=ppt/media/image96.png>
</file>

<file path=ppt/media/image97.png>
</file>

<file path=ppt/media/image98.sv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EB66A8-84A3-4029-AEE0-ABE9D0522317}" type="datetimeFigureOut">
              <a:rPr lang="en-US" smtClean="0"/>
              <a:t>9/13/2021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51FE3D-A77A-45B8-8A34-524A25992A1E}" type="slidenum">
              <a:rPr lang="en-US" smtClean="0"/>
              <a:t>‹#›</a:t>
            </a:fld>
            <a:endParaRPr lang="en-US"/>
          </a:p>
        </p:txBody>
      </p:sp>
    </p:spTree>
    <p:extLst>
      <p:ext uri="{BB962C8B-B14F-4D97-AF65-F5344CB8AC3E}">
        <p14:creationId xmlns:p14="http://schemas.microsoft.com/office/powerpoint/2010/main" val="362588458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 will introduce the research background and motivation</a:t>
            </a:r>
          </a:p>
          <a:p>
            <a:r>
              <a:rPr lang="en-US" dirty="0"/>
              <a:t>Next, I will brief review the development of TCO for EO applications</a:t>
            </a:r>
          </a:p>
          <a:p>
            <a:r>
              <a:rPr lang="en-US" dirty="0"/>
              <a:t>After that, I will talk about three devices I have worked on</a:t>
            </a:r>
          </a:p>
        </p:txBody>
      </p:sp>
      <p:sp>
        <p:nvSpPr>
          <p:cNvPr id="4" name="Slide Number Placeholder 3"/>
          <p:cNvSpPr>
            <a:spLocks noGrp="1"/>
          </p:cNvSpPr>
          <p:nvPr>
            <p:ph type="sldNum" sz="quarter" idx="5"/>
          </p:nvPr>
        </p:nvSpPr>
        <p:spPr/>
        <p:txBody>
          <a:bodyPr/>
          <a:lstStyle/>
          <a:p>
            <a:fld id="{3A51FE3D-A77A-45B8-8A34-524A25992A1E}" type="slidenum">
              <a:rPr lang="en-US" smtClean="0"/>
              <a:t>2</a:t>
            </a:fld>
            <a:endParaRPr lang="en-US"/>
          </a:p>
        </p:txBody>
      </p:sp>
    </p:spTree>
    <p:extLst>
      <p:ext uri="{BB962C8B-B14F-4D97-AF65-F5344CB8AC3E}">
        <p14:creationId xmlns:p14="http://schemas.microsoft.com/office/powerpoint/2010/main" val="3005034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14</a:t>
            </a:fld>
            <a:endParaRPr lang="en-US"/>
          </a:p>
        </p:txBody>
      </p:sp>
    </p:spTree>
    <p:extLst>
      <p:ext uri="{BB962C8B-B14F-4D97-AF65-F5344CB8AC3E}">
        <p14:creationId xmlns:p14="http://schemas.microsoft.com/office/powerpoint/2010/main" val="6754199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alibri" panose="020F0502020204030204" pitchFamily="34" charset="0"/>
                <a:ea typeface="SimSun" panose="02010600030101010101" pitchFamily="2" charset="-122"/>
                <a:cs typeface="Times New Roman" panose="02020603050405020304" pitchFamily="18" charset="0"/>
              </a:rPr>
              <a:t>EO modulator: </a:t>
            </a:r>
            <a:r>
              <a:rPr lang="en-US" sz="1200" dirty="0">
                <a:solidFill>
                  <a:srgbClr val="0000FF"/>
                </a:solidFill>
                <a:latin typeface="Calibri" panose="020F0502020204030204" pitchFamily="34" charset="0"/>
                <a:ea typeface="SimSun" panose="02010600030101010101" pitchFamily="2" charset="-122"/>
                <a:cs typeface="Times New Roman" panose="02020603050405020304" pitchFamily="18" charset="0"/>
              </a:rPr>
              <a:t>a device that converts electronical signals into coded optical signals</a:t>
            </a:r>
            <a:endParaRPr lang="en-US" sz="1200" dirty="0">
              <a:solidFill>
                <a:srgbClr val="0000FF"/>
              </a:solidFill>
            </a:endParaRPr>
          </a:p>
          <a:p>
            <a:r>
              <a:rPr lang="en-US" dirty="0"/>
              <a:t>While a carrier-driven Res based M, consists of a electrical capacitor physically overlapped with an optical resonator</a:t>
            </a:r>
          </a:p>
          <a:p>
            <a:r>
              <a:rPr lang="en-US" dirty="0"/>
              <a:t>The operation consists of 3 steps</a:t>
            </a:r>
          </a:p>
          <a:p>
            <a:r>
              <a:rPr lang="en-US" dirty="0"/>
              <a:t>Each step corresponds to three main factors factor for the modulator design</a:t>
            </a:r>
          </a:p>
        </p:txBody>
      </p:sp>
      <p:sp>
        <p:nvSpPr>
          <p:cNvPr id="4" name="Slide Number Placeholder 3"/>
          <p:cNvSpPr>
            <a:spLocks noGrp="1"/>
          </p:cNvSpPr>
          <p:nvPr>
            <p:ph type="sldNum" sz="quarter" idx="5"/>
          </p:nvPr>
        </p:nvSpPr>
        <p:spPr/>
        <p:txBody>
          <a:bodyPr/>
          <a:lstStyle/>
          <a:p>
            <a:fld id="{3A51FE3D-A77A-45B8-8A34-524A25992A1E}" type="slidenum">
              <a:rPr lang="en-US" smtClean="0"/>
              <a:t>16</a:t>
            </a:fld>
            <a:endParaRPr lang="en-US"/>
          </a:p>
        </p:txBody>
      </p:sp>
    </p:spTree>
    <p:extLst>
      <p:ext uri="{BB962C8B-B14F-4D97-AF65-F5344CB8AC3E}">
        <p14:creationId xmlns:p14="http://schemas.microsoft.com/office/powerpoint/2010/main" val="28050856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derive the dependence of two important performance merit on these three factors</a:t>
            </a:r>
          </a:p>
          <a:p>
            <a:r>
              <a:rPr lang="en-US" dirty="0"/>
              <a:t>Based on this </a:t>
            </a:r>
          </a:p>
          <a:p>
            <a:endParaRPr lang="en-US" dirty="0"/>
          </a:p>
          <a:p>
            <a:endParaRPr lang="en-US" dirty="0"/>
          </a:p>
          <a:p>
            <a:r>
              <a:rPr lang="en-US" altLang="zh-CN" dirty="0"/>
              <a:t>We can use this to serve as the guideline to evaluate the modulator design and direct the optimization.</a:t>
            </a:r>
          </a:p>
          <a:p>
            <a:endParaRPr lang="en-US" altLang="zh-CN" dirty="0"/>
          </a:p>
          <a:p>
            <a:endParaRPr lang="en-US" dirty="0"/>
          </a:p>
        </p:txBody>
      </p:sp>
      <p:sp>
        <p:nvSpPr>
          <p:cNvPr id="4" name="Slide Number Placeholder 3"/>
          <p:cNvSpPr>
            <a:spLocks noGrp="1"/>
          </p:cNvSpPr>
          <p:nvPr>
            <p:ph type="sldNum" sz="quarter" idx="10"/>
          </p:nvPr>
        </p:nvSpPr>
        <p:spPr/>
        <p:txBody>
          <a:bodyPr/>
          <a:lstStyle/>
          <a:p>
            <a:fld id="{2BE5497E-32BC-48B4-A986-3A66A838F69A}" type="slidenum">
              <a:rPr lang="en-US" smtClean="0"/>
              <a:t>17</a:t>
            </a:fld>
            <a:endParaRPr lang="en-US"/>
          </a:p>
        </p:txBody>
      </p:sp>
    </p:spTree>
    <p:extLst>
      <p:ext uri="{BB962C8B-B14F-4D97-AF65-F5344CB8AC3E}">
        <p14:creationId xmlns:p14="http://schemas.microsoft.com/office/powerpoint/2010/main" val="19224273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18</a:t>
            </a:fld>
            <a:endParaRPr lang="en-US"/>
          </a:p>
        </p:txBody>
      </p:sp>
    </p:spTree>
    <p:extLst>
      <p:ext uri="{BB962C8B-B14F-4D97-AF65-F5344CB8AC3E}">
        <p14:creationId xmlns:p14="http://schemas.microsoft.com/office/powerpoint/2010/main" val="40584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19</a:t>
            </a:fld>
            <a:endParaRPr lang="en-US"/>
          </a:p>
        </p:txBody>
      </p:sp>
    </p:spTree>
    <p:extLst>
      <p:ext uri="{BB962C8B-B14F-4D97-AF65-F5344CB8AC3E}">
        <p14:creationId xmlns:p14="http://schemas.microsoft.com/office/powerpoint/2010/main" val="2629185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20</a:t>
            </a:fld>
            <a:endParaRPr lang="en-US"/>
          </a:p>
        </p:txBody>
      </p:sp>
    </p:spTree>
    <p:extLst>
      <p:ext uri="{BB962C8B-B14F-4D97-AF65-F5344CB8AC3E}">
        <p14:creationId xmlns:p14="http://schemas.microsoft.com/office/powerpoint/2010/main" val="2607837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fabricate a proof of concept device using SiO2 as gate oxide</a:t>
            </a:r>
          </a:p>
          <a:p>
            <a:r>
              <a:rPr lang="en-US" dirty="0"/>
              <a:t>Next, we replace the gate insulator with high k HfO2, </a:t>
            </a:r>
          </a:p>
          <a:p>
            <a:r>
              <a:rPr lang="en-US" dirty="0"/>
              <a:t>Taking advantage of the large capacitance density, we achieve,</a:t>
            </a:r>
          </a:p>
          <a:p>
            <a:r>
              <a:rPr lang="en-US" dirty="0"/>
              <a:t>So the next step is to demonstrate high speed operation</a:t>
            </a:r>
          </a:p>
        </p:txBody>
      </p:sp>
      <p:sp>
        <p:nvSpPr>
          <p:cNvPr id="4" name="Slide Number Placeholder 3"/>
          <p:cNvSpPr>
            <a:spLocks noGrp="1"/>
          </p:cNvSpPr>
          <p:nvPr>
            <p:ph type="sldNum" sz="quarter" idx="5"/>
          </p:nvPr>
        </p:nvSpPr>
        <p:spPr/>
        <p:txBody>
          <a:bodyPr/>
          <a:lstStyle/>
          <a:p>
            <a:fld id="{3A51FE3D-A77A-45B8-8A34-524A25992A1E}" type="slidenum">
              <a:rPr lang="en-US" smtClean="0"/>
              <a:t>21</a:t>
            </a:fld>
            <a:endParaRPr lang="en-US"/>
          </a:p>
        </p:txBody>
      </p:sp>
    </p:spTree>
    <p:extLst>
      <p:ext uri="{BB962C8B-B14F-4D97-AF65-F5344CB8AC3E}">
        <p14:creationId xmlns:p14="http://schemas.microsoft.com/office/powerpoint/2010/main" val="24365497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par, allow wider path for current to flow to the active region</a:t>
            </a:r>
          </a:p>
          <a:p>
            <a:r>
              <a:rPr lang="en-US" dirty="0"/>
              <a:t>Next, reduce conduction path</a:t>
            </a:r>
          </a:p>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22</a:t>
            </a:fld>
            <a:endParaRPr lang="en-US"/>
          </a:p>
        </p:txBody>
      </p:sp>
    </p:spTree>
    <p:extLst>
      <p:ext uri="{BB962C8B-B14F-4D97-AF65-F5344CB8AC3E}">
        <p14:creationId xmlns:p14="http://schemas.microsoft.com/office/powerpoint/2010/main" val="1239571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1614 1633</a:t>
            </a:r>
          </a:p>
          <a:p>
            <a:endParaRPr lang="en-US" dirty="0"/>
          </a:p>
          <a:p>
            <a:r>
              <a:rPr lang="en-US" dirty="0"/>
              <a:t>To have a quantitative expectation of the speed, we systematically investigate the relationship between the speed and semiconductor conduction path </a:t>
            </a:r>
          </a:p>
          <a:p>
            <a:endParaRPr lang="en-US" dirty="0"/>
          </a:p>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23</a:t>
            </a:fld>
            <a:endParaRPr lang="en-US"/>
          </a:p>
        </p:txBody>
      </p:sp>
    </p:spTree>
    <p:extLst>
      <p:ext uri="{BB962C8B-B14F-4D97-AF65-F5344CB8AC3E}">
        <p14:creationId xmlns:p14="http://schemas.microsoft.com/office/powerpoint/2010/main" val="33795805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24</a:t>
            </a:fld>
            <a:endParaRPr lang="en-US"/>
          </a:p>
        </p:txBody>
      </p:sp>
    </p:spTree>
    <p:extLst>
      <p:ext uri="{BB962C8B-B14F-4D97-AF65-F5344CB8AC3E}">
        <p14:creationId xmlns:p14="http://schemas.microsoft.com/office/powerpoint/2010/main" val="1203920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Optical interconnects has become an universal solution for data communication due to its advantages in bandwidth density, latency, energy and cost efficiency, comparing with its electrical counterparts.</a:t>
            </a:r>
          </a:p>
          <a:p>
            <a:r>
              <a:rPr lang="en-US" dirty="0"/>
              <a:t>Today, the optical interconnects has take the form of pluggable optical modulator for data communication between rack to rack in data centers and supercomputers.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However, if we look at the developing of parallel computing system, the growth of electrical interconnects bandwidth is much slower than the processing performance, which becomes the bottle neck for the scaling of computation system. This forms a driving force to push the optical interconnects into the rack for connection between chip-to-chip and even on a single chip between core-to-core.</a:t>
            </a:r>
          </a:p>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3</a:t>
            </a:fld>
            <a:endParaRPr lang="en-US"/>
          </a:p>
        </p:txBody>
      </p:sp>
    </p:spTree>
    <p:extLst>
      <p:ext uri="{BB962C8B-B14F-4D97-AF65-F5344CB8AC3E}">
        <p14:creationId xmlns:p14="http://schemas.microsoft.com/office/powerpoint/2010/main" val="26150016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Rsi</a:t>
            </a:r>
            <a:r>
              <a:rPr lang="en-US" dirty="0"/>
              <a:t> estimated from the resistance from two silicon ground electrodes</a:t>
            </a:r>
          </a:p>
          <a:p>
            <a:r>
              <a:rPr lang="en-US" dirty="0"/>
              <a:t>Good match with our simulation</a:t>
            </a:r>
          </a:p>
          <a:p>
            <a:endParaRPr lang="en-US" dirty="0"/>
          </a:p>
          <a:p>
            <a:r>
              <a:rPr lang="en-US" dirty="0"/>
              <a:t>Standing wave </a:t>
            </a:r>
          </a:p>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26</a:t>
            </a:fld>
            <a:endParaRPr lang="en-US"/>
          </a:p>
        </p:txBody>
      </p:sp>
    </p:spTree>
    <p:extLst>
      <p:ext uri="{BB962C8B-B14F-4D97-AF65-F5344CB8AC3E}">
        <p14:creationId xmlns:p14="http://schemas.microsoft.com/office/powerpoint/2010/main" val="4425210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Previously, We have discussed on the material, resonator, and capacitor. Here, in order to investigate on the last important factor overlapping factor. </a:t>
            </a:r>
          </a:p>
          <a:p>
            <a:r>
              <a:rPr lang="en-US" dirty="0"/>
              <a:t>It describes how the carrier distribution perturbation is overlapped the optical energy.</a:t>
            </a:r>
          </a:p>
          <a:p>
            <a:r>
              <a:rPr lang="en-US" dirty="0"/>
              <a:t>This figure shows the </a:t>
            </a:r>
            <a:r>
              <a:rPr lang="en-US" sz="1200" kern="1200" dirty="0">
                <a:solidFill>
                  <a:schemeClr val="tx1"/>
                </a:solidFill>
                <a:effectLst/>
                <a:latin typeface="+mn-lt"/>
                <a:ea typeface="+mn-ea"/>
                <a:cs typeface="+mn-cs"/>
              </a:rPr>
              <a:t>calculated overlapping factor versus the position of the active TCO-Si MOS capacitor by assuming the MOS capacitor covering one period of the PC nanocavity</a:t>
            </a:r>
          </a:p>
          <a:p>
            <a:r>
              <a:rPr lang="en-US" sz="1200" kern="1200" dirty="0" err="1">
                <a:solidFill>
                  <a:schemeClr val="tx1"/>
                </a:solidFill>
                <a:effectLst/>
                <a:latin typeface="+mn-lt"/>
                <a:ea typeface="+mn-ea"/>
                <a:cs typeface="+mn-cs"/>
              </a:rPr>
              <a:t>Crosssection</a:t>
            </a:r>
            <a:r>
              <a:rPr lang="en-US" sz="1200" kern="1200" dirty="0">
                <a:solidFill>
                  <a:schemeClr val="tx1"/>
                </a:solidFill>
                <a:effectLst/>
                <a:latin typeface="+mn-lt"/>
                <a:ea typeface="+mn-ea"/>
                <a:cs typeface="+mn-cs"/>
              </a:rPr>
              <a:t> at the in the center of the waveguide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Subwavelength bridge</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27</a:t>
            </a:fld>
            <a:endParaRPr lang="en-US"/>
          </a:p>
        </p:txBody>
      </p:sp>
    </p:spTree>
    <p:extLst>
      <p:ext uri="{BB962C8B-B14F-4D97-AF65-F5344CB8AC3E}">
        <p14:creationId xmlns:p14="http://schemas.microsoft.com/office/powerpoint/2010/main" val="42903563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can build the active TCO-Si MOS capacitor only at the subwavelength bridge region, for example, through making window on top of the cladding layer </a:t>
            </a:r>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28</a:t>
            </a:fld>
            <a:endParaRPr lang="en-US"/>
          </a:p>
        </p:txBody>
      </p:sp>
    </p:spTree>
    <p:extLst>
      <p:ext uri="{BB962C8B-B14F-4D97-AF65-F5344CB8AC3E}">
        <p14:creationId xmlns:p14="http://schemas.microsoft.com/office/powerpoint/2010/main" val="37060974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29</a:t>
            </a:fld>
            <a:endParaRPr lang="en-US"/>
          </a:p>
        </p:txBody>
      </p:sp>
    </p:spTree>
    <p:extLst>
      <p:ext uri="{BB962C8B-B14F-4D97-AF65-F5344CB8AC3E}">
        <p14:creationId xmlns:p14="http://schemas.microsoft.com/office/powerpoint/2010/main" val="19743122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we further improve the speed</a:t>
            </a:r>
          </a:p>
        </p:txBody>
      </p:sp>
      <p:sp>
        <p:nvSpPr>
          <p:cNvPr id="4" name="Slide Number Placeholder 3"/>
          <p:cNvSpPr>
            <a:spLocks noGrp="1"/>
          </p:cNvSpPr>
          <p:nvPr>
            <p:ph type="sldNum" sz="quarter" idx="5"/>
          </p:nvPr>
        </p:nvSpPr>
        <p:spPr/>
        <p:txBody>
          <a:bodyPr/>
          <a:lstStyle/>
          <a:p>
            <a:fld id="{3A51FE3D-A77A-45B8-8A34-524A25992A1E}" type="slidenum">
              <a:rPr lang="en-US" smtClean="0"/>
              <a:t>33</a:t>
            </a:fld>
            <a:endParaRPr lang="en-US"/>
          </a:p>
        </p:txBody>
      </p:sp>
    </p:spTree>
    <p:extLst>
      <p:ext uri="{BB962C8B-B14F-4D97-AF65-F5344CB8AC3E}">
        <p14:creationId xmlns:p14="http://schemas.microsoft.com/office/powerpoint/2010/main" val="38837659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a:t>
            </a:r>
          </a:p>
        </p:txBody>
      </p:sp>
      <p:sp>
        <p:nvSpPr>
          <p:cNvPr id="4" name="Slide Number Placeholder 3"/>
          <p:cNvSpPr>
            <a:spLocks noGrp="1"/>
          </p:cNvSpPr>
          <p:nvPr>
            <p:ph type="sldNum" sz="quarter" idx="5"/>
          </p:nvPr>
        </p:nvSpPr>
        <p:spPr/>
        <p:txBody>
          <a:bodyPr/>
          <a:lstStyle/>
          <a:p>
            <a:fld id="{3A51FE3D-A77A-45B8-8A34-524A25992A1E}" type="slidenum">
              <a:rPr lang="en-US" smtClean="0"/>
              <a:t>34</a:t>
            </a:fld>
            <a:endParaRPr lang="en-US"/>
          </a:p>
        </p:txBody>
      </p:sp>
    </p:spTree>
    <p:extLst>
      <p:ext uri="{BB962C8B-B14F-4D97-AF65-F5344CB8AC3E}">
        <p14:creationId xmlns:p14="http://schemas.microsoft.com/office/powerpoint/2010/main" val="18924640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relationship can be described by this equation and illustrated by this figure. </a:t>
            </a:r>
          </a:p>
          <a:p>
            <a:endParaRPr lang="en-US" dirty="0"/>
          </a:p>
          <a:p>
            <a:endParaRPr lang="en-US" dirty="0"/>
          </a:p>
          <a:p>
            <a:r>
              <a:rPr lang="en-US" dirty="0"/>
              <a:t>A simple analogy, a optical resonator can be consider as a optical capacitor,</a:t>
            </a:r>
          </a:p>
          <a:p>
            <a:r>
              <a:rPr lang="en-US" dirty="0"/>
              <a:t>It takes time to charge and dissipate the photons.</a:t>
            </a:r>
          </a:p>
          <a:p>
            <a:endParaRPr lang="en-US" dirty="0"/>
          </a:p>
          <a:p>
            <a:r>
              <a:rPr lang="en-US" dirty="0"/>
              <a:t>Different color box</a:t>
            </a:r>
          </a:p>
        </p:txBody>
      </p:sp>
      <p:sp>
        <p:nvSpPr>
          <p:cNvPr id="4" name="Slide Number Placeholder 3"/>
          <p:cNvSpPr>
            <a:spLocks noGrp="1"/>
          </p:cNvSpPr>
          <p:nvPr>
            <p:ph type="sldNum" sz="quarter" idx="10"/>
          </p:nvPr>
        </p:nvSpPr>
        <p:spPr/>
        <p:txBody>
          <a:bodyPr/>
          <a:lstStyle/>
          <a:p>
            <a:fld id="{2BE5497E-32BC-48B4-A986-3A66A838F69A}" type="slidenum">
              <a:rPr lang="en-US" smtClean="0"/>
              <a:t>36</a:t>
            </a:fld>
            <a:endParaRPr lang="en-US"/>
          </a:p>
        </p:txBody>
      </p:sp>
    </p:spTree>
    <p:extLst>
      <p:ext uri="{BB962C8B-B14F-4D97-AF65-F5344CB8AC3E}">
        <p14:creationId xmlns:p14="http://schemas.microsoft.com/office/powerpoint/2010/main" val="3201605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take a look at the origin of this speed limit. </a:t>
            </a:r>
          </a:p>
          <a:p>
            <a:r>
              <a:rPr lang="en-US" dirty="0"/>
              <a:t>Due to the weak plasma dispersion of Si, the wavelength tunability of silicon MR is usually small.</a:t>
            </a:r>
          </a:p>
          <a:p>
            <a:endParaRPr lang="en-US" dirty="0"/>
          </a:p>
          <a:p>
            <a:r>
              <a:rPr lang="en-US" dirty="0"/>
              <a:t>For example, a typical Si MRM based on lateral PN junction has the tunability in the range between 10 to 20 pm/V. and this generally  will require a high Q factor larger than 10K, which corresponds to a PL limited bandwidth less than 20GHz at 1550nm. </a:t>
            </a:r>
          </a:p>
          <a:p>
            <a:endParaRPr lang="en-US" dirty="0"/>
          </a:p>
          <a:p>
            <a:r>
              <a:rPr lang="en-US" dirty="0"/>
              <a:t>However, if we can increase the wavelength tuning from 20pm/V to ~100pm/V, by principle we can reduce the required Q factor from over 10k to around 1 to 2k. Then, we can increase the PL limited BW to over 100GHz, which will no longer be limiting factor for the overall bandwidth.</a:t>
            </a:r>
          </a:p>
        </p:txBody>
      </p:sp>
      <p:sp>
        <p:nvSpPr>
          <p:cNvPr id="4" name="Slide Number Placeholder 3"/>
          <p:cNvSpPr>
            <a:spLocks noGrp="1"/>
          </p:cNvSpPr>
          <p:nvPr>
            <p:ph type="sldNum" sz="quarter" idx="10"/>
          </p:nvPr>
        </p:nvSpPr>
        <p:spPr/>
        <p:txBody>
          <a:bodyPr/>
          <a:lstStyle/>
          <a:p>
            <a:fld id="{2BE5497E-32BC-48B4-A986-3A66A838F69A}" type="slidenum">
              <a:rPr lang="en-US" smtClean="0"/>
              <a:t>37</a:t>
            </a:fld>
            <a:endParaRPr lang="en-US"/>
          </a:p>
        </p:txBody>
      </p:sp>
    </p:spTree>
    <p:extLst>
      <p:ext uri="{BB962C8B-B14F-4D97-AF65-F5344CB8AC3E}">
        <p14:creationId xmlns:p14="http://schemas.microsoft.com/office/powerpoint/2010/main" val="32072476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results reaches our design requirement. And the experiment tunability matches pretty well with our simulation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38</a:t>
            </a:fld>
            <a:endParaRPr lang="en-US"/>
          </a:p>
        </p:txBody>
      </p:sp>
    </p:spTree>
    <p:extLst>
      <p:ext uri="{BB962C8B-B14F-4D97-AF65-F5344CB8AC3E}">
        <p14:creationId xmlns:p14="http://schemas.microsoft.com/office/powerpoint/2010/main" val="1728517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Capacitance per length, resistance length produce</a:t>
            </a:r>
          </a:p>
        </p:txBody>
      </p:sp>
      <p:sp>
        <p:nvSpPr>
          <p:cNvPr id="4" name="Slide Number Placeholder 3"/>
          <p:cNvSpPr>
            <a:spLocks noGrp="1"/>
          </p:cNvSpPr>
          <p:nvPr>
            <p:ph type="sldNum" sz="quarter" idx="5"/>
          </p:nvPr>
        </p:nvSpPr>
        <p:spPr/>
        <p:txBody>
          <a:bodyPr/>
          <a:lstStyle/>
          <a:p>
            <a:fld id="{3A51FE3D-A77A-45B8-8A34-524A25992A1E}" type="slidenum">
              <a:rPr lang="en-US" smtClean="0"/>
              <a:t>39</a:t>
            </a:fld>
            <a:endParaRPr lang="en-US"/>
          </a:p>
        </p:txBody>
      </p:sp>
    </p:spTree>
    <p:extLst>
      <p:ext uri="{BB962C8B-B14F-4D97-AF65-F5344CB8AC3E}">
        <p14:creationId xmlns:p14="http://schemas.microsoft.com/office/powerpoint/2010/main" val="32944562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interconnects are not only limited by the bandwidth density, but also the energy efficiency.</a:t>
            </a:r>
          </a:p>
          <a:p>
            <a:r>
              <a:rPr lang="en-US" dirty="0"/>
              <a:t>Unlike electrical interconnects, the energy efficiency scales with the distance. The energy efficiency of optical interconnects is mainly dependent on its modulation method.</a:t>
            </a:r>
          </a:p>
          <a:p>
            <a:r>
              <a:rPr lang="en-US" dirty="0"/>
              <a:t>In order to make sense to replace electrical interconnect in shorter distance, there are some milestones in energy efficiency to achieve for the optical interconnects</a:t>
            </a:r>
          </a:p>
          <a:p>
            <a:r>
              <a:rPr lang="en-US" dirty="0"/>
              <a:t>Besides, with the vision of chip data movement exceeding 1petabits/s, attojoule per bit energy efficiency has been outlined in order keep the current inter connect energy budget </a:t>
            </a:r>
          </a:p>
        </p:txBody>
      </p:sp>
      <p:sp>
        <p:nvSpPr>
          <p:cNvPr id="4" name="Slide Number Placeholder 3"/>
          <p:cNvSpPr>
            <a:spLocks noGrp="1"/>
          </p:cNvSpPr>
          <p:nvPr>
            <p:ph type="sldNum" sz="quarter" idx="5"/>
          </p:nvPr>
        </p:nvSpPr>
        <p:spPr/>
        <p:txBody>
          <a:bodyPr/>
          <a:lstStyle/>
          <a:p>
            <a:fld id="{3A51FE3D-A77A-45B8-8A34-524A25992A1E}" type="slidenum">
              <a:rPr lang="en-US" smtClean="0"/>
              <a:t>4</a:t>
            </a:fld>
            <a:endParaRPr lang="en-US"/>
          </a:p>
        </p:txBody>
      </p:sp>
    </p:spTree>
    <p:extLst>
      <p:ext uri="{BB962C8B-B14F-4D97-AF65-F5344CB8AC3E}">
        <p14:creationId xmlns:p14="http://schemas.microsoft.com/office/powerpoint/2010/main" val="4111612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Polarization </a:t>
            </a:r>
          </a:p>
          <a:p>
            <a:endParaRPr lang="en-US" dirty="0"/>
          </a:p>
          <a:p>
            <a:r>
              <a:rPr lang="en-US" dirty="0"/>
              <a:t>Unprecedented, nonlinear </a:t>
            </a:r>
          </a:p>
          <a:p>
            <a:r>
              <a:rPr lang="en-US" dirty="0"/>
              <a:t>Not only large n2 is observed</a:t>
            </a:r>
          </a:p>
          <a:p>
            <a:r>
              <a:rPr lang="en-US" dirty="0"/>
              <a:t>But also the t</a:t>
            </a:r>
          </a:p>
          <a:p>
            <a:r>
              <a:rPr lang="en-US" dirty="0"/>
              <a:t>Transient response can be precisely described by the two-temperature model</a:t>
            </a:r>
          </a:p>
        </p:txBody>
      </p:sp>
      <p:sp>
        <p:nvSpPr>
          <p:cNvPr id="4" name="Slide Number Placeholder 3"/>
          <p:cNvSpPr>
            <a:spLocks noGrp="1"/>
          </p:cNvSpPr>
          <p:nvPr>
            <p:ph type="sldNum" sz="quarter" idx="5"/>
          </p:nvPr>
        </p:nvSpPr>
        <p:spPr/>
        <p:txBody>
          <a:bodyPr/>
          <a:lstStyle/>
          <a:p>
            <a:fld id="{3A51FE3D-A77A-45B8-8A34-524A25992A1E}" type="slidenum">
              <a:rPr lang="en-US" smtClean="0"/>
              <a:t>44</a:t>
            </a:fld>
            <a:endParaRPr lang="en-US"/>
          </a:p>
        </p:txBody>
      </p:sp>
    </p:spTree>
    <p:extLst>
      <p:ext uri="{BB962C8B-B14F-4D97-AF65-F5344CB8AC3E}">
        <p14:creationId xmlns:p14="http://schemas.microsoft.com/office/powerpoint/2010/main" val="16609605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45</a:t>
            </a:fld>
            <a:endParaRPr lang="en-US"/>
          </a:p>
        </p:txBody>
      </p:sp>
    </p:spTree>
    <p:extLst>
      <p:ext uri="{BB962C8B-B14F-4D97-AF65-F5344CB8AC3E}">
        <p14:creationId xmlns:p14="http://schemas.microsoft.com/office/powerpoint/2010/main" val="26101826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47</a:t>
            </a:fld>
            <a:endParaRPr lang="en-US"/>
          </a:p>
        </p:txBody>
      </p:sp>
    </p:spTree>
    <p:extLst>
      <p:ext uri="{BB962C8B-B14F-4D97-AF65-F5344CB8AC3E}">
        <p14:creationId xmlns:p14="http://schemas.microsoft.com/office/powerpoint/2010/main" val="12137163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temperature evolution</a:t>
            </a:r>
          </a:p>
          <a:p>
            <a:r>
              <a:rPr lang="en-US" dirty="0"/>
              <a:t>The change temperature in change the absorption at different wavelength</a:t>
            </a:r>
          </a:p>
          <a:p>
            <a:endParaRPr lang="en-US" dirty="0"/>
          </a:p>
          <a:p>
            <a:r>
              <a:rPr lang="en-US" sz="1200" kern="1200" dirty="0">
                <a:solidFill>
                  <a:schemeClr val="tx1"/>
                </a:solidFill>
                <a:effectLst/>
                <a:latin typeface="+mn-lt"/>
                <a:ea typeface="+mn-ea"/>
                <a:cs typeface="+mn-cs"/>
              </a:rPr>
              <a:t> the loss spectra of the AOS device at the maximum modulation point for different energy of the pump pulse.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ER and IL at 1570nm as a function of input pump energy at different pump wavelength</a:t>
            </a:r>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48</a:t>
            </a:fld>
            <a:endParaRPr lang="en-US"/>
          </a:p>
        </p:txBody>
      </p:sp>
    </p:spTree>
    <p:extLst>
      <p:ext uri="{BB962C8B-B14F-4D97-AF65-F5344CB8AC3E}">
        <p14:creationId xmlns:p14="http://schemas.microsoft.com/office/powerpoint/2010/main" val="26132334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50</a:t>
            </a:fld>
            <a:endParaRPr lang="en-US"/>
          </a:p>
        </p:txBody>
      </p:sp>
    </p:spTree>
    <p:extLst>
      <p:ext uri="{BB962C8B-B14F-4D97-AF65-F5344CB8AC3E}">
        <p14:creationId xmlns:p14="http://schemas.microsoft.com/office/powerpoint/2010/main" val="25953304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 offered me the opportunity to join his group in the most difficult time of my life. It was because of his keen interest and endeavor, I got the chance to work on the fascinating research topic of my Ph.D. dissertation. I also want to thank for his tolerance on my working style and tremendous amount of time he spent on revising my writing. Without his guidance and constant positive pushing, I cannot make the achievements through my Ph.D. study.</a:t>
            </a:r>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54</a:t>
            </a:fld>
            <a:endParaRPr lang="en-US"/>
          </a:p>
        </p:txBody>
      </p:sp>
    </p:spTree>
    <p:extLst>
      <p:ext uri="{BB962C8B-B14F-4D97-AF65-F5344CB8AC3E}">
        <p14:creationId xmlns:p14="http://schemas.microsoft.com/office/powerpoint/2010/main" val="1610430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past two decades, the development of silicon photonics has offered us a platform to achieve high bandwidth, energy efficiency and cost effectiveness by taking advantage of the CMOS fabrication.</a:t>
            </a:r>
          </a:p>
        </p:txBody>
      </p:sp>
      <p:sp>
        <p:nvSpPr>
          <p:cNvPr id="4" name="Slide Number Placeholder 3"/>
          <p:cNvSpPr>
            <a:spLocks noGrp="1"/>
          </p:cNvSpPr>
          <p:nvPr>
            <p:ph type="sldNum" sz="quarter" idx="5"/>
          </p:nvPr>
        </p:nvSpPr>
        <p:spPr/>
        <p:txBody>
          <a:bodyPr/>
          <a:lstStyle/>
          <a:p>
            <a:fld id="{3A51FE3D-A77A-45B8-8A34-524A25992A1E}" type="slidenum">
              <a:rPr lang="en-US" smtClean="0"/>
              <a:t>5</a:t>
            </a:fld>
            <a:endParaRPr lang="en-US"/>
          </a:p>
        </p:txBody>
      </p:sp>
    </p:spTree>
    <p:extLst>
      <p:ext uri="{BB962C8B-B14F-4D97-AF65-F5344CB8AC3E}">
        <p14:creationId xmlns:p14="http://schemas.microsoft.com/office/powerpoint/2010/main" val="3292218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technology to fabricate integrated laser, modulator, photo detector become mature.</a:t>
            </a:r>
          </a:p>
          <a:p>
            <a:r>
              <a:rPr lang="en-US" dirty="0"/>
              <a:t>Today, SI photonic has been commercialized for today’s 100G optical </a:t>
            </a:r>
            <a:r>
              <a:rPr lang="en-US" dirty="0" err="1"/>
              <a:t>transiver</a:t>
            </a:r>
            <a:endParaRPr lang="en-US" dirty="0"/>
          </a:p>
          <a:p>
            <a:r>
              <a:rPr lang="en-US" dirty="0"/>
              <a:t>Although the convention MZI has the advantages of </a:t>
            </a:r>
          </a:p>
          <a:p>
            <a:r>
              <a:rPr lang="en-US" dirty="0"/>
              <a:t>However</a:t>
            </a:r>
          </a:p>
        </p:txBody>
      </p:sp>
      <p:sp>
        <p:nvSpPr>
          <p:cNvPr id="4" name="Slide Number Placeholder 3"/>
          <p:cNvSpPr>
            <a:spLocks noGrp="1"/>
          </p:cNvSpPr>
          <p:nvPr>
            <p:ph type="sldNum" sz="quarter" idx="5"/>
          </p:nvPr>
        </p:nvSpPr>
        <p:spPr/>
        <p:txBody>
          <a:bodyPr/>
          <a:lstStyle/>
          <a:p>
            <a:fld id="{3A51FE3D-A77A-45B8-8A34-524A25992A1E}" type="slidenum">
              <a:rPr lang="en-US" smtClean="0"/>
              <a:t>6</a:t>
            </a:fld>
            <a:endParaRPr lang="en-US"/>
          </a:p>
        </p:txBody>
      </p:sp>
    </p:spTree>
    <p:extLst>
      <p:ext uri="{BB962C8B-B14F-4D97-AF65-F5344CB8AC3E}">
        <p14:creationId xmlns:p14="http://schemas.microsoft.com/office/powerpoint/2010/main" val="26500443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recent years people </a:t>
            </a:r>
            <a:r>
              <a:rPr lang="en-US" altLang="zh-CN" dirty="0"/>
              <a:t>are paying more attention to the resonator based modulator</a:t>
            </a:r>
          </a:p>
          <a:p>
            <a:endParaRPr lang="en-US" altLang="zh-CN" dirty="0"/>
          </a:p>
          <a:p>
            <a:r>
              <a:rPr lang="en-US" dirty="0"/>
              <a:t>By taking advantage of the high Q resonator,</a:t>
            </a:r>
          </a:p>
          <a:p>
            <a:endParaRPr lang="en-US" dirty="0"/>
          </a:p>
          <a:p>
            <a:r>
              <a:rPr lang="en-US" dirty="0"/>
              <a:t>And recently, an optical I/O </a:t>
            </a:r>
            <a:r>
              <a:rPr lang="en-US" dirty="0" err="1"/>
              <a:t>chiplet</a:t>
            </a:r>
            <a:r>
              <a:rPr lang="en-US" dirty="0"/>
              <a:t> based on MRM has been reported</a:t>
            </a:r>
          </a:p>
          <a:p>
            <a:endParaRPr lang="en-US" dirty="0"/>
          </a:p>
          <a:p>
            <a:r>
              <a:rPr lang="en-US" dirty="0"/>
              <a:t>However, </a:t>
            </a:r>
          </a:p>
          <a:p>
            <a:r>
              <a:rPr lang="en-US" dirty="0"/>
              <a:t>It has two main drawbacks</a:t>
            </a:r>
          </a:p>
        </p:txBody>
      </p:sp>
      <p:sp>
        <p:nvSpPr>
          <p:cNvPr id="4" name="Slide Number Placeholder 3"/>
          <p:cNvSpPr>
            <a:spLocks noGrp="1"/>
          </p:cNvSpPr>
          <p:nvPr>
            <p:ph type="sldNum" sz="quarter" idx="5"/>
          </p:nvPr>
        </p:nvSpPr>
        <p:spPr/>
        <p:txBody>
          <a:bodyPr/>
          <a:lstStyle/>
          <a:p>
            <a:fld id="{3A51FE3D-A77A-45B8-8A34-524A25992A1E}" type="slidenum">
              <a:rPr lang="en-US" smtClean="0"/>
              <a:t>7</a:t>
            </a:fld>
            <a:endParaRPr lang="en-US"/>
          </a:p>
        </p:txBody>
      </p:sp>
    </p:spTree>
    <p:extLst>
      <p:ext uri="{BB962C8B-B14F-4D97-AF65-F5344CB8AC3E}">
        <p14:creationId xmlns:p14="http://schemas.microsoft.com/office/powerpoint/2010/main" val="3397364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8</a:t>
            </a:fld>
            <a:endParaRPr lang="en-US"/>
          </a:p>
        </p:txBody>
      </p:sp>
    </p:spTree>
    <p:extLst>
      <p:ext uri="{BB962C8B-B14F-4D97-AF65-F5344CB8AC3E}">
        <p14:creationId xmlns:p14="http://schemas.microsoft.com/office/powerpoint/2010/main" val="21455775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51FE3D-A77A-45B8-8A34-524A25992A1E}" type="slidenum">
              <a:rPr lang="en-US" smtClean="0"/>
              <a:t>12</a:t>
            </a:fld>
            <a:endParaRPr lang="en-US"/>
          </a:p>
        </p:txBody>
      </p:sp>
    </p:spTree>
    <p:extLst>
      <p:ext uri="{BB962C8B-B14F-4D97-AF65-F5344CB8AC3E}">
        <p14:creationId xmlns:p14="http://schemas.microsoft.com/office/powerpoint/2010/main" val="34102416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slides shows the overview of development TCO-driven E-O devices.</a:t>
            </a:r>
          </a:p>
        </p:txBody>
      </p:sp>
      <p:sp>
        <p:nvSpPr>
          <p:cNvPr id="4" name="Slide Number Placeholder 3"/>
          <p:cNvSpPr>
            <a:spLocks noGrp="1"/>
          </p:cNvSpPr>
          <p:nvPr>
            <p:ph type="sldNum" sz="quarter" idx="5"/>
          </p:nvPr>
        </p:nvSpPr>
        <p:spPr/>
        <p:txBody>
          <a:bodyPr/>
          <a:lstStyle/>
          <a:p>
            <a:fld id="{3A51FE3D-A77A-45B8-8A34-524A25992A1E}" type="slidenum">
              <a:rPr lang="en-US" smtClean="0"/>
              <a:t>13</a:t>
            </a:fld>
            <a:endParaRPr lang="en-US"/>
          </a:p>
        </p:txBody>
      </p:sp>
    </p:spTree>
    <p:extLst>
      <p:ext uri="{BB962C8B-B14F-4D97-AF65-F5344CB8AC3E}">
        <p14:creationId xmlns:p14="http://schemas.microsoft.com/office/powerpoint/2010/main" val="19409322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10" name="Group 9"/>
          <p:cNvGrpSpPr/>
          <p:nvPr userDrawn="1"/>
        </p:nvGrpSpPr>
        <p:grpSpPr>
          <a:xfrm>
            <a:off x="7696199" y="0"/>
            <a:ext cx="4572002" cy="6858000"/>
            <a:chOff x="0" y="0"/>
            <a:chExt cx="4572002" cy="6858000"/>
          </a:xfrm>
        </p:grpSpPr>
        <p:sp>
          <p:nvSpPr>
            <p:cNvPr id="11" name="Rectangle 10"/>
            <p:cNvSpPr/>
            <p:nvPr/>
          </p:nvSpPr>
          <p:spPr>
            <a:xfrm>
              <a:off x="0" y="0"/>
              <a:ext cx="457200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v</a:t>
              </a:r>
            </a:p>
          </p:txBody>
        </p:sp>
        <p:pic>
          <p:nvPicPr>
            <p:cNvPr id="12" name="Picture 11"/>
            <p:cNvPicPr>
              <a:picLocks noChangeAspect="1"/>
            </p:cNvPicPr>
            <p:nvPr/>
          </p:nvPicPr>
          <p:blipFill rotWithShape="1">
            <a:blip r:embed="rId2" cstate="print">
              <a:extLst>
                <a:ext uri="{28A0092B-C50C-407E-A947-70E740481C1C}">
                  <a14:useLocalDpi xmlns:a14="http://schemas.microsoft.com/office/drawing/2010/main" val="0"/>
                </a:ext>
              </a:extLst>
            </a:blip>
            <a:srcRect t="87953" r="49988"/>
            <a:stretch/>
          </p:blipFill>
          <p:spPr>
            <a:xfrm>
              <a:off x="0" y="6031832"/>
              <a:ext cx="4572001" cy="826168"/>
            </a:xfrm>
            <a:custGeom>
              <a:avLst/>
              <a:gdLst>
                <a:gd name="connsiteX0" fmla="*/ 0 w 4572001"/>
                <a:gd name="connsiteY0" fmla="*/ 0 h 6858000"/>
                <a:gd name="connsiteX1" fmla="*/ 4572001 w 4572001"/>
                <a:gd name="connsiteY1" fmla="*/ 0 h 6858000"/>
                <a:gd name="connsiteX2" fmla="*/ 4572001 w 4572001"/>
                <a:gd name="connsiteY2" fmla="*/ 6858000 h 6858000"/>
                <a:gd name="connsiteX3" fmla="*/ 0 w 4572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572001" h="6858000">
                  <a:moveTo>
                    <a:pt x="0" y="0"/>
                  </a:moveTo>
                  <a:lnTo>
                    <a:pt x="4572001" y="0"/>
                  </a:lnTo>
                  <a:lnTo>
                    <a:pt x="4572001" y="6858000"/>
                  </a:lnTo>
                  <a:lnTo>
                    <a:pt x="0" y="6858000"/>
                  </a:lnTo>
                  <a:close/>
                </a:path>
              </a:pathLst>
            </a:custGeom>
          </p:spPr>
        </p:pic>
      </p:grpSp>
      <p:pic>
        <p:nvPicPr>
          <p:cNvPr id="16" name="Picture 1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997954" cy="6858000"/>
          </a:xfrm>
          <a:prstGeom prst="rect">
            <a:avLst/>
          </a:prstGeom>
        </p:spPr>
      </p:pic>
      <p:sp>
        <p:nvSpPr>
          <p:cNvPr id="2" name="Title 1"/>
          <p:cNvSpPr>
            <a:spLocks noGrp="1"/>
          </p:cNvSpPr>
          <p:nvPr>
            <p:ph type="ctrTitle" hasCustomPrompt="1"/>
          </p:nvPr>
        </p:nvSpPr>
        <p:spPr>
          <a:xfrm>
            <a:off x="609600" y="1122363"/>
            <a:ext cx="7716253" cy="2387600"/>
          </a:xfrm>
        </p:spPr>
        <p:txBody>
          <a:bodyPr anchor="b" anchorCtr="0">
            <a:normAutofit/>
          </a:bodyPr>
          <a:lstStyle>
            <a:lvl1pPr algn="l">
              <a:defRPr sz="4000" b="1">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3" name="Subtitle 2"/>
          <p:cNvSpPr>
            <a:spLocks noGrp="1"/>
          </p:cNvSpPr>
          <p:nvPr>
            <p:ph type="subTitle" idx="1"/>
          </p:nvPr>
        </p:nvSpPr>
        <p:spPr>
          <a:xfrm>
            <a:off x="609600" y="3602038"/>
            <a:ext cx="7716253" cy="1655762"/>
          </a:xfrm>
        </p:spPr>
        <p:txBody>
          <a:bodyPr anchor="t" anchorCtr="0">
            <a:normAutofit/>
          </a:bodyPr>
          <a:lstStyle>
            <a:lvl1pPr marL="0" indent="0" algn="l">
              <a:buNone/>
              <a:defRPr sz="3000">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descr="Oregon State University"/>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438760" y="4741558"/>
            <a:ext cx="1165484" cy="1216633"/>
          </a:xfrm>
          <a:prstGeom prst="rect">
            <a:avLst/>
          </a:prstGeom>
        </p:spPr>
      </p:pic>
    </p:spTree>
    <p:extLst>
      <p:ext uri="{BB962C8B-B14F-4D97-AF65-F5344CB8AC3E}">
        <p14:creationId xmlns:p14="http://schemas.microsoft.com/office/powerpoint/2010/main" val="32705384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t="25119"/>
          <a:stretch/>
        </p:blipFill>
        <p:spPr>
          <a:xfrm>
            <a:off x="-431" y="10633"/>
            <a:ext cx="12192431" cy="6847367"/>
          </a:xfrm>
          <a:prstGeom prst="rect">
            <a:avLst/>
          </a:prstGeom>
        </p:spPr>
      </p:pic>
      <p:grpSp>
        <p:nvGrpSpPr>
          <p:cNvPr id="6" name="Group 5"/>
          <p:cNvGrpSpPr/>
          <p:nvPr userDrawn="1"/>
        </p:nvGrpSpPr>
        <p:grpSpPr>
          <a:xfrm>
            <a:off x="2194" y="0"/>
            <a:ext cx="12189806" cy="2923082"/>
            <a:chOff x="0" y="0"/>
            <a:chExt cx="9141806" cy="2923082"/>
          </a:xfrm>
        </p:grpSpPr>
        <p:sp>
          <p:nvSpPr>
            <p:cNvPr id="7" name="Rectangle 6"/>
            <p:cNvSpPr/>
            <p:nvPr/>
          </p:nvSpPr>
          <p:spPr>
            <a:xfrm>
              <a:off x="0" y="0"/>
              <a:ext cx="9141806" cy="29230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rcRect b="57377"/>
            <a:stretch>
              <a:fillRect/>
            </a:stretch>
          </p:blipFill>
          <p:spPr>
            <a:xfrm>
              <a:off x="0" y="0"/>
              <a:ext cx="9141806" cy="2923082"/>
            </a:xfrm>
            <a:custGeom>
              <a:avLst/>
              <a:gdLst>
                <a:gd name="connsiteX0" fmla="*/ 0 w 9141806"/>
                <a:gd name="connsiteY0" fmla="*/ 0 h 2923082"/>
                <a:gd name="connsiteX1" fmla="*/ 9141806 w 9141806"/>
                <a:gd name="connsiteY1" fmla="*/ 0 h 2923082"/>
                <a:gd name="connsiteX2" fmla="*/ 9141806 w 9141806"/>
                <a:gd name="connsiteY2" fmla="*/ 2923082 h 2923082"/>
                <a:gd name="connsiteX3" fmla="*/ 0 w 9141806"/>
                <a:gd name="connsiteY3" fmla="*/ 2923082 h 2923082"/>
              </a:gdLst>
              <a:ahLst/>
              <a:cxnLst>
                <a:cxn ang="0">
                  <a:pos x="connsiteX0" y="connsiteY0"/>
                </a:cxn>
                <a:cxn ang="0">
                  <a:pos x="connsiteX1" y="connsiteY1"/>
                </a:cxn>
                <a:cxn ang="0">
                  <a:pos x="connsiteX2" y="connsiteY2"/>
                </a:cxn>
                <a:cxn ang="0">
                  <a:pos x="connsiteX3" y="connsiteY3"/>
                </a:cxn>
              </a:cxnLst>
              <a:rect l="l" t="t" r="r" b="b"/>
              <a:pathLst>
                <a:path w="9141806" h="2923082">
                  <a:moveTo>
                    <a:pt x="0" y="0"/>
                  </a:moveTo>
                  <a:lnTo>
                    <a:pt x="9141806" y="0"/>
                  </a:lnTo>
                  <a:lnTo>
                    <a:pt x="9141806" y="2923082"/>
                  </a:lnTo>
                  <a:lnTo>
                    <a:pt x="0" y="2923082"/>
                  </a:lnTo>
                  <a:close/>
                </a:path>
              </a:pathLst>
            </a:custGeom>
          </p:spPr>
        </p:pic>
      </p:grpSp>
      <p:sp>
        <p:nvSpPr>
          <p:cNvPr id="9" name="Rectangle 8"/>
          <p:cNvSpPr/>
          <p:nvPr userDrawn="1"/>
        </p:nvSpPr>
        <p:spPr>
          <a:xfrm>
            <a:off x="723900" y="723900"/>
            <a:ext cx="10262216" cy="301385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p:cNvSpPr>
            <a:spLocks noGrp="1"/>
          </p:cNvSpPr>
          <p:nvPr>
            <p:ph type="title"/>
          </p:nvPr>
        </p:nvSpPr>
        <p:spPr>
          <a:xfrm>
            <a:off x="1343738" y="958878"/>
            <a:ext cx="8855470" cy="569193"/>
          </a:xfrm>
        </p:spPr>
        <p:txBody>
          <a:bodyPr>
            <a:normAutofit/>
          </a:bodyPr>
          <a:lstStyle>
            <a:lvl1pPr>
              <a:defRPr sz="2800" b="1">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10" name="Oval 9"/>
          <p:cNvSpPr>
            <a:spLocks noChangeAspect="1"/>
          </p:cNvSpPr>
          <p:nvPr userDrawn="1"/>
        </p:nvSpPr>
        <p:spPr>
          <a:xfrm>
            <a:off x="10592662" y="958878"/>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icture Placeholder 2"/>
          <p:cNvSpPr>
            <a:spLocks noGrp="1"/>
          </p:cNvSpPr>
          <p:nvPr>
            <p:ph type="pic" sz="quarter" idx="12" hasCustomPrompt="1"/>
          </p:nvPr>
        </p:nvSpPr>
        <p:spPr>
          <a:xfrm>
            <a:off x="10734055" y="1100271"/>
            <a:ext cx="504121" cy="504122"/>
          </a:xfrm>
        </p:spPr>
        <p:txBody>
          <a:bodyPr anchor="ctr" anchorCtr="0">
            <a:noAutofit/>
          </a:bodyPr>
          <a:lstStyle>
            <a:lvl1pPr marL="0" indent="0" algn="ctr">
              <a:buNone/>
              <a:defRPr sz="800"/>
            </a:lvl1pPr>
          </a:lstStyle>
          <a:p>
            <a:r>
              <a:rPr lang="en-US" dirty="0"/>
              <a:t>Icon image</a:t>
            </a:r>
          </a:p>
        </p:txBody>
      </p:sp>
      <p:sp>
        <p:nvSpPr>
          <p:cNvPr id="17" name="Text Placeholder 16"/>
          <p:cNvSpPr>
            <a:spLocks noGrp="1"/>
          </p:cNvSpPr>
          <p:nvPr>
            <p:ph type="body" sz="quarter" idx="13" hasCustomPrompt="1"/>
          </p:nvPr>
        </p:nvSpPr>
        <p:spPr>
          <a:xfrm>
            <a:off x="1343025" y="1604963"/>
            <a:ext cx="8856663" cy="1957387"/>
          </a:xfrm>
        </p:spPr>
        <p:txBody>
          <a:bodyPr>
            <a:normAutofit/>
          </a:bodyPr>
          <a:lstStyle>
            <a:lvl1pPr marL="228600" indent="-228600">
              <a:buClr>
                <a:srgbClr val="DC4405"/>
              </a:buClr>
              <a:buFont typeface="Courier New" panose="02070309020205020404" pitchFamily="49" charset="0"/>
              <a:buChar char="o"/>
              <a:defRPr sz="2000">
                <a:solidFill>
                  <a:schemeClr val="bg1"/>
                </a:solidFill>
                <a:latin typeface="+mn-lt"/>
              </a:defRPr>
            </a:lvl1pPr>
            <a:lvl2pPr marL="685800" indent="-228600">
              <a:buClr>
                <a:srgbClr val="DC4405"/>
              </a:buClr>
              <a:buFont typeface="Courier New" panose="02070309020205020404" pitchFamily="49" charset="0"/>
              <a:buChar char="o"/>
              <a:defRPr sz="1800">
                <a:solidFill>
                  <a:schemeClr val="bg1"/>
                </a:solidFill>
                <a:latin typeface="+mn-lt"/>
              </a:defRPr>
            </a:lvl2pPr>
            <a:lvl3pPr marL="1143000" indent="-228600">
              <a:buClr>
                <a:srgbClr val="DC4405"/>
              </a:buClr>
              <a:buFont typeface="Courier New" panose="02070309020205020404" pitchFamily="49" charset="0"/>
              <a:buChar char="o"/>
              <a:defRPr sz="1600">
                <a:solidFill>
                  <a:schemeClr val="bg1"/>
                </a:solidFill>
                <a:latin typeface="+mn-lt"/>
              </a:defRPr>
            </a:lvl3pPr>
            <a:lvl4pPr marL="1600200" indent="-228600">
              <a:buClr>
                <a:srgbClr val="DC4405"/>
              </a:buClr>
              <a:buFont typeface="Courier New" panose="02070309020205020404" pitchFamily="49" charset="0"/>
              <a:buChar char="o"/>
              <a:defRPr sz="1400">
                <a:solidFill>
                  <a:schemeClr val="bg1"/>
                </a:solidFill>
                <a:latin typeface="+mn-lt"/>
              </a:defRPr>
            </a:lvl4pPr>
            <a:lvl5pPr marL="2057400" indent="-228600">
              <a:buClr>
                <a:srgbClr val="DC4405"/>
              </a:buClr>
              <a:buFont typeface="Courier New" panose="02070309020205020404" pitchFamily="49" charset="0"/>
              <a:buChar char="o"/>
              <a:defRPr sz="1400">
                <a:solidFill>
                  <a:schemeClr val="bg1"/>
                </a:solidFill>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4" name="Picture Placeholder 3">
            <a:extLst>
              <a:ext uri="{C183D7F6-B498-43B3-948B-1728B52AA6E4}">
                <adec:decorative xmlns:adec="http://schemas.microsoft.com/office/drawing/2017/decorative" val="1"/>
              </a:ext>
            </a:extLst>
          </p:cNvPr>
          <p:cNvSpPr>
            <a:spLocks noGrp="1"/>
          </p:cNvSpPr>
          <p:nvPr>
            <p:ph type="pic" sz="quarter" idx="11"/>
          </p:nvPr>
        </p:nvSpPr>
        <p:spPr>
          <a:xfrm>
            <a:off x="-216" y="2904955"/>
            <a:ext cx="12192431" cy="3970678"/>
          </a:xfrm>
          <a:custGeom>
            <a:avLst/>
            <a:gdLst>
              <a:gd name="connsiteX0" fmla="*/ 0 w 12192000"/>
              <a:gd name="connsiteY0" fmla="*/ 983853 h 3935412"/>
              <a:gd name="connsiteX1" fmla="*/ 983853 w 12192000"/>
              <a:gd name="connsiteY1" fmla="*/ 983853 h 3935412"/>
              <a:gd name="connsiteX2" fmla="*/ 983853 w 12192000"/>
              <a:gd name="connsiteY2" fmla="*/ 0 h 3935412"/>
              <a:gd name="connsiteX3" fmla="*/ 11208147 w 12192000"/>
              <a:gd name="connsiteY3" fmla="*/ 0 h 3935412"/>
              <a:gd name="connsiteX4" fmla="*/ 11208147 w 12192000"/>
              <a:gd name="connsiteY4" fmla="*/ 983853 h 3935412"/>
              <a:gd name="connsiteX5" fmla="*/ 12192000 w 12192000"/>
              <a:gd name="connsiteY5" fmla="*/ 983853 h 3935412"/>
              <a:gd name="connsiteX6" fmla="*/ 12192000 w 12192000"/>
              <a:gd name="connsiteY6" fmla="*/ 2951559 h 3935412"/>
              <a:gd name="connsiteX7" fmla="*/ 11208147 w 12192000"/>
              <a:gd name="connsiteY7" fmla="*/ 2951559 h 3935412"/>
              <a:gd name="connsiteX8" fmla="*/ 11208147 w 12192000"/>
              <a:gd name="connsiteY8" fmla="*/ 3935412 h 3935412"/>
              <a:gd name="connsiteX9" fmla="*/ 983853 w 12192000"/>
              <a:gd name="connsiteY9" fmla="*/ 3935412 h 3935412"/>
              <a:gd name="connsiteX10" fmla="*/ 983853 w 12192000"/>
              <a:gd name="connsiteY10" fmla="*/ 2951559 h 3935412"/>
              <a:gd name="connsiteX11" fmla="*/ 0 w 12192000"/>
              <a:gd name="connsiteY11" fmla="*/ 2951559 h 3935412"/>
              <a:gd name="connsiteX12" fmla="*/ 0 w 12192000"/>
              <a:gd name="connsiteY12" fmla="*/ 983853 h 3935412"/>
              <a:gd name="connsiteX0" fmla="*/ 10633 w 12192000"/>
              <a:gd name="connsiteY0" fmla="*/ 0 h 3940387"/>
              <a:gd name="connsiteX1" fmla="*/ 983853 w 12192000"/>
              <a:gd name="connsiteY1" fmla="*/ 988828 h 3940387"/>
              <a:gd name="connsiteX2" fmla="*/ 983853 w 12192000"/>
              <a:gd name="connsiteY2" fmla="*/ 4975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0 h 3940387"/>
              <a:gd name="connsiteX1" fmla="*/ 707407 w 12192000"/>
              <a:gd name="connsiteY1" fmla="*/ 0 h 3940387"/>
              <a:gd name="connsiteX2" fmla="*/ 983853 w 12192000"/>
              <a:gd name="connsiteY2" fmla="*/ 4975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0 h 3940387"/>
              <a:gd name="connsiteX1" fmla="*/ 707407 w 12192000"/>
              <a:gd name="connsiteY1" fmla="*/ 0 h 3940387"/>
              <a:gd name="connsiteX2" fmla="*/ 718039 w 12192000"/>
              <a:gd name="connsiteY2" fmla="*/ 823682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10632 h 3951019"/>
              <a:gd name="connsiteX1" fmla="*/ 728672 w 12192000"/>
              <a:gd name="connsiteY1" fmla="*/ 0 h 3951019"/>
              <a:gd name="connsiteX2" fmla="*/ 718039 w 12192000"/>
              <a:gd name="connsiteY2" fmla="*/ 834314 h 3951019"/>
              <a:gd name="connsiteX3" fmla="*/ 11208147 w 12192000"/>
              <a:gd name="connsiteY3" fmla="*/ 15607 h 3951019"/>
              <a:gd name="connsiteX4" fmla="*/ 11208147 w 12192000"/>
              <a:gd name="connsiteY4" fmla="*/ 999460 h 3951019"/>
              <a:gd name="connsiteX5" fmla="*/ 12192000 w 12192000"/>
              <a:gd name="connsiteY5" fmla="*/ 999460 h 3951019"/>
              <a:gd name="connsiteX6" fmla="*/ 12192000 w 12192000"/>
              <a:gd name="connsiteY6" fmla="*/ 2967166 h 3951019"/>
              <a:gd name="connsiteX7" fmla="*/ 11208147 w 12192000"/>
              <a:gd name="connsiteY7" fmla="*/ 2967166 h 3951019"/>
              <a:gd name="connsiteX8" fmla="*/ 11208147 w 12192000"/>
              <a:gd name="connsiteY8" fmla="*/ 3951019 h 3951019"/>
              <a:gd name="connsiteX9" fmla="*/ 983853 w 12192000"/>
              <a:gd name="connsiteY9" fmla="*/ 3951019 h 3951019"/>
              <a:gd name="connsiteX10" fmla="*/ 983853 w 12192000"/>
              <a:gd name="connsiteY10" fmla="*/ 2967166 h 3951019"/>
              <a:gd name="connsiteX11" fmla="*/ 0 w 12192000"/>
              <a:gd name="connsiteY11" fmla="*/ 2967166 h 3951019"/>
              <a:gd name="connsiteX12" fmla="*/ 10633 w 12192000"/>
              <a:gd name="connsiteY12" fmla="*/ 10632 h 3951019"/>
              <a:gd name="connsiteX0" fmla="*/ 10633 w 12192000"/>
              <a:gd name="connsiteY0" fmla="*/ 0 h 3940387"/>
              <a:gd name="connsiteX1" fmla="*/ 718039 w 12192000"/>
              <a:gd name="connsiteY1" fmla="*/ 10633 h 3940387"/>
              <a:gd name="connsiteX2" fmla="*/ 718039 w 12192000"/>
              <a:gd name="connsiteY2" fmla="*/ 823682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0 h 3940387"/>
              <a:gd name="connsiteX1" fmla="*/ 700622 w 12192000"/>
              <a:gd name="connsiteY1" fmla="*/ 10633 h 3940387"/>
              <a:gd name="connsiteX2" fmla="*/ 718039 w 12192000"/>
              <a:gd name="connsiteY2" fmla="*/ 823682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0 h 3940387"/>
              <a:gd name="connsiteX1" fmla="*/ 718039 w 12192000"/>
              <a:gd name="connsiteY1" fmla="*/ 1925 h 3940387"/>
              <a:gd name="connsiteX2" fmla="*/ 718039 w 12192000"/>
              <a:gd name="connsiteY2" fmla="*/ 823682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0 h 3940387"/>
              <a:gd name="connsiteX1" fmla="*/ 718039 w 12192000"/>
              <a:gd name="connsiteY1" fmla="*/ 1925 h 3940387"/>
              <a:gd name="connsiteX2" fmla="*/ 718039 w 12192000"/>
              <a:gd name="connsiteY2" fmla="*/ 823682 h 3940387"/>
              <a:gd name="connsiteX3" fmla="*/ 10999141 w 12192000"/>
              <a:gd name="connsiteY3" fmla="*/ 806163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12658 h 3953045"/>
              <a:gd name="connsiteX1" fmla="*/ 718039 w 12192000"/>
              <a:gd name="connsiteY1" fmla="*/ 14583 h 3953045"/>
              <a:gd name="connsiteX2" fmla="*/ 718039 w 12192000"/>
              <a:gd name="connsiteY2" fmla="*/ 836340 h 3953045"/>
              <a:gd name="connsiteX3" fmla="*/ 10999141 w 12192000"/>
              <a:gd name="connsiteY3" fmla="*/ 818821 h 3953045"/>
              <a:gd name="connsiteX4" fmla="*/ 10999141 w 12192000"/>
              <a:gd name="connsiteY4" fmla="*/ 0 h 3953045"/>
              <a:gd name="connsiteX5" fmla="*/ 12192000 w 12192000"/>
              <a:gd name="connsiteY5" fmla="*/ 1001486 h 3953045"/>
              <a:gd name="connsiteX6" fmla="*/ 12192000 w 12192000"/>
              <a:gd name="connsiteY6" fmla="*/ 2969192 h 3953045"/>
              <a:gd name="connsiteX7" fmla="*/ 11208147 w 12192000"/>
              <a:gd name="connsiteY7" fmla="*/ 2969192 h 3953045"/>
              <a:gd name="connsiteX8" fmla="*/ 11208147 w 12192000"/>
              <a:gd name="connsiteY8" fmla="*/ 3953045 h 3953045"/>
              <a:gd name="connsiteX9" fmla="*/ 983853 w 12192000"/>
              <a:gd name="connsiteY9" fmla="*/ 3953045 h 3953045"/>
              <a:gd name="connsiteX10" fmla="*/ 983853 w 12192000"/>
              <a:gd name="connsiteY10" fmla="*/ 2969192 h 3953045"/>
              <a:gd name="connsiteX11" fmla="*/ 0 w 12192000"/>
              <a:gd name="connsiteY11" fmla="*/ 2969192 h 3953045"/>
              <a:gd name="connsiteX12" fmla="*/ 10633 w 12192000"/>
              <a:gd name="connsiteY12" fmla="*/ 12658 h 3953045"/>
              <a:gd name="connsiteX0" fmla="*/ 10633 w 12192000"/>
              <a:gd name="connsiteY0" fmla="*/ 12658 h 3953045"/>
              <a:gd name="connsiteX1" fmla="*/ 718039 w 12192000"/>
              <a:gd name="connsiteY1" fmla="*/ 14583 h 3953045"/>
              <a:gd name="connsiteX2" fmla="*/ 718039 w 12192000"/>
              <a:gd name="connsiteY2" fmla="*/ 836340 h 3953045"/>
              <a:gd name="connsiteX3" fmla="*/ 10990432 w 12192000"/>
              <a:gd name="connsiteY3" fmla="*/ 827529 h 3953045"/>
              <a:gd name="connsiteX4" fmla="*/ 10999141 w 12192000"/>
              <a:gd name="connsiteY4" fmla="*/ 0 h 3953045"/>
              <a:gd name="connsiteX5" fmla="*/ 12192000 w 12192000"/>
              <a:gd name="connsiteY5" fmla="*/ 1001486 h 3953045"/>
              <a:gd name="connsiteX6" fmla="*/ 12192000 w 12192000"/>
              <a:gd name="connsiteY6" fmla="*/ 2969192 h 3953045"/>
              <a:gd name="connsiteX7" fmla="*/ 11208147 w 12192000"/>
              <a:gd name="connsiteY7" fmla="*/ 2969192 h 3953045"/>
              <a:gd name="connsiteX8" fmla="*/ 11208147 w 12192000"/>
              <a:gd name="connsiteY8" fmla="*/ 3953045 h 3953045"/>
              <a:gd name="connsiteX9" fmla="*/ 983853 w 12192000"/>
              <a:gd name="connsiteY9" fmla="*/ 3953045 h 3953045"/>
              <a:gd name="connsiteX10" fmla="*/ 983853 w 12192000"/>
              <a:gd name="connsiteY10" fmla="*/ 2969192 h 3953045"/>
              <a:gd name="connsiteX11" fmla="*/ 0 w 12192000"/>
              <a:gd name="connsiteY11" fmla="*/ 2969192 h 3953045"/>
              <a:gd name="connsiteX12" fmla="*/ 10633 w 12192000"/>
              <a:gd name="connsiteY12" fmla="*/ 12658 h 3953045"/>
              <a:gd name="connsiteX0" fmla="*/ 10633 w 12192000"/>
              <a:gd name="connsiteY0" fmla="*/ 12658 h 3953045"/>
              <a:gd name="connsiteX1" fmla="*/ 718039 w 12192000"/>
              <a:gd name="connsiteY1" fmla="*/ 14583 h 3953045"/>
              <a:gd name="connsiteX2" fmla="*/ 718039 w 12192000"/>
              <a:gd name="connsiteY2" fmla="*/ 836340 h 3953045"/>
              <a:gd name="connsiteX3" fmla="*/ 10990432 w 12192000"/>
              <a:gd name="connsiteY3" fmla="*/ 827529 h 3953045"/>
              <a:gd name="connsiteX4" fmla="*/ 10999141 w 12192000"/>
              <a:gd name="connsiteY4" fmla="*/ 0 h 3953045"/>
              <a:gd name="connsiteX5" fmla="*/ 12192000 w 12192000"/>
              <a:gd name="connsiteY5" fmla="*/ 17418 h 3953045"/>
              <a:gd name="connsiteX6" fmla="*/ 12192000 w 12192000"/>
              <a:gd name="connsiteY6" fmla="*/ 2969192 h 3953045"/>
              <a:gd name="connsiteX7" fmla="*/ 11208147 w 12192000"/>
              <a:gd name="connsiteY7" fmla="*/ 2969192 h 3953045"/>
              <a:gd name="connsiteX8" fmla="*/ 11208147 w 12192000"/>
              <a:gd name="connsiteY8" fmla="*/ 3953045 h 3953045"/>
              <a:gd name="connsiteX9" fmla="*/ 983853 w 12192000"/>
              <a:gd name="connsiteY9" fmla="*/ 3953045 h 3953045"/>
              <a:gd name="connsiteX10" fmla="*/ 983853 w 12192000"/>
              <a:gd name="connsiteY10" fmla="*/ 2969192 h 3953045"/>
              <a:gd name="connsiteX11" fmla="*/ 0 w 12192000"/>
              <a:gd name="connsiteY11" fmla="*/ 2969192 h 3953045"/>
              <a:gd name="connsiteX12" fmla="*/ 10633 w 12192000"/>
              <a:gd name="connsiteY12" fmla="*/ 12658 h 3953045"/>
              <a:gd name="connsiteX0" fmla="*/ 10633 w 12192216"/>
              <a:gd name="connsiteY0" fmla="*/ 12658 h 3961969"/>
              <a:gd name="connsiteX1" fmla="*/ 718039 w 12192216"/>
              <a:gd name="connsiteY1" fmla="*/ 14583 h 3961969"/>
              <a:gd name="connsiteX2" fmla="*/ 718039 w 12192216"/>
              <a:gd name="connsiteY2" fmla="*/ 836340 h 3961969"/>
              <a:gd name="connsiteX3" fmla="*/ 10990432 w 12192216"/>
              <a:gd name="connsiteY3" fmla="*/ 827529 h 3961969"/>
              <a:gd name="connsiteX4" fmla="*/ 10999141 w 12192216"/>
              <a:gd name="connsiteY4" fmla="*/ 0 h 3961969"/>
              <a:gd name="connsiteX5" fmla="*/ 12192000 w 12192216"/>
              <a:gd name="connsiteY5" fmla="*/ 17418 h 3961969"/>
              <a:gd name="connsiteX6" fmla="*/ 12192000 w 12192216"/>
              <a:gd name="connsiteY6" fmla="*/ 2969192 h 3961969"/>
              <a:gd name="connsiteX7" fmla="*/ 12192216 w 12192216"/>
              <a:gd name="connsiteY7" fmla="*/ 3961969 h 3961969"/>
              <a:gd name="connsiteX8" fmla="*/ 11208147 w 12192216"/>
              <a:gd name="connsiteY8" fmla="*/ 3953045 h 3961969"/>
              <a:gd name="connsiteX9" fmla="*/ 983853 w 12192216"/>
              <a:gd name="connsiteY9" fmla="*/ 3953045 h 3961969"/>
              <a:gd name="connsiteX10" fmla="*/ 983853 w 12192216"/>
              <a:gd name="connsiteY10" fmla="*/ 2969192 h 3961969"/>
              <a:gd name="connsiteX11" fmla="*/ 0 w 12192216"/>
              <a:gd name="connsiteY11" fmla="*/ 2969192 h 3961969"/>
              <a:gd name="connsiteX12" fmla="*/ 10633 w 12192216"/>
              <a:gd name="connsiteY12" fmla="*/ 12658 h 3961969"/>
              <a:gd name="connsiteX0" fmla="*/ 10848 w 12192431"/>
              <a:gd name="connsiteY0" fmla="*/ 12658 h 3970678"/>
              <a:gd name="connsiteX1" fmla="*/ 718254 w 12192431"/>
              <a:gd name="connsiteY1" fmla="*/ 14583 h 3970678"/>
              <a:gd name="connsiteX2" fmla="*/ 718254 w 12192431"/>
              <a:gd name="connsiteY2" fmla="*/ 836340 h 3970678"/>
              <a:gd name="connsiteX3" fmla="*/ 10990647 w 12192431"/>
              <a:gd name="connsiteY3" fmla="*/ 827529 h 3970678"/>
              <a:gd name="connsiteX4" fmla="*/ 10999356 w 12192431"/>
              <a:gd name="connsiteY4" fmla="*/ 0 h 3970678"/>
              <a:gd name="connsiteX5" fmla="*/ 12192215 w 12192431"/>
              <a:gd name="connsiteY5" fmla="*/ 17418 h 3970678"/>
              <a:gd name="connsiteX6" fmla="*/ 12192215 w 12192431"/>
              <a:gd name="connsiteY6" fmla="*/ 2969192 h 3970678"/>
              <a:gd name="connsiteX7" fmla="*/ 12192431 w 12192431"/>
              <a:gd name="connsiteY7" fmla="*/ 3961969 h 3970678"/>
              <a:gd name="connsiteX8" fmla="*/ 11208362 w 12192431"/>
              <a:gd name="connsiteY8" fmla="*/ 3953045 h 3970678"/>
              <a:gd name="connsiteX9" fmla="*/ 984068 w 12192431"/>
              <a:gd name="connsiteY9" fmla="*/ 3953045 h 3970678"/>
              <a:gd name="connsiteX10" fmla="*/ 0 w 12192431"/>
              <a:gd name="connsiteY10" fmla="*/ 3970678 h 3970678"/>
              <a:gd name="connsiteX11" fmla="*/ 215 w 12192431"/>
              <a:gd name="connsiteY11" fmla="*/ 2969192 h 3970678"/>
              <a:gd name="connsiteX12" fmla="*/ 10848 w 12192431"/>
              <a:gd name="connsiteY12" fmla="*/ 12658 h 3970678"/>
              <a:gd name="connsiteX0" fmla="*/ 10848 w 12192431"/>
              <a:gd name="connsiteY0" fmla="*/ 12658 h 3970678"/>
              <a:gd name="connsiteX1" fmla="*/ 718254 w 12192431"/>
              <a:gd name="connsiteY1" fmla="*/ 14583 h 3970678"/>
              <a:gd name="connsiteX2" fmla="*/ 718254 w 12192431"/>
              <a:gd name="connsiteY2" fmla="*/ 836340 h 3970678"/>
              <a:gd name="connsiteX3" fmla="*/ 10990647 w 12192431"/>
              <a:gd name="connsiteY3" fmla="*/ 827529 h 3970678"/>
              <a:gd name="connsiteX4" fmla="*/ 10999356 w 12192431"/>
              <a:gd name="connsiteY4" fmla="*/ 0 h 3970678"/>
              <a:gd name="connsiteX5" fmla="*/ 12192215 w 12192431"/>
              <a:gd name="connsiteY5" fmla="*/ 17418 h 3970678"/>
              <a:gd name="connsiteX6" fmla="*/ 12192215 w 12192431"/>
              <a:gd name="connsiteY6" fmla="*/ 2969192 h 3970678"/>
              <a:gd name="connsiteX7" fmla="*/ 12192431 w 12192431"/>
              <a:gd name="connsiteY7" fmla="*/ 3961969 h 3970678"/>
              <a:gd name="connsiteX8" fmla="*/ 11208362 w 12192431"/>
              <a:gd name="connsiteY8" fmla="*/ 3953045 h 3970678"/>
              <a:gd name="connsiteX9" fmla="*/ 984068 w 12192431"/>
              <a:gd name="connsiteY9" fmla="*/ 3953045 h 3970678"/>
              <a:gd name="connsiteX10" fmla="*/ 0 w 12192431"/>
              <a:gd name="connsiteY10" fmla="*/ 3970678 h 3970678"/>
              <a:gd name="connsiteX11" fmla="*/ 215 w 12192431"/>
              <a:gd name="connsiteY11" fmla="*/ 2969192 h 3970678"/>
              <a:gd name="connsiteX12" fmla="*/ 10848 w 12192431"/>
              <a:gd name="connsiteY12" fmla="*/ 12658 h 3970678"/>
              <a:gd name="connsiteX0" fmla="*/ 10848 w 12192431"/>
              <a:gd name="connsiteY0" fmla="*/ 12658 h 3970678"/>
              <a:gd name="connsiteX1" fmla="*/ 718254 w 12192431"/>
              <a:gd name="connsiteY1" fmla="*/ 14583 h 3970678"/>
              <a:gd name="connsiteX2" fmla="*/ 718254 w 12192431"/>
              <a:gd name="connsiteY2" fmla="*/ 836340 h 3970678"/>
              <a:gd name="connsiteX3" fmla="*/ 10990647 w 12192431"/>
              <a:gd name="connsiteY3" fmla="*/ 827529 h 3970678"/>
              <a:gd name="connsiteX4" fmla="*/ 10981939 w 12192431"/>
              <a:gd name="connsiteY4" fmla="*/ 0 h 3970678"/>
              <a:gd name="connsiteX5" fmla="*/ 12192215 w 12192431"/>
              <a:gd name="connsiteY5" fmla="*/ 17418 h 3970678"/>
              <a:gd name="connsiteX6" fmla="*/ 12192215 w 12192431"/>
              <a:gd name="connsiteY6" fmla="*/ 2969192 h 3970678"/>
              <a:gd name="connsiteX7" fmla="*/ 12192431 w 12192431"/>
              <a:gd name="connsiteY7" fmla="*/ 3961969 h 3970678"/>
              <a:gd name="connsiteX8" fmla="*/ 11208362 w 12192431"/>
              <a:gd name="connsiteY8" fmla="*/ 3953045 h 3970678"/>
              <a:gd name="connsiteX9" fmla="*/ 984068 w 12192431"/>
              <a:gd name="connsiteY9" fmla="*/ 3953045 h 3970678"/>
              <a:gd name="connsiteX10" fmla="*/ 0 w 12192431"/>
              <a:gd name="connsiteY10" fmla="*/ 3970678 h 3970678"/>
              <a:gd name="connsiteX11" fmla="*/ 215 w 12192431"/>
              <a:gd name="connsiteY11" fmla="*/ 2969192 h 3970678"/>
              <a:gd name="connsiteX12" fmla="*/ 10848 w 12192431"/>
              <a:gd name="connsiteY12" fmla="*/ 12658 h 3970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431" h="3970678">
                <a:moveTo>
                  <a:pt x="10848" y="12658"/>
                </a:moveTo>
                <a:lnTo>
                  <a:pt x="718254" y="14583"/>
                </a:lnTo>
                <a:lnTo>
                  <a:pt x="718254" y="836340"/>
                </a:lnTo>
                <a:lnTo>
                  <a:pt x="10990647" y="827529"/>
                </a:lnTo>
                <a:cubicBezTo>
                  <a:pt x="10987744" y="551686"/>
                  <a:pt x="10984842" y="275843"/>
                  <a:pt x="10981939" y="0"/>
                </a:cubicBezTo>
                <a:lnTo>
                  <a:pt x="12192215" y="17418"/>
                </a:lnTo>
                <a:lnTo>
                  <a:pt x="12192215" y="2969192"/>
                </a:lnTo>
                <a:lnTo>
                  <a:pt x="12192431" y="3961969"/>
                </a:lnTo>
                <a:lnTo>
                  <a:pt x="11208362" y="3953045"/>
                </a:lnTo>
                <a:lnTo>
                  <a:pt x="984068" y="3953045"/>
                </a:lnTo>
                <a:lnTo>
                  <a:pt x="0" y="3970678"/>
                </a:lnTo>
                <a:cubicBezTo>
                  <a:pt x="72" y="3636849"/>
                  <a:pt x="143" y="3303021"/>
                  <a:pt x="215" y="2969192"/>
                </a:cubicBezTo>
                <a:cubicBezTo>
                  <a:pt x="3759" y="1983681"/>
                  <a:pt x="7304" y="998169"/>
                  <a:pt x="10848" y="12658"/>
                </a:cubicBezTo>
                <a:close/>
              </a:path>
            </a:pathLst>
          </a:custGeom>
        </p:spPr>
        <p:txBody>
          <a:bodyPr/>
          <a:lstStyle/>
          <a:p>
            <a:endParaRPr lang="en-US" dirty="0"/>
          </a:p>
        </p:txBody>
      </p:sp>
    </p:spTree>
    <p:extLst>
      <p:ext uri="{BB962C8B-B14F-4D97-AF65-F5344CB8AC3E}">
        <p14:creationId xmlns:p14="http://schemas.microsoft.com/office/powerpoint/2010/main" val="2056377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18309" y="365125"/>
            <a:ext cx="10955382" cy="1291113"/>
          </a:xfrm>
        </p:spPr>
        <p:txBody>
          <a:bodyPr>
            <a:normAutofit/>
          </a:bodyPr>
          <a:lstStyle>
            <a:lvl1pPr>
              <a:defRPr sz="2800" b="1" i="0"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rcRect t="89444"/>
          <a:stretch>
            <a:fillRect/>
          </a:stretch>
        </p:blipFill>
        <p:spPr>
          <a:xfrm>
            <a:off x="0" y="1656238"/>
            <a:ext cx="9141806"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l="7686" t="89444" r="58955"/>
          <a:stretch/>
        </p:blipFill>
        <p:spPr>
          <a:xfrm>
            <a:off x="9135291" y="1671262"/>
            <a:ext cx="3049621"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sp>
        <p:nvSpPr>
          <p:cNvPr id="12" name="Oval 11"/>
          <p:cNvSpPr>
            <a:spLocks noChangeAspect="1"/>
          </p:cNvSpPr>
          <p:nvPr userDrawn="1"/>
        </p:nvSpPr>
        <p:spPr>
          <a:xfrm>
            <a:off x="623480" y="1943512"/>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Picture Placeholder 2"/>
          <p:cNvSpPr>
            <a:spLocks noGrp="1"/>
          </p:cNvSpPr>
          <p:nvPr>
            <p:ph type="pic" sz="quarter" idx="12" hasCustomPrompt="1"/>
          </p:nvPr>
        </p:nvSpPr>
        <p:spPr>
          <a:xfrm>
            <a:off x="764873" y="2084905"/>
            <a:ext cx="504121" cy="504122"/>
          </a:xfrm>
        </p:spPr>
        <p:txBody>
          <a:bodyPr anchor="ctr" anchorCtr="0">
            <a:noAutofit/>
          </a:bodyPr>
          <a:lstStyle>
            <a:lvl1pPr marL="0" indent="0" algn="ctr">
              <a:buNone/>
              <a:defRPr sz="800"/>
            </a:lvl1pPr>
          </a:lstStyle>
          <a:p>
            <a:r>
              <a:rPr lang="en-US" dirty="0"/>
              <a:t>Icon image</a:t>
            </a:r>
          </a:p>
        </p:txBody>
      </p:sp>
      <p:sp>
        <p:nvSpPr>
          <p:cNvPr id="16" name="Text Placeholder 15"/>
          <p:cNvSpPr>
            <a:spLocks noGrp="1"/>
          </p:cNvSpPr>
          <p:nvPr>
            <p:ph type="body" sz="quarter" idx="13" hasCustomPrompt="1"/>
          </p:nvPr>
        </p:nvSpPr>
        <p:spPr>
          <a:xfrm>
            <a:off x="618309" y="3189027"/>
            <a:ext cx="3218050" cy="344488"/>
          </a:xfrm>
        </p:spPr>
        <p:txBody>
          <a:bodyPr>
            <a:no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18" name="Text Placeholder 17"/>
          <p:cNvSpPr>
            <a:spLocks noGrp="1"/>
          </p:cNvSpPr>
          <p:nvPr>
            <p:ph type="body" sz="quarter" idx="14" hasCustomPrompt="1"/>
          </p:nvPr>
        </p:nvSpPr>
        <p:spPr>
          <a:xfrm>
            <a:off x="617945" y="3663821"/>
            <a:ext cx="3226565" cy="2898775"/>
          </a:xfrm>
        </p:spPr>
        <p:txBody>
          <a:bodyPr>
            <a:noAutofit/>
          </a:bodyPr>
          <a:lstStyle>
            <a:lvl1pPr marL="285750" indent="-285750">
              <a:buClr>
                <a:srgbClr val="DC4405"/>
              </a:buClr>
              <a:buFont typeface="Courier New" panose="02070309020205020404" pitchFamily="49" charset="0"/>
              <a:buChar char="o"/>
              <a:defRPr sz="1800">
                <a:latin typeface="+mn-lt"/>
                <a:ea typeface="Verdana" panose="020B0604030504040204" pitchFamily="34" charset="0"/>
                <a:cs typeface="Verdana" panose="020B0604030504040204" pitchFamily="34" charset="0"/>
              </a:defRPr>
            </a:lvl1pPr>
            <a:lvl2pPr marL="742950" indent="-285750">
              <a:buClr>
                <a:srgbClr val="DC4405"/>
              </a:buClr>
              <a:buFont typeface="Courier New" panose="02070309020205020404" pitchFamily="49" charset="0"/>
              <a:buChar char="o"/>
              <a:defRPr sz="1600">
                <a:latin typeface="+mn-lt"/>
                <a:ea typeface="Verdana" panose="020B0604030504040204" pitchFamily="34" charset="0"/>
                <a:cs typeface="Verdana" panose="020B0604030504040204" pitchFamily="34" charset="0"/>
              </a:defRPr>
            </a:lvl2pPr>
            <a:lvl3pPr marL="1200150" indent="-285750">
              <a:buClr>
                <a:srgbClr val="DC4405"/>
              </a:buClr>
              <a:buFont typeface="Courier New" panose="02070309020205020404" pitchFamily="49" charset="0"/>
              <a:buChar char="o"/>
              <a:defRPr sz="1400">
                <a:latin typeface="+mn-lt"/>
                <a:ea typeface="Verdana" panose="020B0604030504040204" pitchFamily="34" charset="0"/>
                <a:cs typeface="Verdana" panose="020B0604030504040204" pitchFamily="34" charset="0"/>
              </a:defRPr>
            </a:lvl3pPr>
            <a:lvl4pPr marL="1543050" indent="-17145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4pPr>
            <a:lvl5pPr marL="2000250" indent="-17145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3" name="Oval 12"/>
          <p:cNvSpPr>
            <a:spLocks noChangeAspect="1"/>
          </p:cNvSpPr>
          <p:nvPr userDrawn="1"/>
        </p:nvSpPr>
        <p:spPr>
          <a:xfrm>
            <a:off x="4482354" y="1943512"/>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2"/>
          <p:cNvSpPr>
            <a:spLocks noGrp="1"/>
          </p:cNvSpPr>
          <p:nvPr>
            <p:ph type="pic" sz="quarter" idx="19" hasCustomPrompt="1"/>
          </p:nvPr>
        </p:nvSpPr>
        <p:spPr>
          <a:xfrm>
            <a:off x="4623747" y="2084905"/>
            <a:ext cx="504121" cy="504122"/>
          </a:xfrm>
        </p:spPr>
        <p:txBody>
          <a:bodyPr anchor="ctr" anchorCtr="0">
            <a:noAutofit/>
          </a:bodyPr>
          <a:lstStyle>
            <a:lvl1pPr marL="0" indent="0" algn="ctr">
              <a:buNone/>
              <a:defRPr sz="800"/>
            </a:lvl1pPr>
          </a:lstStyle>
          <a:p>
            <a:r>
              <a:rPr lang="en-US" dirty="0"/>
              <a:t>Icon image</a:t>
            </a:r>
          </a:p>
        </p:txBody>
      </p:sp>
      <p:sp>
        <p:nvSpPr>
          <p:cNvPr id="19" name="Text Placeholder 15"/>
          <p:cNvSpPr>
            <a:spLocks noGrp="1"/>
          </p:cNvSpPr>
          <p:nvPr>
            <p:ph type="body" sz="quarter" idx="15" hasCustomPrompt="1"/>
          </p:nvPr>
        </p:nvSpPr>
        <p:spPr>
          <a:xfrm>
            <a:off x="4483839" y="3180590"/>
            <a:ext cx="3191743" cy="344488"/>
          </a:xfrm>
        </p:spPr>
        <p:txBody>
          <a:bodyPr>
            <a:no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20" name="Text Placeholder 17"/>
          <p:cNvSpPr>
            <a:spLocks noGrp="1"/>
          </p:cNvSpPr>
          <p:nvPr>
            <p:ph type="body" sz="quarter" idx="16" hasCustomPrompt="1"/>
          </p:nvPr>
        </p:nvSpPr>
        <p:spPr>
          <a:xfrm>
            <a:off x="4482354" y="3663081"/>
            <a:ext cx="3226565" cy="2898775"/>
          </a:xfrm>
        </p:spPr>
        <p:txBody>
          <a:bodyPr>
            <a:noAutofit/>
          </a:bodyPr>
          <a:lstStyle>
            <a:lvl1pPr marL="228600" indent="-228600">
              <a:buClr>
                <a:srgbClr val="DC4405"/>
              </a:buClr>
              <a:buFont typeface="Courier New" panose="02070309020205020404" pitchFamily="49" charset="0"/>
              <a:buChar char="o"/>
              <a:defRPr sz="1800">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600">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400">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4" name="Oval 13"/>
          <p:cNvSpPr>
            <a:spLocks noChangeAspect="1"/>
          </p:cNvSpPr>
          <p:nvPr userDrawn="1"/>
        </p:nvSpPr>
        <p:spPr>
          <a:xfrm>
            <a:off x="8339863" y="1943512"/>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icture Placeholder 2"/>
          <p:cNvSpPr>
            <a:spLocks noGrp="1"/>
          </p:cNvSpPr>
          <p:nvPr>
            <p:ph type="pic" sz="quarter" idx="20" hasCustomPrompt="1"/>
          </p:nvPr>
        </p:nvSpPr>
        <p:spPr>
          <a:xfrm>
            <a:off x="8481256" y="2084905"/>
            <a:ext cx="504121" cy="504122"/>
          </a:xfrm>
        </p:spPr>
        <p:txBody>
          <a:bodyPr anchor="ctr" anchorCtr="0">
            <a:noAutofit/>
          </a:bodyPr>
          <a:lstStyle>
            <a:lvl1pPr marL="0" indent="0" algn="ctr">
              <a:buNone/>
              <a:defRPr sz="800"/>
            </a:lvl1pPr>
          </a:lstStyle>
          <a:p>
            <a:r>
              <a:rPr lang="en-US" dirty="0"/>
              <a:t>Icon image</a:t>
            </a:r>
          </a:p>
        </p:txBody>
      </p:sp>
      <p:sp>
        <p:nvSpPr>
          <p:cNvPr id="21" name="Text Placeholder 15"/>
          <p:cNvSpPr>
            <a:spLocks noGrp="1"/>
          </p:cNvSpPr>
          <p:nvPr>
            <p:ph type="body" sz="quarter" idx="17" hasCustomPrompt="1"/>
          </p:nvPr>
        </p:nvSpPr>
        <p:spPr>
          <a:xfrm>
            <a:off x="8355642" y="3189397"/>
            <a:ext cx="3218050"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22" name="Text Placeholder 17"/>
          <p:cNvSpPr>
            <a:spLocks noGrp="1"/>
          </p:cNvSpPr>
          <p:nvPr>
            <p:ph type="body" sz="quarter" idx="18" hasCustomPrompt="1"/>
          </p:nvPr>
        </p:nvSpPr>
        <p:spPr>
          <a:xfrm>
            <a:off x="8355278" y="3664191"/>
            <a:ext cx="3226565" cy="2898775"/>
          </a:xfrm>
        </p:spPr>
        <p:txBody>
          <a:bodyPr>
            <a:noAutofit/>
          </a:bodyPr>
          <a:lstStyle>
            <a:lvl1pPr marL="228600" indent="-228600">
              <a:buClr>
                <a:srgbClr val="DC4405"/>
              </a:buClr>
              <a:buFont typeface="Courier New" panose="02070309020205020404" pitchFamily="49" charset="0"/>
              <a:buChar char="o"/>
              <a:defRPr sz="1800">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600">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400">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218395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tx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rcRect t="89444"/>
          <a:stretch>
            <a:fillRect/>
          </a:stretch>
        </p:blipFill>
        <p:spPr>
          <a:xfrm>
            <a:off x="0" y="1656238"/>
            <a:ext cx="9141806"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pic>
        <p:nvPicPr>
          <p:cNvPr id="27" name="Picture 26"/>
          <p:cNvPicPr>
            <a:picLocks noChangeAspect="1"/>
          </p:cNvPicPr>
          <p:nvPr userDrawn="1"/>
        </p:nvPicPr>
        <p:blipFill rotWithShape="1">
          <a:blip r:embed="rId2" cstate="print">
            <a:extLst>
              <a:ext uri="{28A0092B-C50C-407E-A947-70E740481C1C}">
                <a14:useLocalDpi xmlns:a14="http://schemas.microsoft.com/office/drawing/2010/main" val="0"/>
              </a:ext>
            </a:extLst>
          </a:blip>
          <a:srcRect l="7686" t="89444" r="58955"/>
          <a:stretch/>
        </p:blipFill>
        <p:spPr>
          <a:xfrm>
            <a:off x="9135291" y="1671262"/>
            <a:ext cx="3049621"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sp>
        <p:nvSpPr>
          <p:cNvPr id="2" name="Title 1"/>
          <p:cNvSpPr>
            <a:spLocks noGrp="1"/>
          </p:cNvSpPr>
          <p:nvPr>
            <p:ph type="title"/>
          </p:nvPr>
        </p:nvSpPr>
        <p:spPr>
          <a:xfrm>
            <a:off x="618309" y="365125"/>
            <a:ext cx="10955382" cy="1291113"/>
          </a:xfrm>
        </p:spPr>
        <p:txBody>
          <a:bodyPr>
            <a:normAutofit/>
          </a:bodyPr>
          <a:lstStyle>
            <a:lvl1pPr>
              <a:defRPr sz="2800" b="1" i="0"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12" name="Oval 11"/>
          <p:cNvSpPr>
            <a:spLocks noChangeAspect="1"/>
          </p:cNvSpPr>
          <p:nvPr userDrawn="1"/>
        </p:nvSpPr>
        <p:spPr>
          <a:xfrm>
            <a:off x="623480" y="1943512"/>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icture Placeholder 2"/>
          <p:cNvSpPr>
            <a:spLocks noGrp="1"/>
          </p:cNvSpPr>
          <p:nvPr>
            <p:ph type="pic" sz="quarter" idx="12" hasCustomPrompt="1"/>
          </p:nvPr>
        </p:nvSpPr>
        <p:spPr>
          <a:xfrm>
            <a:off x="764873" y="2084905"/>
            <a:ext cx="504121" cy="504122"/>
          </a:xfrm>
        </p:spPr>
        <p:txBody>
          <a:bodyPr anchor="ctr" anchorCtr="0">
            <a:noAutofit/>
          </a:bodyPr>
          <a:lstStyle>
            <a:lvl1pPr marL="0" indent="0" algn="ctr">
              <a:buNone/>
              <a:defRPr sz="800"/>
            </a:lvl1pPr>
          </a:lstStyle>
          <a:p>
            <a:r>
              <a:rPr lang="en-US" dirty="0"/>
              <a:t>Icon image</a:t>
            </a:r>
          </a:p>
        </p:txBody>
      </p:sp>
      <p:sp>
        <p:nvSpPr>
          <p:cNvPr id="16" name="Text Placeholder 15"/>
          <p:cNvSpPr>
            <a:spLocks noGrp="1"/>
          </p:cNvSpPr>
          <p:nvPr>
            <p:ph type="body" sz="quarter" idx="13" hasCustomPrompt="1"/>
          </p:nvPr>
        </p:nvSpPr>
        <p:spPr>
          <a:xfrm>
            <a:off x="618309" y="3189027"/>
            <a:ext cx="3218050"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18" name="Text Placeholder 17"/>
          <p:cNvSpPr>
            <a:spLocks noGrp="1"/>
          </p:cNvSpPr>
          <p:nvPr>
            <p:ph type="body" sz="quarter" idx="14" hasCustomPrompt="1"/>
          </p:nvPr>
        </p:nvSpPr>
        <p:spPr>
          <a:xfrm>
            <a:off x="617945" y="3663821"/>
            <a:ext cx="3226565" cy="2898775"/>
          </a:xfrm>
        </p:spPr>
        <p:txBody>
          <a:bodyPr>
            <a:noAutofit/>
          </a:bodyPr>
          <a:lstStyle>
            <a:lvl1pPr marL="285750" indent="-285750">
              <a:buClr>
                <a:srgbClr val="DC4405"/>
              </a:buClr>
              <a:buFont typeface="Courier New" panose="02070309020205020404" pitchFamily="49" charset="0"/>
              <a:buChar char="o"/>
              <a:defRPr sz="1800">
                <a:solidFill>
                  <a:schemeClr val="bg1"/>
                </a:solidFill>
                <a:latin typeface="+mn-lt"/>
                <a:ea typeface="Verdana" panose="020B0604030504040204" pitchFamily="34" charset="0"/>
                <a:cs typeface="Verdana" panose="020B0604030504040204" pitchFamily="34" charset="0"/>
              </a:defRPr>
            </a:lvl1pPr>
            <a:lvl2pPr marL="742950" indent="-285750">
              <a:buClr>
                <a:srgbClr val="DC4405"/>
              </a:buClr>
              <a:buFont typeface="Courier New" panose="02070309020205020404" pitchFamily="49" charset="0"/>
              <a:buChar char="o"/>
              <a:defRPr sz="1600">
                <a:solidFill>
                  <a:schemeClr val="bg1"/>
                </a:solidFill>
                <a:latin typeface="+mn-lt"/>
                <a:ea typeface="Verdana" panose="020B0604030504040204" pitchFamily="34" charset="0"/>
                <a:cs typeface="Verdana" panose="020B0604030504040204" pitchFamily="34" charset="0"/>
              </a:defRPr>
            </a:lvl2pPr>
            <a:lvl3pPr marL="1200150" indent="-285750">
              <a:buClr>
                <a:srgbClr val="DC4405"/>
              </a:buClr>
              <a:buFont typeface="Courier New" panose="02070309020205020404" pitchFamily="49" charset="0"/>
              <a:buChar char="o"/>
              <a:defRPr sz="1400">
                <a:solidFill>
                  <a:schemeClr val="bg1"/>
                </a:solidFill>
                <a:latin typeface="+mn-lt"/>
                <a:ea typeface="Verdana" panose="020B0604030504040204" pitchFamily="34" charset="0"/>
                <a:cs typeface="Verdana" panose="020B0604030504040204" pitchFamily="34" charset="0"/>
              </a:defRPr>
            </a:lvl3pPr>
            <a:lvl4pPr marL="1543050" indent="-17145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4pPr>
            <a:lvl5pPr marL="2000250" indent="-17145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3" name="Oval 12"/>
          <p:cNvSpPr>
            <a:spLocks noChangeAspect="1"/>
          </p:cNvSpPr>
          <p:nvPr userDrawn="1"/>
        </p:nvSpPr>
        <p:spPr>
          <a:xfrm>
            <a:off x="4482354" y="1943512"/>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Picture Placeholder 2"/>
          <p:cNvSpPr>
            <a:spLocks noGrp="1"/>
          </p:cNvSpPr>
          <p:nvPr>
            <p:ph type="pic" sz="quarter" idx="19" hasCustomPrompt="1"/>
          </p:nvPr>
        </p:nvSpPr>
        <p:spPr>
          <a:xfrm>
            <a:off x="4623747" y="2084905"/>
            <a:ext cx="504121" cy="504122"/>
          </a:xfrm>
        </p:spPr>
        <p:txBody>
          <a:bodyPr anchor="ctr" anchorCtr="0">
            <a:noAutofit/>
          </a:bodyPr>
          <a:lstStyle>
            <a:lvl1pPr marL="0" indent="0" algn="ctr">
              <a:buNone/>
              <a:defRPr sz="800"/>
            </a:lvl1pPr>
          </a:lstStyle>
          <a:p>
            <a:r>
              <a:rPr lang="en-US" dirty="0"/>
              <a:t>Icon image</a:t>
            </a:r>
          </a:p>
        </p:txBody>
      </p:sp>
      <p:sp>
        <p:nvSpPr>
          <p:cNvPr id="19" name="Text Placeholder 15"/>
          <p:cNvSpPr>
            <a:spLocks noGrp="1"/>
          </p:cNvSpPr>
          <p:nvPr>
            <p:ph type="body" sz="quarter" idx="15" hasCustomPrompt="1"/>
          </p:nvPr>
        </p:nvSpPr>
        <p:spPr>
          <a:xfrm>
            <a:off x="4483839" y="3180590"/>
            <a:ext cx="3191743"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20" name="Text Placeholder 17"/>
          <p:cNvSpPr>
            <a:spLocks noGrp="1"/>
          </p:cNvSpPr>
          <p:nvPr>
            <p:ph type="body" sz="quarter" idx="16" hasCustomPrompt="1"/>
          </p:nvPr>
        </p:nvSpPr>
        <p:spPr>
          <a:xfrm>
            <a:off x="4482354" y="3663081"/>
            <a:ext cx="3226565" cy="2898775"/>
          </a:xfrm>
        </p:spPr>
        <p:txBody>
          <a:bodyPr>
            <a:noAutofit/>
          </a:bodyPr>
          <a:lstStyle>
            <a:lvl1pPr marL="228600" indent="-228600">
              <a:buClr>
                <a:srgbClr val="DC4405"/>
              </a:buClr>
              <a:buFont typeface="Courier New" panose="02070309020205020404" pitchFamily="49" charset="0"/>
              <a:buChar char="o"/>
              <a:defRPr sz="1800">
                <a:solidFill>
                  <a:schemeClr val="bg1"/>
                </a:solidFill>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600">
                <a:solidFill>
                  <a:schemeClr val="bg1"/>
                </a:solidFill>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400">
                <a:solidFill>
                  <a:schemeClr val="bg1"/>
                </a:solidFill>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4" name="Oval 13"/>
          <p:cNvSpPr>
            <a:spLocks noChangeAspect="1"/>
          </p:cNvSpPr>
          <p:nvPr userDrawn="1"/>
        </p:nvSpPr>
        <p:spPr>
          <a:xfrm>
            <a:off x="8339863" y="1943512"/>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2"/>
          <p:cNvSpPr>
            <a:spLocks noGrp="1"/>
          </p:cNvSpPr>
          <p:nvPr>
            <p:ph type="pic" sz="quarter" idx="20" hasCustomPrompt="1"/>
          </p:nvPr>
        </p:nvSpPr>
        <p:spPr>
          <a:xfrm>
            <a:off x="8481256" y="2084905"/>
            <a:ext cx="504121" cy="504122"/>
          </a:xfrm>
        </p:spPr>
        <p:txBody>
          <a:bodyPr anchor="ctr" anchorCtr="0">
            <a:noAutofit/>
          </a:bodyPr>
          <a:lstStyle>
            <a:lvl1pPr marL="0" indent="0" algn="ctr">
              <a:buNone/>
              <a:defRPr sz="800"/>
            </a:lvl1pPr>
          </a:lstStyle>
          <a:p>
            <a:r>
              <a:rPr lang="en-US" dirty="0"/>
              <a:t>Icon image</a:t>
            </a:r>
          </a:p>
        </p:txBody>
      </p:sp>
      <p:sp>
        <p:nvSpPr>
          <p:cNvPr id="21" name="Text Placeholder 15"/>
          <p:cNvSpPr>
            <a:spLocks noGrp="1"/>
          </p:cNvSpPr>
          <p:nvPr>
            <p:ph type="body" sz="quarter" idx="17" hasCustomPrompt="1"/>
          </p:nvPr>
        </p:nvSpPr>
        <p:spPr>
          <a:xfrm>
            <a:off x="8355642" y="3189397"/>
            <a:ext cx="3218050" cy="344488"/>
          </a:xfrm>
        </p:spPr>
        <p:txBody>
          <a:bodyPr>
            <a:no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22" name="Text Placeholder 17"/>
          <p:cNvSpPr>
            <a:spLocks noGrp="1"/>
          </p:cNvSpPr>
          <p:nvPr>
            <p:ph type="body" sz="quarter" idx="18" hasCustomPrompt="1"/>
          </p:nvPr>
        </p:nvSpPr>
        <p:spPr>
          <a:xfrm>
            <a:off x="8355278" y="3664191"/>
            <a:ext cx="3226565" cy="2898775"/>
          </a:xfrm>
        </p:spPr>
        <p:txBody>
          <a:bodyPr>
            <a:noAutofit/>
          </a:bodyPr>
          <a:lstStyle>
            <a:lvl1pPr marL="228600" indent="-228600">
              <a:buClr>
                <a:srgbClr val="DC4405"/>
              </a:buClr>
              <a:buFont typeface="Courier New" panose="02070309020205020404" pitchFamily="49" charset="0"/>
              <a:buChar char="o"/>
              <a:defRPr sz="1800">
                <a:solidFill>
                  <a:schemeClr val="bg1"/>
                </a:solidFill>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600">
                <a:solidFill>
                  <a:schemeClr val="bg1"/>
                </a:solidFill>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400">
                <a:solidFill>
                  <a:schemeClr val="bg1"/>
                </a:solidFill>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0359526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18309" y="365125"/>
            <a:ext cx="10955382" cy="1291113"/>
          </a:xfrm>
        </p:spPr>
        <p:txBody>
          <a:bodyPr>
            <a:normAutofit/>
          </a:bodyPr>
          <a:lstStyle>
            <a:lvl1pPr>
              <a:defRPr sz="2800" b="1" i="0"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rcRect t="89444"/>
          <a:stretch>
            <a:fillRect/>
          </a:stretch>
        </p:blipFill>
        <p:spPr>
          <a:xfrm>
            <a:off x="0" y="6119076"/>
            <a:ext cx="9141806"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l="7686" t="89444" r="58838"/>
          <a:stretch/>
        </p:blipFill>
        <p:spPr>
          <a:xfrm>
            <a:off x="9135291" y="6134100"/>
            <a:ext cx="3060253"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sp>
        <p:nvSpPr>
          <p:cNvPr id="16" name="Text Placeholder 15"/>
          <p:cNvSpPr>
            <a:spLocks noGrp="1"/>
          </p:cNvSpPr>
          <p:nvPr>
            <p:ph type="body" sz="quarter" idx="13" hasCustomPrompt="1"/>
          </p:nvPr>
        </p:nvSpPr>
        <p:spPr>
          <a:xfrm>
            <a:off x="620597" y="2016343"/>
            <a:ext cx="3218050"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18" name="Text Placeholder 17"/>
          <p:cNvSpPr>
            <a:spLocks noGrp="1"/>
          </p:cNvSpPr>
          <p:nvPr>
            <p:ph type="body" sz="quarter" idx="14" hasCustomPrompt="1"/>
          </p:nvPr>
        </p:nvSpPr>
        <p:spPr>
          <a:xfrm>
            <a:off x="620233" y="2491137"/>
            <a:ext cx="3226565" cy="3356400"/>
          </a:xfrm>
        </p:spPr>
        <p:txBody>
          <a:bodyPr>
            <a:noAutofit/>
          </a:bodyPr>
          <a:lstStyle>
            <a:lvl1pPr marL="285750" indent="-285750">
              <a:buClr>
                <a:srgbClr val="DC4405"/>
              </a:buClr>
              <a:buFont typeface="Courier New" panose="02070309020205020404" pitchFamily="49" charset="0"/>
              <a:buChar char="o"/>
              <a:defRPr sz="1800">
                <a:latin typeface="+mn-lt"/>
                <a:ea typeface="Verdana" panose="020B0604030504040204" pitchFamily="34" charset="0"/>
                <a:cs typeface="Verdana" panose="020B0604030504040204" pitchFamily="34" charset="0"/>
              </a:defRPr>
            </a:lvl1pPr>
            <a:lvl2pPr marL="742950" indent="-285750">
              <a:buClr>
                <a:srgbClr val="DC4405"/>
              </a:buClr>
              <a:buFont typeface="Courier New" panose="02070309020205020404" pitchFamily="49" charset="0"/>
              <a:buChar char="o"/>
              <a:defRPr sz="1600">
                <a:latin typeface="+mn-lt"/>
                <a:ea typeface="Verdana" panose="020B0604030504040204" pitchFamily="34" charset="0"/>
                <a:cs typeface="Verdana" panose="020B0604030504040204" pitchFamily="34" charset="0"/>
              </a:defRPr>
            </a:lvl2pPr>
            <a:lvl3pPr marL="1200150" indent="-285750">
              <a:buClr>
                <a:srgbClr val="DC4405"/>
              </a:buClr>
              <a:buFont typeface="Courier New" panose="02070309020205020404" pitchFamily="49" charset="0"/>
              <a:buChar char="o"/>
              <a:defRPr sz="1400">
                <a:latin typeface="+mn-lt"/>
                <a:ea typeface="Verdana" panose="020B0604030504040204" pitchFamily="34" charset="0"/>
                <a:cs typeface="Verdana" panose="020B0604030504040204" pitchFamily="34" charset="0"/>
              </a:defRPr>
            </a:lvl3pPr>
            <a:lvl4pPr marL="1543050" indent="-17145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4pPr>
            <a:lvl5pPr marL="2000250" indent="-17145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9" name="Text Placeholder 15"/>
          <p:cNvSpPr>
            <a:spLocks noGrp="1"/>
          </p:cNvSpPr>
          <p:nvPr>
            <p:ph type="body" sz="quarter" idx="15" hasCustomPrompt="1"/>
          </p:nvPr>
        </p:nvSpPr>
        <p:spPr>
          <a:xfrm>
            <a:off x="4486127" y="2007906"/>
            <a:ext cx="3191743"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20" name="Text Placeholder 17"/>
          <p:cNvSpPr>
            <a:spLocks noGrp="1"/>
          </p:cNvSpPr>
          <p:nvPr>
            <p:ph type="body" sz="quarter" idx="16" hasCustomPrompt="1"/>
          </p:nvPr>
        </p:nvSpPr>
        <p:spPr>
          <a:xfrm>
            <a:off x="4484642" y="2490397"/>
            <a:ext cx="3226565" cy="3356400"/>
          </a:xfrm>
        </p:spPr>
        <p:txBody>
          <a:bodyPr>
            <a:noAutofit/>
          </a:bodyPr>
          <a:lstStyle>
            <a:lvl1pPr marL="228600" indent="-228600">
              <a:buClr>
                <a:srgbClr val="DC4405"/>
              </a:buClr>
              <a:buFont typeface="Courier New" panose="02070309020205020404" pitchFamily="49" charset="0"/>
              <a:buChar char="o"/>
              <a:defRPr sz="1800">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600">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400">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21" name="Text Placeholder 15"/>
          <p:cNvSpPr>
            <a:spLocks noGrp="1"/>
          </p:cNvSpPr>
          <p:nvPr>
            <p:ph type="body" sz="quarter" idx="17" hasCustomPrompt="1"/>
          </p:nvPr>
        </p:nvSpPr>
        <p:spPr>
          <a:xfrm>
            <a:off x="8357930" y="2016713"/>
            <a:ext cx="3218050"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22" name="Text Placeholder 17"/>
          <p:cNvSpPr>
            <a:spLocks noGrp="1"/>
          </p:cNvSpPr>
          <p:nvPr>
            <p:ph type="body" sz="quarter" idx="18" hasCustomPrompt="1"/>
          </p:nvPr>
        </p:nvSpPr>
        <p:spPr>
          <a:xfrm>
            <a:off x="8357566" y="2491507"/>
            <a:ext cx="3226565" cy="3356400"/>
          </a:xfrm>
        </p:spPr>
        <p:txBody>
          <a:bodyPr>
            <a:noAutofit/>
          </a:bodyPr>
          <a:lstStyle>
            <a:lvl1pPr marL="228600" indent="-228600">
              <a:buClr>
                <a:srgbClr val="DC4405"/>
              </a:buClr>
              <a:buFont typeface="Courier New" panose="02070309020205020404" pitchFamily="49" charset="0"/>
              <a:buChar char="o"/>
              <a:defRPr sz="1800">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600">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400">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98134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_Custom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18309" y="365125"/>
            <a:ext cx="10955382" cy="1291113"/>
          </a:xfrm>
        </p:spPr>
        <p:txBody>
          <a:bodyPr>
            <a:normAutofit/>
          </a:bodyPr>
          <a:lstStyle>
            <a:lvl1pPr>
              <a:defRPr sz="2800" b="1" i="0" baseline="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rcRect t="89444"/>
          <a:stretch>
            <a:fillRect/>
          </a:stretch>
        </p:blipFill>
        <p:spPr>
          <a:xfrm>
            <a:off x="0" y="6119076"/>
            <a:ext cx="9141806"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sp>
        <p:nvSpPr>
          <p:cNvPr id="16" name="Text Placeholder 15"/>
          <p:cNvSpPr>
            <a:spLocks noGrp="1"/>
          </p:cNvSpPr>
          <p:nvPr>
            <p:ph type="body" sz="quarter" idx="13" hasCustomPrompt="1"/>
          </p:nvPr>
        </p:nvSpPr>
        <p:spPr>
          <a:xfrm>
            <a:off x="620597" y="2016343"/>
            <a:ext cx="3218050"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18" name="Text Placeholder 17"/>
          <p:cNvSpPr>
            <a:spLocks noGrp="1"/>
          </p:cNvSpPr>
          <p:nvPr>
            <p:ph type="body" sz="quarter" idx="14" hasCustomPrompt="1"/>
          </p:nvPr>
        </p:nvSpPr>
        <p:spPr>
          <a:xfrm>
            <a:off x="620233" y="2491137"/>
            <a:ext cx="3226565" cy="3356400"/>
          </a:xfrm>
        </p:spPr>
        <p:txBody>
          <a:bodyPr>
            <a:noAutofit/>
          </a:bodyPr>
          <a:lstStyle>
            <a:lvl1pPr marL="285750" indent="-285750">
              <a:buClr>
                <a:srgbClr val="DC4405"/>
              </a:buClr>
              <a:buFont typeface="Courier New" panose="02070309020205020404" pitchFamily="49" charset="0"/>
              <a:buChar char="o"/>
              <a:defRPr sz="1800">
                <a:solidFill>
                  <a:schemeClr val="bg1"/>
                </a:solidFill>
                <a:latin typeface="+mn-lt"/>
                <a:ea typeface="Verdana" panose="020B0604030504040204" pitchFamily="34" charset="0"/>
                <a:cs typeface="Verdana" panose="020B0604030504040204" pitchFamily="34" charset="0"/>
              </a:defRPr>
            </a:lvl1pPr>
            <a:lvl2pPr marL="742950" indent="-285750">
              <a:buClr>
                <a:srgbClr val="DC4405"/>
              </a:buClr>
              <a:buFont typeface="Courier New" panose="02070309020205020404" pitchFamily="49" charset="0"/>
              <a:buChar char="o"/>
              <a:defRPr sz="1600">
                <a:solidFill>
                  <a:schemeClr val="bg1"/>
                </a:solidFill>
                <a:latin typeface="+mn-lt"/>
                <a:ea typeface="Verdana" panose="020B0604030504040204" pitchFamily="34" charset="0"/>
                <a:cs typeface="Verdana" panose="020B0604030504040204" pitchFamily="34" charset="0"/>
              </a:defRPr>
            </a:lvl2pPr>
            <a:lvl3pPr marL="1200150" indent="-285750">
              <a:buClr>
                <a:srgbClr val="DC4405"/>
              </a:buClr>
              <a:buFont typeface="Courier New" panose="02070309020205020404" pitchFamily="49" charset="0"/>
              <a:buChar char="o"/>
              <a:defRPr sz="1400">
                <a:solidFill>
                  <a:schemeClr val="bg1"/>
                </a:solidFill>
                <a:latin typeface="+mn-lt"/>
                <a:ea typeface="Verdana" panose="020B0604030504040204" pitchFamily="34" charset="0"/>
                <a:cs typeface="Verdana" panose="020B0604030504040204" pitchFamily="34" charset="0"/>
              </a:defRPr>
            </a:lvl3pPr>
            <a:lvl4pPr marL="1543050" indent="-17145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4pPr>
            <a:lvl5pPr marL="2000250" indent="-17145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9" name="Text Placeholder 15"/>
          <p:cNvSpPr>
            <a:spLocks noGrp="1"/>
          </p:cNvSpPr>
          <p:nvPr>
            <p:ph type="body" sz="quarter" idx="15" hasCustomPrompt="1"/>
          </p:nvPr>
        </p:nvSpPr>
        <p:spPr>
          <a:xfrm>
            <a:off x="4486127" y="2007906"/>
            <a:ext cx="3191743"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Header</a:t>
            </a:r>
          </a:p>
        </p:txBody>
      </p:sp>
      <p:sp>
        <p:nvSpPr>
          <p:cNvPr id="20" name="Text Placeholder 17"/>
          <p:cNvSpPr>
            <a:spLocks noGrp="1"/>
          </p:cNvSpPr>
          <p:nvPr>
            <p:ph type="body" sz="quarter" idx="16" hasCustomPrompt="1"/>
          </p:nvPr>
        </p:nvSpPr>
        <p:spPr>
          <a:xfrm>
            <a:off x="4484642" y="2490397"/>
            <a:ext cx="3226565" cy="3356400"/>
          </a:xfrm>
        </p:spPr>
        <p:txBody>
          <a:bodyPr>
            <a:noAutofit/>
          </a:bodyPr>
          <a:lstStyle>
            <a:lvl1pPr marL="228600" indent="-228600">
              <a:buClr>
                <a:srgbClr val="DC4405"/>
              </a:buClr>
              <a:buFont typeface="Courier New" panose="02070309020205020404" pitchFamily="49" charset="0"/>
              <a:buChar char="o"/>
              <a:defRPr sz="1800">
                <a:solidFill>
                  <a:schemeClr val="bg1"/>
                </a:solidFill>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600">
                <a:solidFill>
                  <a:schemeClr val="bg1"/>
                </a:solidFill>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400">
                <a:solidFill>
                  <a:schemeClr val="bg1"/>
                </a:solidFill>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21" name="Text Placeholder 15"/>
          <p:cNvSpPr>
            <a:spLocks noGrp="1"/>
          </p:cNvSpPr>
          <p:nvPr>
            <p:ph type="body" sz="quarter" idx="17" hasCustomPrompt="1"/>
          </p:nvPr>
        </p:nvSpPr>
        <p:spPr>
          <a:xfrm>
            <a:off x="8357930" y="2016713"/>
            <a:ext cx="3218050" cy="344488"/>
          </a:xfrm>
        </p:spPr>
        <p:txBody>
          <a:bodyPr>
            <a:no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22" name="Text Placeholder 17"/>
          <p:cNvSpPr>
            <a:spLocks noGrp="1"/>
          </p:cNvSpPr>
          <p:nvPr>
            <p:ph type="body" sz="quarter" idx="18" hasCustomPrompt="1"/>
          </p:nvPr>
        </p:nvSpPr>
        <p:spPr>
          <a:xfrm>
            <a:off x="8357566" y="2491507"/>
            <a:ext cx="3226565" cy="3356400"/>
          </a:xfrm>
        </p:spPr>
        <p:txBody>
          <a:bodyPr>
            <a:noAutofit/>
          </a:bodyPr>
          <a:lstStyle>
            <a:lvl1pPr marL="228600" indent="-228600">
              <a:buClr>
                <a:srgbClr val="DC4405"/>
              </a:buClr>
              <a:buFont typeface="Courier New" panose="02070309020205020404" pitchFamily="49" charset="0"/>
              <a:buChar char="o"/>
              <a:defRPr sz="1800">
                <a:solidFill>
                  <a:schemeClr val="bg1"/>
                </a:solidFill>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600">
                <a:solidFill>
                  <a:schemeClr val="bg1"/>
                </a:solidFill>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400">
                <a:solidFill>
                  <a:schemeClr val="bg1"/>
                </a:solidFill>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7686" t="89444" r="58838"/>
          <a:stretch/>
        </p:blipFill>
        <p:spPr>
          <a:xfrm>
            <a:off x="9145924" y="6134100"/>
            <a:ext cx="3060253"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spTree>
    <p:extLst>
      <p:ext uri="{BB962C8B-B14F-4D97-AF65-F5344CB8AC3E}">
        <p14:creationId xmlns:p14="http://schemas.microsoft.com/office/powerpoint/2010/main" val="9899910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rcRect t="89444"/>
          <a:stretch>
            <a:fillRect/>
          </a:stretch>
        </p:blipFill>
        <p:spPr>
          <a:xfrm>
            <a:off x="0" y="6119076"/>
            <a:ext cx="9141806"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pic>
        <p:nvPicPr>
          <p:cNvPr id="23" name="Picture 22"/>
          <p:cNvPicPr>
            <a:picLocks noChangeAspect="1"/>
          </p:cNvPicPr>
          <p:nvPr userDrawn="1"/>
        </p:nvPicPr>
        <p:blipFill rotWithShape="1">
          <a:blip r:embed="rId2" cstate="print">
            <a:extLst>
              <a:ext uri="{28A0092B-C50C-407E-A947-70E740481C1C}">
                <a14:useLocalDpi xmlns:a14="http://schemas.microsoft.com/office/drawing/2010/main" val="0"/>
              </a:ext>
            </a:extLst>
          </a:blip>
          <a:srcRect l="7686" t="89444" r="58838"/>
          <a:stretch/>
        </p:blipFill>
        <p:spPr>
          <a:xfrm>
            <a:off x="9135291" y="6134100"/>
            <a:ext cx="3060253"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sp>
        <p:nvSpPr>
          <p:cNvPr id="2" name="Title 1"/>
          <p:cNvSpPr>
            <a:spLocks noGrp="1"/>
          </p:cNvSpPr>
          <p:nvPr>
            <p:ph type="title"/>
          </p:nvPr>
        </p:nvSpPr>
        <p:spPr>
          <a:xfrm>
            <a:off x="618309" y="365125"/>
            <a:ext cx="10955382" cy="1291113"/>
          </a:xfrm>
        </p:spPr>
        <p:txBody>
          <a:bodyPr>
            <a:normAutofit/>
          </a:bodyPr>
          <a:lstStyle>
            <a:lvl1pPr>
              <a:defRPr sz="2800" b="1" i="0"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12" name="Oval 11"/>
          <p:cNvSpPr>
            <a:spLocks noChangeAspect="1"/>
          </p:cNvSpPr>
          <p:nvPr userDrawn="1"/>
        </p:nvSpPr>
        <p:spPr>
          <a:xfrm>
            <a:off x="623480" y="1943512"/>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Picture Placeholder 2"/>
          <p:cNvSpPr>
            <a:spLocks noGrp="1"/>
          </p:cNvSpPr>
          <p:nvPr>
            <p:ph type="pic" sz="quarter" idx="12" hasCustomPrompt="1"/>
          </p:nvPr>
        </p:nvSpPr>
        <p:spPr>
          <a:xfrm>
            <a:off x="764873" y="2084905"/>
            <a:ext cx="504121" cy="504122"/>
          </a:xfrm>
        </p:spPr>
        <p:txBody>
          <a:bodyPr anchor="ctr" anchorCtr="0">
            <a:noAutofit/>
          </a:bodyPr>
          <a:lstStyle>
            <a:lvl1pPr marL="0" indent="0" algn="ctr">
              <a:buNone/>
              <a:defRPr sz="800"/>
            </a:lvl1pPr>
          </a:lstStyle>
          <a:p>
            <a:r>
              <a:rPr lang="en-US" dirty="0"/>
              <a:t>Icon image</a:t>
            </a:r>
          </a:p>
        </p:txBody>
      </p:sp>
      <p:sp>
        <p:nvSpPr>
          <p:cNvPr id="16" name="Text Placeholder 15"/>
          <p:cNvSpPr>
            <a:spLocks noGrp="1"/>
          </p:cNvSpPr>
          <p:nvPr>
            <p:ph type="body" sz="quarter" idx="13" hasCustomPrompt="1"/>
          </p:nvPr>
        </p:nvSpPr>
        <p:spPr>
          <a:xfrm>
            <a:off x="633635" y="2962642"/>
            <a:ext cx="5078455"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18" name="Text Placeholder 17"/>
          <p:cNvSpPr>
            <a:spLocks noGrp="1"/>
          </p:cNvSpPr>
          <p:nvPr>
            <p:ph type="body" sz="quarter" idx="14" hasCustomPrompt="1"/>
          </p:nvPr>
        </p:nvSpPr>
        <p:spPr>
          <a:xfrm>
            <a:off x="633273" y="3437436"/>
            <a:ext cx="5078864" cy="2484900"/>
          </a:xfrm>
        </p:spPr>
        <p:txBody>
          <a:bodyPr>
            <a:noAutofit/>
          </a:bodyPr>
          <a:lstStyle>
            <a:lvl1pPr marL="285750" indent="-285750">
              <a:buClr>
                <a:srgbClr val="DC4405"/>
              </a:buClr>
              <a:buFont typeface="Courier New" panose="02070309020205020404" pitchFamily="49" charset="0"/>
              <a:buChar char="o"/>
              <a:defRPr sz="1800">
                <a:latin typeface="+mn-lt"/>
                <a:ea typeface="Verdana" panose="020B0604030504040204" pitchFamily="34" charset="0"/>
                <a:cs typeface="Verdana" panose="020B0604030504040204" pitchFamily="34" charset="0"/>
              </a:defRPr>
            </a:lvl1pPr>
            <a:lvl2pPr marL="742950" indent="-285750">
              <a:buClr>
                <a:srgbClr val="DC4405"/>
              </a:buClr>
              <a:buFont typeface="Courier New" panose="02070309020205020404" pitchFamily="49" charset="0"/>
              <a:buChar char="o"/>
              <a:defRPr sz="1600">
                <a:latin typeface="+mn-lt"/>
                <a:ea typeface="Verdana" panose="020B0604030504040204" pitchFamily="34" charset="0"/>
                <a:cs typeface="Verdana" panose="020B0604030504040204" pitchFamily="34" charset="0"/>
              </a:defRPr>
            </a:lvl2pPr>
            <a:lvl3pPr marL="1200150" indent="-285750">
              <a:buClr>
                <a:srgbClr val="DC4405"/>
              </a:buClr>
              <a:buFont typeface="Courier New" panose="02070309020205020404" pitchFamily="49" charset="0"/>
              <a:buChar char="o"/>
              <a:defRPr sz="1400">
                <a:latin typeface="+mn-lt"/>
                <a:ea typeface="Verdana" panose="020B0604030504040204" pitchFamily="34" charset="0"/>
                <a:cs typeface="Verdana" panose="020B0604030504040204" pitchFamily="34" charset="0"/>
              </a:defRPr>
            </a:lvl3pPr>
            <a:lvl4pPr marL="1543050" indent="-17145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4pPr>
            <a:lvl5pPr marL="2000250" indent="-17145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3" name="Oval 12"/>
          <p:cNvSpPr>
            <a:spLocks noChangeAspect="1"/>
          </p:cNvSpPr>
          <p:nvPr userDrawn="1"/>
        </p:nvSpPr>
        <p:spPr>
          <a:xfrm>
            <a:off x="6507867" y="1943512"/>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icture Placeholder 2"/>
          <p:cNvSpPr>
            <a:spLocks noGrp="1"/>
          </p:cNvSpPr>
          <p:nvPr>
            <p:ph type="pic" sz="quarter" idx="19" hasCustomPrompt="1"/>
          </p:nvPr>
        </p:nvSpPr>
        <p:spPr>
          <a:xfrm>
            <a:off x="6649260" y="2090348"/>
            <a:ext cx="504121" cy="504122"/>
          </a:xfrm>
        </p:spPr>
        <p:txBody>
          <a:bodyPr anchor="ctr" anchorCtr="0">
            <a:noAutofit/>
          </a:bodyPr>
          <a:lstStyle>
            <a:lvl1pPr marL="0" indent="0" algn="ctr">
              <a:buNone/>
              <a:defRPr sz="800"/>
            </a:lvl1pPr>
          </a:lstStyle>
          <a:p>
            <a:r>
              <a:rPr lang="en-US" dirty="0"/>
              <a:t>Icon image</a:t>
            </a:r>
          </a:p>
        </p:txBody>
      </p:sp>
      <p:sp>
        <p:nvSpPr>
          <p:cNvPr id="21" name="Text Placeholder 15"/>
          <p:cNvSpPr>
            <a:spLocks noGrp="1"/>
          </p:cNvSpPr>
          <p:nvPr>
            <p:ph type="body" sz="quarter" idx="17" hasCustomPrompt="1"/>
          </p:nvPr>
        </p:nvSpPr>
        <p:spPr>
          <a:xfrm>
            <a:off x="6508230" y="2962642"/>
            <a:ext cx="5065461"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22" name="Text Placeholder 17"/>
          <p:cNvSpPr>
            <a:spLocks noGrp="1"/>
          </p:cNvSpPr>
          <p:nvPr>
            <p:ph type="body" sz="quarter" idx="18" hasCustomPrompt="1"/>
          </p:nvPr>
        </p:nvSpPr>
        <p:spPr>
          <a:xfrm>
            <a:off x="6507867" y="3437436"/>
            <a:ext cx="5078864" cy="2484900"/>
          </a:xfrm>
        </p:spPr>
        <p:txBody>
          <a:bodyPr>
            <a:noAutofit/>
          </a:bodyPr>
          <a:lstStyle>
            <a:lvl1pPr marL="228600" indent="-228600">
              <a:buClr>
                <a:srgbClr val="DC4405"/>
              </a:buClr>
              <a:buFont typeface="Courier New" panose="02070309020205020404" pitchFamily="49" charset="0"/>
              <a:buChar char="o"/>
              <a:defRPr sz="1800">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600">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400">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200">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0362064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tx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rcRect t="89444"/>
          <a:stretch>
            <a:fillRect/>
          </a:stretch>
        </p:blipFill>
        <p:spPr>
          <a:xfrm>
            <a:off x="0" y="6119076"/>
            <a:ext cx="9141806"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pic>
        <p:nvPicPr>
          <p:cNvPr id="19" name="Picture 18"/>
          <p:cNvPicPr>
            <a:picLocks noChangeAspect="1"/>
          </p:cNvPicPr>
          <p:nvPr userDrawn="1"/>
        </p:nvPicPr>
        <p:blipFill rotWithShape="1">
          <a:blip r:embed="rId2" cstate="print">
            <a:extLst>
              <a:ext uri="{28A0092B-C50C-407E-A947-70E740481C1C}">
                <a14:useLocalDpi xmlns:a14="http://schemas.microsoft.com/office/drawing/2010/main" val="0"/>
              </a:ext>
            </a:extLst>
          </a:blip>
          <a:srcRect l="7686" t="89444" r="58838"/>
          <a:stretch/>
        </p:blipFill>
        <p:spPr>
          <a:xfrm>
            <a:off x="9145924" y="6134100"/>
            <a:ext cx="3060253" cy="723900"/>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sp>
        <p:nvSpPr>
          <p:cNvPr id="2" name="Title 1"/>
          <p:cNvSpPr>
            <a:spLocks noGrp="1"/>
          </p:cNvSpPr>
          <p:nvPr>
            <p:ph type="title"/>
          </p:nvPr>
        </p:nvSpPr>
        <p:spPr>
          <a:xfrm>
            <a:off x="618309" y="365125"/>
            <a:ext cx="10955382" cy="1291113"/>
          </a:xfrm>
        </p:spPr>
        <p:txBody>
          <a:bodyPr>
            <a:normAutofit/>
          </a:bodyPr>
          <a:lstStyle>
            <a:lvl1pPr>
              <a:defRPr sz="2800" b="1" i="0" baseline="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12" name="Oval 11"/>
          <p:cNvSpPr>
            <a:spLocks noChangeAspect="1"/>
          </p:cNvSpPr>
          <p:nvPr userDrawn="1"/>
        </p:nvSpPr>
        <p:spPr>
          <a:xfrm>
            <a:off x="623480" y="1943512"/>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Picture Placeholder 2"/>
          <p:cNvSpPr>
            <a:spLocks noGrp="1"/>
          </p:cNvSpPr>
          <p:nvPr>
            <p:ph type="pic" sz="quarter" idx="12" hasCustomPrompt="1"/>
          </p:nvPr>
        </p:nvSpPr>
        <p:spPr>
          <a:xfrm>
            <a:off x="764873" y="2084905"/>
            <a:ext cx="504121" cy="504122"/>
          </a:xfrm>
        </p:spPr>
        <p:txBody>
          <a:bodyPr anchor="ctr" anchorCtr="0">
            <a:noAutofit/>
          </a:bodyPr>
          <a:lstStyle>
            <a:lvl1pPr marL="0" indent="0" algn="ctr">
              <a:buNone/>
              <a:defRPr sz="800">
                <a:solidFill>
                  <a:schemeClr val="tx1"/>
                </a:solidFill>
              </a:defRPr>
            </a:lvl1pPr>
          </a:lstStyle>
          <a:p>
            <a:r>
              <a:rPr lang="en-US" dirty="0"/>
              <a:t>Icon image</a:t>
            </a:r>
          </a:p>
        </p:txBody>
      </p:sp>
      <p:sp>
        <p:nvSpPr>
          <p:cNvPr id="16" name="Text Placeholder 15"/>
          <p:cNvSpPr>
            <a:spLocks noGrp="1"/>
          </p:cNvSpPr>
          <p:nvPr>
            <p:ph type="body" sz="quarter" idx="13" hasCustomPrompt="1"/>
          </p:nvPr>
        </p:nvSpPr>
        <p:spPr>
          <a:xfrm>
            <a:off x="633635" y="2962642"/>
            <a:ext cx="5078455"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18" name="Text Placeholder 17"/>
          <p:cNvSpPr>
            <a:spLocks noGrp="1"/>
          </p:cNvSpPr>
          <p:nvPr>
            <p:ph type="body" sz="quarter" idx="14" hasCustomPrompt="1"/>
          </p:nvPr>
        </p:nvSpPr>
        <p:spPr>
          <a:xfrm>
            <a:off x="633273" y="3437436"/>
            <a:ext cx="5078864" cy="2484900"/>
          </a:xfrm>
        </p:spPr>
        <p:txBody>
          <a:bodyPr>
            <a:noAutofit/>
          </a:bodyPr>
          <a:lstStyle>
            <a:lvl1pPr marL="285750" indent="-285750">
              <a:buClr>
                <a:srgbClr val="DC4405"/>
              </a:buClr>
              <a:buFont typeface="Courier New" panose="02070309020205020404" pitchFamily="49" charset="0"/>
              <a:buChar char="o"/>
              <a:defRPr sz="1800" baseline="0">
                <a:solidFill>
                  <a:schemeClr val="bg1"/>
                </a:solidFill>
                <a:latin typeface="+mn-lt"/>
                <a:ea typeface="Verdana" panose="020B0604030504040204" pitchFamily="34" charset="0"/>
                <a:cs typeface="Verdana" panose="020B0604030504040204" pitchFamily="34" charset="0"/>
              </a:defRPr>
            </a:lvl1pPr>
            <a:lvl2pPr marL="742950" indent="-285750">
              <a:buClr>
                <a:srgbClr val="DC4405"/>
              </a:buClr>
              <a:buFont typeface="Courier New" panose="02070309020205020404" pitchFamily="49" charset="0"/>
              <a:buChar char="o"/>
              <a:defRPr sz="1600">
                <a:solidFill>
                  <a:schemeClr val="bg1"/>
                </a:solidFill>
                <a:latin typeface="+mn-lt"/>
                <a:ea typeface="Verdana" panose="020B0604030504040204" pitchFamily="34" charset="0"/>
                <a:cs typeface="Verdana" panose="020B0604030504040204" pitchFamily="34" charset="0"/>
              </a:defRPr>
            </a:lvl2pPr>
            <a:lvl3pPr marL="1200150" indent="-285750">
              <a:buClr>
                <a:srgbClr val="DC4405"/>
              </a:buClr>
              <a:buFont typeface="Courier New" panose="02070309020205020404" pitchFamily="49" charset="0"/>
              <a:buChar char="o"/>
              <a:defRPr sz="1400">
                <a:solidFill>
                  <a:schemeClr val="bg1"/>
                </a:solidFill>
                <a:latin typeface="+mn-lt"/>
                <a:ea typeface="Verdana" panose="020B0604030504040204" pitchFamily="34" charset="0"/>
                <a:cs typeface="Verdana" panose="020B0604030504040204" pitchFamily="34" charset="0"/>
              </a:defRPr>
            </a:lvl3pPr>
            <a:lvl4pPr marL="1543050" indent="-17145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4pPr>
            <a:lvl5pPr marL="2000250" indent="-171450">
              <a:buClr>
                <a:srgbClr val="DC4405"/>
              </a:buClr>
              <a:buFont typeface="Courier New" panose="02070309020205020404" pitchFamily="49" charset="0"/>
              <a:buChar char="o"/>
              <a:defRPr sz="12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3" name="Oval 12"/>
          <p:cNvSpPr>
            <a:spLocks noChangeAspect="1"/>
          </p:cNvSpPr>
          <p:nvPr userDrawn="1"/>
        </p:nvSpPr>
        <p:spPr>
          <a:xfrm>
            <a:off x="6507867" y="1943512"/>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icture Placeholder 2"/>
          <p:cNvSpPr>
            <a:spLocks noGrp="1"/>
          </p:cNvSpPr>
          <p:nvPr>
            <p:ph type="pic" sz="quarter" idx="19" hasCustomPrompt="1"/>
          </p:nvPr>
        </p:nvSpPr>
        <p:spPr>
          <a:xfrm>
            <a:off x="6649260" y="2090348"/>
            <a:ext cx="504121" cy="504122"/>
          </a:xfrm>
        </p:spPr>
        <p:txBody>
          <a:bodyPr anchor="ctr" anchorCtr="0">
            <a:noAutofit/>
          </a:bodyPr>
          <a:lstStyle>
            <a:lvl1pPr marL="0" indent="0" algn="ctr">
              <a:buNone/>
              <a:defRPr sz="800">
                <a:solidFill>
                  <a:schemeClr val="tx1"/>
                </a:solidFill>
              </a:defRPr>
            </a:lvl1pPr>
          </a:lstStyle>
          <a:p>
            <a:r>
              <a:rPr lang="en-US" dirty="0"/>
              <a:t>Icon image</a:t>
            </a:r>
          </a:p>
        </p:txBody>
      </p:sp>
      <p:sp>
        <p:nvSpPr>
          <p:cNvPr id="21" name="Text Placeholder 15"/>
          <p:cNvSpPr>
            <a:spLocks noGrp="1"/>
          </p:cNvSpPr>
          <p:nvPr>
            <p:ph type="body" sz="quarter" idx="17" hasCustomPrompt="1"/>
          </p:nvPr>
        </p:nvSpPr>
        <p:spPr>
          <a:xfrm>
            <a:off x="6508230" y="2962642"/>
            <a:ext cx="5065461" cy="344488"/>
          </a:xfrm>
        </p:spPr>
        <p:txBody>
          <a:bodyPr>
            <a:normAutofit/>
          </a:bodyPr>
          <a:lstStyle>
            <a:lvl1pPr marL="0" indent="0">
              <a:buNone/>
              <a:defRPr sz="2000" b="1"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22" name="Text Placeholder 17"/>
          <p:cNvSpPr>
            <a:spLocks noGrp="1"/>
          </p:cNvSpPr>
          <p:nvPr>
            <p:ph type="body" sz="quarter" idx="18" hasCustomPrompt="1"/>
          </p:nvPr>
        </p:nvSpPr>
        <p:spPr>
          <a:xfrm>
            <a:off x="6507867" y="3437436"/>
            <a:ext cx="5078864" cy="2484900"/>
          </a:xfrm>
        </p:spPr>
        <p:txBody>
          <a:bodyPr>
            <a:noAutofit/>
          </a:bodyPr>
          <a:lstStyle>
            <a:lvl1pPr marL="228600" indent="-228600">
              <a:buClr>
                <a:srgbClr val="DC4405"/>
              </a:buClr>
              <a:buFont typeface="Courier New" panose="02070309020205020404" pitchFamily="49" charset="0"/>
              <a:buChar char="o"/>
              <a:defRPr sz="1800" baseline="0">
                <a:solidFill>
                  <a:schemeClr val="bg1"/>
                </a:solidFill>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600" baseline="0">
                <a:solidFill>
                  <a:schemeClr val="bg1"/>
                </a:solidFill>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400" baseline="0">
                <a:solidFill>
                  <a:schemeClr val="bg1"/>
                </a:solidFill>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200" baseline="0">
                <a:solidFill>
                  <a:schemeClr val="bg1"/>
                </a:solidFill>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200">
                <a:solidFill>
                  <a:schemeClr val="bg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405243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l="7686" t="-319" r="58838" b="5"/>
          <a:stretch/>
        </p:blipFill>
        <p:spPr>
          <a:xfrm>
            <a:off x="9135291" y="-21265"/>
            <a:ext cx="3060253" cy="6879265"/>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t="-95" b="-1"/>
          <a:stretch/>
        </p:blipFill>
        <p:spPr>
          <a:xfrm>
            <a:off x="0" y="-21265"/>
            <a:ext cx="9141806" cy="6864241"/>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sp>
        <p:nvSpPr>
          <p:cNvPr id="9" name="Rectangle 8"/>
          <p:cNvSpPr/>
          <p:nvPr userDrawn="1"/>
        </p:nvSpPr>
        <p:spPr>
          <a:xfrm>
            <a:off x="2094614" y="1010766"/>
            <a:ext cx="10097386" cy="4823927"/>
          </a:xfrm>
          <a:prstGeom prst="rect">
            <a:avLst/>
          </a:prstGeom>
          <a:solidFill>
            <a:srgbClr val="DC4405"/>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DF4F0F-2CBB-394C-8D28-1DF130774BB0}"/>
              </a:ext>
            </a:extLst>
          </p:cNvPr>
          <p:cNvSpPr>
            <a:spLocks noGrp="1"/>
          </p:cNvSpPr>
          <p:nvPr>
            <p:ph type="title"/>
          </p:nvPr>
        </p:nvSpPr>
        <p:spPr>
          <a:xfrm>
            <a:off x="4326414" y="2813879"/>
            <a:ext cx="7326313" cy="1263176"/>
          </a:xfrm>
        </p:spPr>
        <p:txBody>
          <a:bodyPr/>
          <a:lstStyle>
            <a:lvl1pPr>
              <a:defRPr sz="2800" b="1" i="0" cap="all" baseline="0">
                <a:solidFill>
                  <a:schemeClr val="bg1"/>
                </a:solidFill>
              </a:defRPr>
            </a:lvl1pPr>
          </a:lstStyle>
          <a:p>
            <a:r>
              <a:rPr lang="en-US" dirty="0"/>
              <a:t>Click to edit Master title style</a:t>
            </a:r>
          </a:p>
        </p:txBody>
      </p:sp>
      <p:sp>
        <p:nvSpPr>
          <p:cNvPr id="10" name="Oval 9"/>
          <p:cNvSpPr/>
          <p:nvPr userDrawn="1"/>
        </p:nvSpPr>
        <p:spPr>
          <a:xfrm>
            <a:off x="344781" y="1813111"/>
            <a:ext cx="3265715" cy="3265715"/>
          </a:xfrm>
          <a:prstGeom prst="ellipse">
            <a:avLst/>
          </a:prstGeom>
          <a:solidFill>
            <a:srgbClr val="DC4405"/>
          </a:solidFill>
          <a:ln w="85725" cmpd="sng">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2"/>
          <p:cNvSpPr>
            <a:spLocks noGrp="1"/>
          </p:cNvSpPr>
          <p:nvPr>
            <p:ph type="pic" sz="quarter" idx="12" hasCustomPrompt="1"/>
          </p:nvPr>
        </p:nvSpPr>
        <p:spPr>
          <a:xfrm>
            <a:off x="861237" y="2329567"/>
            <a:ext cx="2231800" cy="2231800"/>
          </a:xfrm>
        </p:spPr>
        <p:txBody>
          <a:bodyPr anchor="ctr" anchorCtr="0">
            <a:noAutofit/>
          </a:bodyPr>
          <a:lstStyle>
            <a:lvl1pPr marL="0" indent="0" algn="ctr">
              <a:buNone/>
              <a:defRPr sz="1800"/>
            </a:lvl1pPr>
          </a:lstStyle>
          <a:p>
            <a:r>
              <a:rPr lang="en-US" dirty="0"/>
              <a:t>Icon image</a:t>
            </a:r>
          </a:p>
        </p:txBody>
      </p:sp>
    </p:spTree>
    <p:extLst>
      <p:ext uri="{BB962C8B-B14F-4D97-AF65-F5344CB8AC3E}">
        <p14:creationId xmlns:p14="http://schemas.microsoft.com/office/powerpoint/2010/main" val="1580417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tx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l="7686" t="-319" r="58722" b="5"/>
          <a:stretch/>
        </p:blipFill>
        <p:spPr>
          <a:xfrm>
            <a:off x="9145921" y="-21265"/>
            <a:ext cx="3070889" cy="6879265"/>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t="-95" b="-1"/>
          <a:stretch/>
        </p:blipFill>
        <p:spPr>
          <a:xfrm>
            <a:off x="-3" y="-21265"/>
            <a:ext cx="9141806" cy="6864241"/>
          </a:xfrm>
          <a:custGeom>
            <a:avLst/>
            <a:gdLst>
              <a:gd name="connsiteX0" fmla="*/ 0 w 9141806"/>
              <a:gd name="connsiteY0" fmla="*/ 0 h 723900"/>
              <a:gd name="connsiteX1" fmla="*/ 9141806 w 9141806"/>
              <a:gd name="connsiteY1" fmla="*/ 0 h 723900"/>
              <a:gd name="connsiteX2" fmla="*/ 9141806 w 9141806"/>
              <a:gd name="connsiteY2" fmla="*/ 723900 h 723900"/>
              <a:gd name="connsiteX3" fmla="*/ 0 w 9141806"/>
              <a:gd name="connsiteY3" fmla="*/ 723900 h 723900"/>
            </a:gdLst>
            <a:ahLst/>
            <a:cxnLst>
              <a:cxn ang="0">
                <a:pos x="connsiteX0" y="connsiteY0"/>
              </a:cxn>
              <a:cxn ang="0">
                <a:pos x="connsiteX1" y="connsiteY1"/>
              </a:cxn>
              <a:cxn ang="0">
                <a:pos x="connsiteX2" y="connsiteY2"/>
              </a:cxn>
              <a:cxn ang="0">
                <a:pos x="connsiteX3" y="connsiteY3"/>
              </a:cxn>
            </a:cxnLst>
            <a:rect l="l" t="t" r="r" b="b"/>
            <a:pathLst>
              <a:path w="9141806" h="723900">
                <a:moveTo>
                  <a:pt x="0" y="0"/>
                </a:moveTo>
                <a:lnTo>
                  <a:pt x="9141806" y="0"/>
                </a:lnTo>
                <a:lnTo>
                  <a:pt x="9141806" y="723900"/>
                </a:lnTo>
                <a:lnTo>
                  <a:pt x="0" y="723900"/>
                </a:lnTo>
                <a:close/>
              </a:path>
            </a:pathLst>
          </a:custGeom>
        </p:spPr>
      </p:pic>
      <p:sp>
        <p:nvSpPr>
          <p:cNvPr id="9" name="Rectangle 8"/>
          <p:cNvSpPr/>
          <p:nvPr userDrawn="1"/>
        </p:nvSpPr>
        <p:spPr>
          <a:xfrm>
            <a:off x="2094614" y="998891"/>
            <a:ext cx="10097386" cy="4823927"/>
          </a:xfrm>
          <a:prstGeom prst="rect">
            <a:avLst/>
          </a:prstGeom>
          <a:solidFill>
            <a:srgbClr val="DC4405"/>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D3C989-1309-994B-B24D-52010CD78D09}"/>
              </a:ext>
            </a:extLst>
          </p:cNvPr>
          <p:cNvSpPr>
            <a:spLocks noGrp="1"/>
          </p:cNvSpPr>
          <p:nvPr>
            <p:ph type="title"/>
          </p:nvPr>
        </p:nvSpPr>
        <p:spPr>
          <a:xfrm>
            <a:off x="4245549" y="2893321"/>
            <a:ext cx="7326314" cy="1104292"/>
          </a:xfrm>
        </p:spPr>
        <p:txBody>
          <a:bodyPr>
            <a:normAutofit/>
          </a:bodyPr>
          <a:lstStyle>
            <a:lvl1pPr>
              <a:defRPr sz="2800" b="1" i="0" cap="all" baseline="0">
                <a:solidFill>
                  <a:schemeClr val="bg1"/>
                </a:solidFill>
              </a:defRPr>
            </a:lvl1pPr>
          </a:lstStyle>
          <a:p>
            <a:r>
              <a:rPr lang="en-US" dirty="0"/>
              <a:t>Click to edit Master title style</a:t>
            </a:r>
          </a:p>
        </p:txBody>
      </p:sp>
      <p:sp>
        <p:nvSpPr>
          <p:cNvPr id="10" name="Oval 9"/>
          <p:cNvSpPr/>
          <p:nvPr userDrawn="1"/>
        </p:nvSpPr>
        <p:spPr>
          <a:xfrm>
            <a:off x="344781" y="1813111"/>
            <a:ext cx="3265715" cy="3265715"/>
          </a:xfrm>
          <a:prstGeom prst="ellipse">
            <a:avLst/>
          </a:prstGeom>
          <a:solidFill>
            <a:srgbClr val="DC4405"/>
          </a:solidFill>
          <a:ln w="85725" cmpd="sng">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2"/>
          <p:cNvSpPr>
            <a:spLocks noGrp="1"/>
          </p:cNvSpPr>
          <p:nvPr>
            <p:ph type="pic" sz="quarter" idx="12" hasCustomPrompt="1"/>
          </p:nvPr>
        </p:nvSpPr>
        <p:spPr>
          <a:xfrm>
            <a:off x="861237" y="2329567"/>
            <a:ext cx="2231800" cy="2231800"/>
          </a:xfrm>
        </p:spPr>
        <p:txBody>
          <a:bodyPr anchor="ctr" anchorCtr="0">
            <a:noAutofit/>
          </a:bodyPr>
          <a:lstStyle>
            <a:lvl1pPr marL="0" indent="0" algn="ctr">
              <a:buNone/>
              <a:defRPr sz="1800"/>
            </a:lvl1pPr>
          </a:lstStyle>
          <a:p>
            <a:r>
              <a:rPr lang="en-US" dirty="0"/>
              <a:t>Icon image</a:t>
            </a:r>
          </a:p>
        </p:txBody>
      </p:sp>
    </p:spTree>
    <p:extLst>
      <p:ext uri="{BB962C8B-B14F-4D97-AF65-F5344CB8AC3E}">
        <p14:creationId xmlns:p14="http://schemas.microsoft.com/office/powerpoint/2010/main" val="36778394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userDrawn="1"/>
        </p:nvSpPr>
        <p:spPr>
          <a:xfrm>
            <a:off x="905068" y="1357959"/>
            <a:ext cx="10407974" cy="3279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a:spLocks noChangeAspect="1"/>
          </p:cNvSpPr>
          <p:nvPr userDrawn="1"/>
        </p:nvSpPr>
        <p:spPr>
          <a:xfrm>
            <a:off x="5715601" y="1088184"/>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6000" dirty="0">
              <a:solidFill>
                <a:schemeClr val="tx1"/>
              </a:solidFill>
            </a:endParaRPr>
          </a:p>
        </p:txBody>
      </p:sp>
      <p:sp>
        <p:nvSpPr>
          <p:cNvPr id="11" name="Rectangle 10"/>
          <p:cNvSpPr/>
          <p:nvPr userDrawn="1"/>
        </p:nvSpPr>
        <p:spPr>
          <a:xfrm>
            <a:off x="5824361" y="1088184"/>
            <a:ext cx="569388" cy="101566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schemeClr val="tx1"/>
                </a:solidFill>
                <a:latin typeface="Times" charset="0"/>
                <a:ea typeface="Times" charset="0"/>
                <a:cs typeface="Times" charset="0"/>
              </a:rPr>
              <a:t>“</a:t>
            </a:r>
            <a:endParaRPr lang="en-US" sz="6000" dirty="0">
              <a:solidFill>
                <a:schemeClr val="tx1"/>
              </a:solidFill>
            </a:endParaRPr>
          </a:p>
        </p:txBody>
      </p:sp>
      <p:sp>
        <p:nvSpPr>
          <p:cNvPr id="2" name="Title 1">
            <a:extLst>
              <a:ext uri="{FF2B5EF4-FFF2-40B4-BE49-F238E27FC236}">
                <a16:creationId xmlns:a16="http://schemas.microsoft.com/office/drawing/2014/main" id="{76401478-0708-F548-B1EB-39A1F96851D4}"/>
              </a:ext>
            </a:extLst>
          </p:cNvPr>
          <p:cNvSpPr>
            <a:spLocks noGrp="1"/>
          </p:cNvSpPr>
          <p:nvPr>
            <p:ph type="title"/>
          </p:nvPr>
        </p:nvSpPr>
        <p:spPr>
          <a:xfrm>
            <a:off x="1530350" y="1875092"/>
            <a:ext cx="9112250" cy="808430"/>
          </a:xfrm>
        </p:spPr>
        <p:txBody>
          <a:bodyPr>
            <a:normAutofit/>
          </a:bodyPr>
          <a:lstStyle>
            <a:lvl1pPr algn="ctr">
              <a:defRPr sz="2800" b="1" i="0" baseline="0"/>
            </a:lvl1pPr>
          </a:lstStyle>
          <a:p>
            <a:r>
              <a:rPr lang="en-US" dirty="0"/>
              <a:t>Click to edit Master title style</a:t>
            </a:r>
          </a:p>
        </p:txBody>
      </p:sp>
      <p:sp>
        <p:nvSpPr>
          <p:cNvPr id="9" name="Text Placeholder 8"/>
          <p:cNvSpPr>
            <a:spLocks noGrp="1"/>
          </p:cNvSpPr>
          <p:nvPr>
            <p:ph type="body" sz="quarter" idx="10" hasCustomPrompt="1"/>
          </p:nvPr>
        </p:nvSpPr>
        <p:spPr>
          <a:xfrm>
            <a:off x="1530350" y="2683522"/>
            <a:ext cx="9112250" cy="1644003"/>
          </a:xfrm>
        </p:spPr>
        <p:txBody>
          <a:bodyPr anchor="ctr" anchorCtr="1">
            <a:normAutofit/>
          </a:bodyPr>
          <a:lstStyle>
            <a:lvl1pPr marL="285750" indent="-285750">
              <a:buClr>
                <a:srgbClr val="DC4405"/>
              </a:buClr>
              <a:buFont typeface="Courier New" panose="02070309020205020404" pitchFamily="49" charset="0"/>
              <a:buChar char="o"/>
              <a:defRPr sz="2000" baseline="0"/>
            </a:lvl1pPr>
            <a:lvl2pPr marL="742950" indent="-285750">
              <a:buClr>
                <a:srgbClr val="DC4405"/>
              </a:buClr>
              <a:buFont typeface="Courier New" panose="02070309020205020404" pitchFamily="49" charset="0"/>
              <a:buChar char="o"/>
              <a:defRPr sz="1800" baseline="0">
                <a:latin typeface="+mn-lt"/>
              </a:defRPr>
            </a:lvl2pPr>
            <a:lvl3pPr marL="1200150" indent="-285750">
              <a:buClr>
                <a:srgbClr val="DC4405"/>
              </a:buClr>
              <a:buFont typeface="Courier New" panose="02070309020205020404" pitchFamily="49" charset="0"/>
              <a:buChar char="o"/>
              <a:defRPr sz="1600" baseline="0"/>
            </a:lvl3pPr>
            <a:lvl4pPr marL="1543050" indent="-171450">
              <a:buClr>
                <a:srgbClr val="DC4405"/>
              </a:buClr>
              <a:buFont typeface="Courier New" panose="02070309020205020404" pitchFamily="49" charset="0"/>
              <a:buChar char="o"/>
              <a:defRPr sz="1400" baseline="0"/>
            </a:lvl4pPr>
            <a:lvl5pPr marL="2000250" indent="-171450">
              <a:buClr>
                <a:srgbClr val="DC4405"/>
              </a:buClr>
              <a:buFont typeface="Courier New" panose="02070309020205020404" pitchFamily="49" charset="0"/>
              <a:buChar char="o"/>
              <a:defRPr sz="1200"/>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84054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rcRect r="92081"/>
          <a:stretch>
            <a:fillRect/>
          </a:stretch>
        </p:blipFill>
        <p:spPr>
          <a:xfrm>
            <a:off x="1" y="0"/>
            <a:ext cx="723901" cy="6858000"/>
          </a:xfrm>
          <a:custGeom>
            <a:avLst/>
            <a:gdLst>
              <a:gd name="connsiteX0" fmla="*/ 0 w 723901"/>
              <a:gd name="connsiteY0" fmla="*/ 0 h 6858000"/>
              <a:gd name="connsiteX1" fmla="*/ 723901 w 723901"/>
              <a:gd name="connsiteY1" fmla="*/ 0 h 6858000"/>
              <a:gd name="connsiteX2" fmla="*/ 723901 w 723901"/>
              <a:gd name="connsiteY2" fmla="*/ 6858000 h 6858000"/>
              <a:gd name="connsiteX3" fmla="*/ 0 w 7239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23901" h="6858000">
                <a:moveTo>
                  <a:pt x="0" y="0"/>
                </a:moveTo>
                <a:lnTo>
                  <a:pt x="723901" y="0"/>
                </a:lnTo>
                <a:lnTo>
                  <a:pt x="723901" y="6858000"/>
                </a:lnTo>
                <a:lnTo>
                  <a:pt x="0" y="6858000"/>
                </a:lnTo>
                <a:close/>
              </a:path>
            </a:pathLst>
          </a:custGeom>
        </p:spPr>
      </p:pic>
      <p:sp>
        <p:nvSpPr>
          <p:cNvPr id="8" name="Oval 7"/>
          <p:cNvSpPr>
            <a:spLocks noChangeAspect="1"/>
          </p:cNvSpPr>
          <p:nvPr userDrawn="1"/>
        </p:nvSpPr>
        <p:spPr>
          <a:xfrm>
            <a:off x="479892" y="512636"/>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C4405"/>
              </a:solidFill>
            </a:endParaRPr>
          </a:p>
        </p:txBody>
      </p:sp>
      <p:sp>
        <p:nvSpPr>
          <p:cNvPr id="2" name="Title 1"/>
          <p:cNvSpPr>
            <a:spLocks noGrp="1"/>
          </p:cNvSpPr>
          <p:nvPr>
            <p:ph type="title"/>
          </p:nvPr>
        </p:nvSpPr>
        <p:spPr>
          <a:xfrm>
            <a:off x="1474236" y="658626"/>
            <a:ext cx="9879563" cy="494927"/>
          </a:xfrm>
        </p:spPr>
        <p:txBody>
          <a:bodyPr>
            <a:normAutofit/>
          </a:bodyPr>
          <a:lstStyle>
            <a:lvl1pPr>
              <a:defRPr sz="2800" b="1">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6" name="Picture Placeholder 2"/>
          <p:cNvSpPr>
            <a:spLocks noGrp="1"/>
          </p:cNvSpPr>
          <p:nvPr>
            <p:ph type="pic" sz="quarter" idx="10" hasCustomPrompt="1"/>
          </p:nvPr>
        </p:nvSpPr>
        <p:spPr>
          <a:xfrm>
            <a:off x="616688" y="658626"/>
            <a:ext cx="504121" cy="504122"/>
          </a:xfrm>
        </p:spPr>
        <p:txBody>
          <a:bodyPr anchor="ctr" anchorCtr="0">
            <a:noAutofit/>
          </a:bodyPr>
          <a:lstStyle>
            <a:lvl1pPr marL="0" indent="0" algn="ctr">
              <a:buNone/>
              <a:defRPr sz="800"/>
            </a:lvl1pPr>
          </a:lstStyle>
          <a:p>
            <a:r>
              <a:rPr lang="en-US" dirty="0"/>
              <a:t>Icon image</a:t>
            </a:r>
          </a:p>
        </p:txBody>
      </p:sp>
      <p:sp>
        <p:nvSpPr>
          <p:cNvPr id="3" name="Content Placeholder 2"/>
          <p:cNvSpPr>
            <a:spLocks noGrp="1"/>
          </p:cNvSpPr>
          <p:nvPr>
            <p:ph idx="1" hasCustomPrompt="1"/>
          </p:nvPr>
        </p:nvSpPr>
        <p:spPr>
          <a:xfrm>
            <a:off x="1474236" y="1380931"/>
            <a:ext cx="9879564" cy="5187820"/>
          </a:xfrm>
        </p:spPr>
        <p:txBody>
          <a:bodyPr>
            <a:normAutofit/>
          </a:bodyPr>
          <a:lstStyle>
            <a:lvl1pPr marL="228600" indent="-228600">
              <a:buClr>
                <a:srgbClr val="DC4405"/>
              </a:buClr>
              <a:buFont typeface="Courier New" panose="02070309020205020404" pitchFamily="49" charset="0"/>
              <a:buChar char="o"/>
              <a:defRPr sz="2000" baseline="0">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800" baseline="0">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600" baseline="0">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400" baseline="0">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100">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4513886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2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userDrawn="1"/>
        </p:nvSpPr>
        <p:spPr>
          <a:xfrm>
            <a:off x="905068" y="1357959"/>
            <a:ext cx="10407974" cy="327935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Oval 6"/>
          <p:cNvSpPr>
            <a:spLocks noChangeAspect="1"/>
          </p:cNvSpPr>
          <p:nvPr userDrawn="1"/>
        </p:nvSpPr>
        <p:spPr>
          <a:xfrm>
            <a:off x="5715601" y="1088184"/>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5824361" y="1088184"/>
            <a:ext cx="569388" cy="101566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schemeClr val="tx1"/>
                </a:solidFill>
                <a:latin typeface="Times" charset="0"/>
                <a:ea typeface="Times" charset="0"/>
                <a:cs typeface="Times" charset="0"/>
              </a:rPr>
              <a:t>“</a:t>
            </a:r>
            <a:endParaRPr lang="en-US" sz="6000" dirty="0">
              <a:solidFill>
                <a:schemeClr val="tx1"/>
              </a:solidFill>
            </a:endParaRPr>
          </a:p>
        </p:txBody>
      </p:sp>
      <p:sp>
        <p:nvSpPr>
          <p:cNvPr id="12" name="Title 1">
            <a:extLst>
              <a:ext uri="{FF2B5EF4-FFF2-40B4-BE49-F238E27FC236}">
                <a16:creationId xmlns:a16="http://schemas.microsoft.com/office/drawing/2014/main" id="{871F63B3-6FE0-3D4F-9AB1-C16F92155865}"/>
              </a:ext>
            </a:extLst>
          </p:cNvPr>
          <p:cNvSpPr>
            <a:spLocks noGrp="1"/>
          </p:cNvSpPr>
          <p:nvPr>
            <p:ph type="title"/>
          </p:nvPr>
        </p:nvSpPr>
        <p:spPr>
          <a:xfrm>
            <a:off x="1530350" y="1875092"/>
            <a:ext cx="9112250" cy="808430"/>
          </a:xfrm>
        </p:spPr>
        <p:txBody>
          <a:bodyPr>
            <a:normAutofit/>
          </a:bodyPr>
          <a:lstStyle>
            <a:lvl1pPr algn="ctr">
              <a:defRPr sz="2800" b="1" i="0" baseline="0">
                <a:solidFill>
                  <a:schemeClr val="bg1"/>
                </a:solidFill>
              </a:defRPr>
            </a:lvl1pPr>
          </a:lstStyle>
          <a:p>
            <a:r>
              <a:rPr lang="en-US" dirty="0"/>
              <a:t>Click to edit Master title style</a:t>
            </a:r>
          </a:p>
        </p:txBody>
      </p:sp>
      <p:sp>
        <p:nvSpPr>
          <p:cNvPr id="9" name="Text Placeholder 8"/>
          <p:cNvSpPr>
            <a:spLocks noGrp="1"/>
          </p:cNvSpPr>
          <p:nvPr>
            <p:ph type="body" sz="quarter" idx="10" hasCustomPrompt="1"/>
          </p:nvPr>
        </p:nvSpPr>
        <p:spPr>
          <a:xfrm>
            <a:off x="1530350" y="2683522"/>
            <a:ext cx="9112250" cy="1644003"/>
          </a:xfrm>
        </p:spPr>
        <p:txBody>
          <a:bodyPr anchor="ctr" anchorCtr="1">
            <a:normAutofit/>
          </a:bodyPr>
          <a:lstStyle>
            <a:lvl1pPr marL="285750" indent="-285750">
              <a:buClr>
                <a:srgbClr val="DC4405"/>
              </a:buClr>
              <a:buFont typeface="Courier New" panose="02070309020205020404" pitchFamily="49" charset="0"/>
              <a:buChar char="o"/>
              <a:defRPr sz="2000" baseline="0">
                <a:solidFill>
                  <a:schemeClr val="bg1"/>
                </a:solidFill>
              </a:defRPr>
            </a:lvl1pPr>
            <a:lvl2pPr marL="742950" indent="-285750">
              <a:buClr>
                <a:srgbClr val="DC4405"/>
              </a:buClr>
              <a:buFont typeface="Courier New" panose="02070309020205020404" pitchFamily="49" charset="0"/>
              <a:buChar char="o"/>
              <a:defRPr sz="1800" baseline="0">
                <a:solidFill>
                  <a:schemeClr val="bg1"/>
                </a:solidFill>
                <a:latin typeface="+mn-lt"/>
              </a:defRPr>
            </a:lvl2pPr>
            <a:lvl3pPr marL="1200150" indent="-285750">
              <a:buClr>
                <a:srgbClr val="DC4405"/>
              </a:buClr>
              <a:buFont typeface="Courier New" panose="02070309020205020404" pitchFamily="49" charset="0"/>
              <a:buChar char="o"/>
              <a:defRPr sz="1600" baseline="0">
                <a:solidFill>
                  <a:schemeClr val="bg1"/>
                </a:solidFill>
              </a:defRPr>
            </a:lvl3pPr>
            <a:lvl4pPr marL="1543050" indent="-171450">
              <a:buClr>
                <a:srgbClr val="DC4405"/>
              </a:buClr>
              <a:buFont typeface="Courier New" panose="02070309020205020404" pitchFamily="49" charset="0"/>
              <a:buChar char="o"/>
              <a:defRPr sz="1400" baseline="0">
                <a:solidFill>
                  <a:schemeClr val="bg1"/>
                </a:solidFill>
              </a:defRPr>
            </a:lvl4pPr>
            <a:lvl5pPr marL="2000250" indent="-171450">
              <a:buClr>
                <a:srgbClr val="DC4405"/>
              </a:buClr>
              <a:buFont typeface="Courier New" panose="02070309020205020404" pitchFamily="49" charset="0"/>
              <a:buChar char="o"/>
              <a:defRPr sz="12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758861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3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userDrawn="1"/>
        </p:nvSpPr>
        <p:spPr>
          <a:xfrm>
            <a:off x="905068" y="1357959"/>
            <a:ext cx="10407974" cy="3279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a:spLocks noChangeAspect="1"/>
          </p:cNvSpPr>
          <p:nvPr userDrawn="1"/>
        </p:nvSpPr>
        <p:spPr>
          <a:xfrm>
            <a:off x="5715601" y="1088184"/>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5824361" y="1088184"/>
            <a:ext cx="569388" cy="101566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schemeClr val="tx1"/>
                </a:solidFill>
                <a:latin typeface="Times" charset="0"/>
                <a:ea typeface="Times" charset="0"/>
                <a:cs typeface="Times" charset="0"/>
              </a:rPr>
              <a:t>“</a:t>
            </a:r>
            <a:endParaRPr lang="en-US" sz="6000" dirty="0">
              <a:solidFill>
                <a:schemeClr val="tx1"/>
              </a:solidFill>
            </a:endParaRPr>
          </a:p>
        </p:txBody>
      </p:sp>
      <p:sp>
        <p:nvSpPr>
          <p:cNvPr id="10" name="Title 1">
            <a:extLst>
              <a:ext uri="{FF2B5EF4-FFF2-40B4-BE49-F238E27FC236}">
                <a16:creationId xmlns:a16="http://schemas.microsoft.com/office/drawing/2014/main" id="{BB34C4C1-9B17-BE4B-864B-32014387B804}"/>
              </a:ext>
            </a:extLst>
          </p:cNvPr>
          <p:cNvSpPr>
            <a:spLocks noGrp="1"/>
          </p:cNvSpPr>
          <p:nvPr>
            <p:ph type="title"/>
          </p:nvPr>
        </p:nvSpPr>
        <p:spPr>
          <a:xfrm>
            <a:off x="1552930" y="1912357"/>
            <a:ext cx="9112250" cy="808430"/>
          </a:xfrm>
        </p:spPr>
        <p:txBody>
          <a:bodyPr>
            <a:normAutofit/>
          </a:bodyPr>
          <a:lstStyle>
            <a:lvl1pPr algn="ctr">
              <a:defRPr sz="2800" b="1" i="0" baseline="0"/>
            </a:lvl1pPr>
          </a:lstStyle>
          <a:p>
            <a:r>
              <a:rPr lang="en-US" dirty="0"/>
              <a:t>Click to edit Master title style</a:t>
            </a:r>
          </a:p>
        </p:txBody>
      </p:sp>
      <p:sp>
        <p:nvSpPr>
          <p:cNvPr id="9" name="Text Placeholder 8"/>
          <p:cNvSpPr>
            <a:spLocks noGrp="1"/>
          </p:cNvSpPr>
          <p:nvPr>
            <p:ph type="body" sz="quarter" idx="10" hasCustomPrompt="1"/>
          </p:nvPr>
        </p:nvSpPr>
        <p:spPr>
          <a:xfrm>
            <a:off x="1530350" y="2720788"/>
            <a:ext cx="9112250" cy="1606738"/>
          </a:xfrm>
        </p:spPr>
        <p:txBody>
          <a:bodyPr anchor="ctr" anchorCtr="1">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1800"/>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baseline="0">
                <a:latin typeface="+mn-lt"/>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400"/>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200"/>
            </a:lvl4pPr>
            <a:lvl5pPr marL="2000250" indent="-171450">
              <a:buClr>
                <a:srgbClr val="DC4405"/>
              </a:buClr>
              <a:buFont typeface="Courier New" panose="02070309020205020404" pitchFamily="49" charset="0"/>
              <a:buChar char="o"/>
              <a:defRPr sz="1200"/>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mj-lt"/>
                <a:ea typeface="+mn-ea"/>
                <a:cs typeface="+mn-cs"/>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Fourth level</a:t>
            </a:r>
          </a:p>
        </p:txBody>
      </p:sp>
    </p:spTree>
    <p:extLst>
      <p:ext uri="{BB962C8B-B14F-4D97-AF65-F5344CB8AC3E}">
        <p14:creationId xmlns:p14="http://schemas.microsoft.com/office/powerpoint/2010/main" val="16272094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4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userDrawn="1"/>
        </p:nvSpPr>
        <p:spPr>
          <a:xfrm>
            <a:off x="905068" y="1357959"/>
            <a:ext cx="10407974" cy="327935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Oval 6"/>
          <p:cNvSpPr>
            <a:spLocks noChangeAspect="1"/>
          </p:cNvSpPr>
          <p:nvPr userDrawn="1"/>
        </p:nvSpPr>
        <p:spPr>
          <a:xfrm>
            <a:off x="5715601" y="1088184"/>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5824361" y="1088184"/>
            <a:ext cx="569388" cy="101566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schemeClr val="tx1"/>
                </a:solidFill>
                <a:latin typeface="Times" charset="0"/>
                <a:ea typeface="Times" charset="0"/>
                <a:cs typeface="Times" charset="0"/>
              </a:rPr>
              <a:t>“</a:t>
            </a:r>
            <a:endParaRPr lang="en-US" sz="6000" dirty="0">
              <a:solidFill>
                <a:schemeClr val="tx1"/>
              </a:solidFill>
            </a:endParaRPr>
          </a:p>
        </p:txBody>
      </p:sp>
      <p:sp>
        <p:nvSpPr>
          <p:cNvPr id="10" name="Title 1">
            <a:extLst>
              <a:ext uri="{FF2B5EF4-FFF2-40B4-BE49-F238E27FC236}">
                <a16:creationId xmlns:a16="http://schemas.microsoft.com/office/drawing/2014/main" id="{8BF70703-6BF1-C845-A5DA-3580FFC5EA79}"/>
              </a:ext>
            </a:extLst>
          </p:cNvPr>
          <p:cNvSpPr>
            <a:spLocks noGrp="1"/>
          </p:cNvSpPr>
          <p:nvPr>
            <p:ph type="title"/>
          </p:nvPr>
        </p:nvSpPr>
        <p:spPr>
          <a:xfrm>
            <a:off x="1530350" y="1910830"/>
            <a:ext cx="9112250" cy="808430"/>
          </a:xfrm>
        </p:spPr>
        <p:txBody>
          <a:bodyPr>
            <a:normAutofit/>
          </a:bodyPr>
          <a:lstStyle>
            <a:lvl1pPr algn="ctr">
              <a:defRPr sz="2800" b="1" i="0" baseline="0">
                <a:solidFill>
                  <a:schemeClr val="bg1"/>
                </a:solidFill>
              </a:defRPr>
            </a:lvl1pPr>
          </a:lstStyle>
          <a:p>
            <a:r>
              <a:rPr lang="en-US" dirty="0"/>
              <a:t>Click to edit Master title style</a:t>
            </a:r>
          </a:p>
        </p:txBody>
      </p:sp>
      <p:sp>
        <p:nvSpPr>
          <p:cNvPr id="9" name="Text Placeholder 8"/>
          <p:cNvSpPr>
            <a:spLocks noGrp="1"/>
          </p:cNvSpPr>
          <p:nvPr>
            <p:ph type="body" sz="quarter" idx="10" hasCustomPrompt="1"/>
          </p:nvPr>
        </p:nvSpPr>
        <p:spPr>
          <a:xfrm>
            <a:off x="1530350" y="2761861"/>
            <a:ext cx="9112250" cy="1565664"/>
          </a:xfrm>
        </p:spPr>
        <p:txBody>
          <a:bodyPr anchor="ctr" anchorCtr="1">
            <a:normAutofit/>
          </a:bodyPr>
          <a:lstStyle>
            <a:lvl1pPr marL="285750" indent="-285750">
              <a:buClr>
                <a:srgbClr val="DC4405"/>
              </a:buClr>
              <a:buFont typeface="Courier New" panose="02070309020205020404" pitchFamily="49" charset="0"/>
              <a:buChar char="o"/>
              <a:defRPr sz="2000" baseline="0">
                <a:solidFill>
                  <a:schemeClr val="bg1"/>
                </a:solidFill>
              </a:defRPr>
            </a:lvl1pPr>
            <a:lvl2pPr marL="742950" indent="-285750">
              <a:buClr>
                <a:srgbClr val="DC4405"/>
              </a:buClr>
              <a:buFont typeface="Courier New" panose="02070309020205020404" pitchFamily="49" charset="0"/>
              <a:buChar char="o"/>
              <a:defRPr sz="1800" baseline="0">
                <a:solidFill>
                  <a:schemeClr val="bg1"/>
                </a:solidFill>
                <a:latin typeface="+mn-lt"/>
              </a:defRPr>
            </a:lvl2pPr>
            <a:lvl3pPr marL="1200150" indent="-285750">
              <a:buClr>
                <a:srgbClr val="DC4405"/>
              </a:buClr>
              <a:buFont typeface="Courier New" panose="02070309020205020404" pitchFamily="49" charset="0"/>
              <a:buChar char="o"/>
              <a:defRPr sz="1600" baseline="0">
                <a:solidFill>
                  <a:schemeClr val="bg1"/>
                </a:solidFill>
              </a:defRPr>
            </a:lvl3pPr>
            <a:lvl4pPr marL="1543050" indent="-171450">
              <a:buClr>
                <a:srgbClr val="DC4405"/>
              </a:buClr>
              <a:buFont typeface="Courier New" panose="02070309020205020404" pitchFamily="49" charset="0"/>
              <a:buChar char="o"/>
              <a:defRPr sz="1400" baseline="0">
                <a:solidFill>
                  <a:schemeClr val="bg1"/>
                </a:solidFill>
              </a:defRPr>
            </a:lvl4pPr>
            <a:lvl5pPr marL="2000250" indent="-171450">
              <a:buClr>
                <a:srgbClr val="DC4405"/>
              </a:buClr>
              <a:buFont typeface="Courier New" panose="02070309020205020404" pitchFamily="49" charset="0"/>
              <a:buChar char="o"/>
              <a:defRPr sz="1200">
                <a:solidFill>
                  <a:schemeClr val="bg1"/>
                </a:solidFill>
              </a:defRPr>
            </a:lvl5pPr>
          </a:lstStyle>
          <a:p>
            <a:pPr marL="285750" marR="0" lvl="0" indent="-285750" algn="l" defTabSz="914400" rtl="0" eaLnBrk="1" fontAlgn="auto" latinLnBrk="0" hangingPunct="1">
              <a:lnSpc>
                <a:spcPct val="90000"/>
              </a:lnSpc>
              <a:spcBef>
                <a:spcPts val="1000"/>
              </a:spcBef>
              <a:spcAft>
                <a:spcPts val="0"/>
              </a:spcAft>
              <a:buClr>
                <a:srgbClr val="DC4405"/>
              </a:buClr>
              <a:buSzTx/>
              <a:buFont typeface="Courier New" panose="02070309020205020404" pitchFamily="49" charset="0"/>
              <a:buChar char="o"/>
              <a:tabLst/>
              <a:defRPr/>
            </a:pPr>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997636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5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userDrawn="1"/>
        </p:nvSpPr>
        <p:spPr>
          <a:xfrm>
            <a:off x="905068" y="1357959"/>
            <a:ext cx="10407974" cy="3279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a:spLocks noChangeAspect="1"/>
          </p:cNvSpPr>
          <p:nvPr userDrawn="1"/>
        </p:nvSpPr>
        <p:spPr>
          <a:xfrm>
            <a:off x="5715601" y="1088184"/>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5824361" y="1088184"/>
            <a:ext cx="569388" cy="101566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schemeClr val="tx1"/>
                </a:solidFill>
                <a:latin typeface="Times" charset="0"/>
                <a:ea typeface="Times" charset="0"/>
                <a:cs typeface="Times" charset="0"/>
              </a:rPr>
              <a:t>“</a:t>
            </a:r>
            <a:endParaRPr lang="en-US" sz="6000" dirty="0">
              <a:solidFill>
                <a:schemeClr val="tx1"/>
              </a:solidFill>
            </a:endParaRPr>
          </a:p>
        </p:txBody>
      </p:sp>
      <p:sp>
        <p:nvSpPr>
          <p:cNvPr id="10" name="Title 1">
            <a:extLst>
              <a:ext uri="{FF2B5EF4-FFF2-40B4-BE49-F238E27FC236}">
                <a16:creationId xmlns:a16="http://schemas.microsoft.com/office/drawing/2014/main" id="{1D989875-230F-E04E-A996-BB83824C1303}"/>
              </a:ext>
            </a:extLst>
          </p:cNvPr>
          <p:cNvSpPr>
            <a:spLocks noGrp="1"/>
          </p:cNvSpPr>
          <p:nvPr>
            <p:ph type="title"/>
          </p:nvPr>
        </p:nvSpPr>
        <p:spPr>
          <a:xfrm>
            <a:off x="1552930" y="1912357"/>
            <a:ext cx="9112250" cy="808430"/>
          </a:xfrm>
        </p:spPr>
        <p:txBody>
          <a:bodyPr>
            <a:normAutofit/>
          </a:bodyPr>
          <a:lstStyle>
            <a:lvl1pPr algn="ctr">
              <a:defRPr sz="2800" b="1" i="0" baseline="0"/>
            </a:lvl1pPr>
          </a:lstStyle>
          <a:p>
            <a:r>
              <a:rPr lang="en-US" dirty="0"/>
              <a:t>Click to edit Master title style</a:t>
            </a:r>
          </a:p>
        </p:txBody>
      </p:sp>
      <p:sp>
        <p:nvSpPr>
          <p:cNvPr id="9" name="Text Placeholder 8"/>
          <p:cNvSpPr>
            <a:spLocks noGrp="1"/>
          </p:cNvSpPr>
          <p:nvPr>
            <p:ph type="body" sz="quarter" idx="10" hasCustomPrompt="1"/>
          </p:nvPr>
        </p:nvSpPr>
        <p:spPr>
          <a:xfrm>
            <a:off x="1530350" y="2758052"/>
            <a:ext cx="9112250" cy="1569473"/>
          </a:xfrm>
        </p:spPr>
        <p:txBody>
          <a:bodyPr anchor="ctr" anchorCtr="1">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1800"/>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baseline="0">
                <a:latin typeface="+mn-lt"/>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400"/>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200"/>
            </a:lvl4pPr>
            <a:lvl5pPr marL="2000250" indent="-171450">
              <a:buClr>
                <a:srgbClr val="DC4405"/>
              </a:buClr>
              <a:buFont typeface="Courier New" panose="02070309020205020404" pitchFamily="49" charset="0"/>
              <a:buChar char="o"/>
              <a:defRPr sz="1200"/>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mj-lt"/>
                <a:ea typeface="+mn-ea"/>
                <a:cs typeface="+mn-cs"/>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Fourth level</a:t>
            </a:r>
          </a:p>
        </p:txBody>
      </p:sp>
    </p:spTree>
    <p:extLst>
      <p:ext uri="{BB962C8B-B14F-4D97-AF65-F5344CB8AC3E}">
        <p14:creationId xmlns:p14="http://schemas.microsoft.com/office/powerpoint/2010/main" val="29988050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6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userDrawn="1"/>
        </p:nvSpPr>
        <p:spPr>
          <a:xfrm>
            <a:off x="905068" y="1357959"/>
            <a:ext cx="10407974" cy="327935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Oval 6"/>
          <p:cNvSpPr>
            <a:spLocks noChangeAspect="1"/>
          </p:cNvSpPr>
          <p:nvPr userDrawn="1"/>
        </p:nvSpPr>
        <p:spPr>
          <a:xfrm>
            <a:off x="5715601" y="1088184"/>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5824361" y="1088184"/>
            <a:ext cx="569388" cy="101566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schemeClr val="tx1"/>
                </a:solidFill>
                <a:latin typeface="Times" charset="0"/>
                <a:ea typeface="Times" charset="0"/>
                <a:cs typeface="Times" charset="0"/>
              </a:rPr>
              <a:t>“</a:t>
            </a:r>
            <a:endParaRPr lang="en-US" sz="6000" dirty="0">
              <a:solidFill>
                <a:schemeClr val="tx1"/>
              </a:solidFill>
            </a:endParaRPr>
          </a:p>
        </p:txBody>
      </p:sp>
      <p:sp>
        <p:nvSpPr>
          <p:cNvPr id="10" name="Title 1">
            <a:extLst>
              <a:ext uri="{FF2B5EF4-FFF2-40B4-BE49-F238E27FC236}">
                <a16:creationId xmlns:a16="http://schemas.microsoft.com/office/drawing/2014/main" id="{545FBC4E-4719-5B44-AFFB-ED854845F11B}"/>
              </a:ext>
            </a:extLst>
          </p:cNvPr>
          <p:cNvSpPr>
            <a:spLocks noGrp="1"/>
          </p:cNvSpPr>
          <p:nvPr>
            <p:ph type="title"/>
          </p:nvPr>
        </p:nvSpPr>
        <p:spPr>
          <a:xfrm>
            <a:off x="1530350" y="1892169"/>
            <a:ext cx="9112250" cy="808430"/>
          </a:xfrm>
        </p:spPr>
        <p:txBody>
          <a:bodyPr>
            <a:normAutofit/>
          </a:bodyPr>
          <a:lstStyle>
            <a:lvl1pPr algn="ctr">
              <a:defRPr sz="2800" b="1" i="0" baseline="0">
                <a:solidFill>
                  <a:schemeClr val="bg1"/>
                </a:solidFill>
              </a:defRPr>
            </a:lvl1pPr>
          </a:lstStyle>
          <a:p>
            <a:r>
              <a:rPr lang="en-US" dirty="0"/>
              <a:t>Click to edit Master title style</a:t>
            </a:r>
          </a:p>
        </p:txBody>
      </p:sp>
      <p:sp>
        <p:nvSpPr>
          <p:cNvPr id="9" name="Text Placeholder 8"/>
          <p:cNvSpPr>
            <a:spLocks noGrp="1"/>
          </p:cNvSpPr>
          <p:nvPr>
            <p:ph type="body" sz="quarter" idx="10" hasCustomPrompt="1"/>
          </p:nvPr>
        </p:nvSpPr>
        <p:spPr>
          <a:xfrm>
            <a:off x="1530350" y="2724539"/>
            <a:ext cx="9112250" cy="1602986"/>
          </a:xfrm>
        </p:spPr>
        <p:txBody>
          <a:bodyPr anchor="ctr" anchorCtr="1">
            <a:normAutofit/>
          </a:bodyPr>
          <a:lstStyle>
            <a:lvl1pPr marL="285750" indent="-285750">
              <a:buClr>
                <a:srgbClr val="DC4405"/>
              </a:buClr>
              <a:buFont typeface="Courier New" panose="02070309020205020404" pitchFamily="49" charset="0"/>
              <a:buChar char="o"/>
              <a:defRPr sz="2000" baseline="0">
                <a:solidFill>
                  <a:schemeClr val="bg1"/>
                </a:solidFill>
                <a:latin typeface="+mn-lt"/>
              </a:defRPr>
            </a:lvl1pPr>
            <a:lvl2pPr marL="742950" indent="-285750">
              <a:buClr>
                <a:srgbClr val="DC4405"/>
              </a:buClr>
              <a:buFont typeface="Courier New" panose="02070309020205020404" pitchFamily="49" charset="0"/>
              <a:buChar char="o"/>
              <a:defRPr sz="1800" baseline="0">
                <a:solidFill>
                  <a:schemeClr val="bg1"/>
                </a:solidFill>
                <a:latin typeface="+mn-lt"/>
              </a:defRPr>
            </a:lvl2pPr>
            <a:lvl3pPr marL="1200150" indent="-285750">
              <a:buClr>
                <a:srgbClr val="DC4405"/>
              </a:buClr>
              <a:buFont typeface="Courier New" panose="02070309020205020404" pitchFamily="49" charset="0"/>
              <a:buChar char="o"/>
              <a:defRPr sz="1600" baseline="0">
                <a:solidFill>
                  <a:schemeClr val="bg1"/>
                </a:solidFill>
                <a:latin typeface="+mn-lt"/>
              </a:defRPr>
            </a:lvl3pPr>
            <a:lvl4pPr marL="1543050" indent="-171450">
              <a:buClr>
                <a:srgbClr val="DC4405"/>
              </a:buClr>
              <a:buFont typeface="Courier New" panose="02070309020205020404" pitchFamily="49" charset="0"/>
              <a:buChar char="o"/>
              <a:defRPr sz="1400" baseline="0">
                <a:solidFill>
                  <a:schemeClr val="bg1"/>
                </a:solidFill>
                <a:latin typeface="+mn-lt"/>
              </a:defRPr>
            </a:lvl4pPr>
            <a:lvl5pPr marL="2000250" indent="-171450">
              <a:buClr>
                <a:srgbClr val="DC4405"/>
              </a:buClr>
              <a:buFont typeface="Courier New" panose="02070309020205020404" pitchFamily="49" charset="0"/>
              <a:buChar char="o"/>
              <a:defRPr sz="12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9441930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7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userDrawn="1"/>
        </p:nvSpPr>
        <p:spPr>
          <a:xfrm>
            <a:off x="-1" y="0"/>
            <a:ext cx="3050617" cy="6858000"/>
          </a:xfrm>
          <a:prstGeom prst="rect">
            <a:avLst/>
          </a:prstGeom>
          <a:solidFill>
            <a:srgbClr val="DC4305">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6109887" y="0"/>
            <a:ext cx="3058740" cy="6858000"/>
          </a:xfrm>
          <a:prstGeom prst="rect">
            <a:avLst/>
          </a:prstGeom>
          <a:solidFill>
            <a:srgbClr val="DC4305">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3051090" y="0"/>
            <a:ext cx="3058740" cy="6858000"/>
          </a:xfrm>
          <a:prstGeom prst="rect">
            <a:avLst/>
          </a:prstGeom>
          <a:solidFill>
            <a:srgbClr val="DC4305">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9168699" y="0"/>
            <a:ext cx="3058740" cy="6858000"/>
          </a:xfrm>
          <a:prstGeom prst="rect">
            <a:avLst/>
          </a:prstGeom>
          <a:solidFill>
            <a:srgbClr val="DC4305">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a:bodyPr>
          <a:lstStyle>
            <a:lvl1pPr>
              <a:defRPr sz="2800" b="1">
                <a:solidFill>
                  <a:schemeClr val="bg1"/>
                </a:solidFill>
              </a:defRPr>
            </a:lvl1pPr>
          </a:lstStyle>
          <a:p>
            <a:r>
              <a:rPr lang="en-US"/>
              <a:t>Click to edit Master title style</a:t>
            </a:r>
          </a:p>
        </p:txBody>
      </p:sp>
      <p:sp>
        <p:nvSpPr>
          <p:cNvPr id="10" name="Text Placeholder 15"/>
          <p:cNvSpPr>
            <a:spLocks noGrp="1"/>
          </p:cNvSpPr>
          <p:nvPr>
            <p:ph type="body" sz="quarter" idx="13" hasCustomPrompt="1"/>
          </p:nvPr>
        </p:nvSpPr>
        <p:spPr>
          <a:xfrm>
            <a:off x="364" y="2186503"/>
            <a:ext cx="3039824" cy="344488"/>
          </a:xfrm>
        </p:spPr>
        <p:txBody>
          <a:bodyPr anchor="ctr" anchorCtr="1">
            <a:noAutofit/>
          </a:bodyPr>
          <a:lstStyle>
            <a:lvl1pPr marL="0" indent="0">
              <a:buNone/>
              <a:defRPr sz="2800" b="1" baseline="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11" name="Text Placeholder 17"/>
          <p:cNvSpPr>
            <a:spLocks noGrp="1"/>
          </p:cNvSpPr>
          <p:nvPr>
            <p:ph type="body" sz="quarter" idx="14"/>
          </p:nvPr>
        </p:nvSpPr>
        <p:spPr>
          <a:xfrm>
            <a:off x="1" y="2661297"/>
            <a:ext cx="3047867" cy="3356400"/>
          </a:xfrm>
        </p:spPr>
        <p:txBody>
          <a:bodyPr anchor="ctr" anchorCtr="1">
            <a:noAutofit/>
          </a:bodyPr>
          <a:lstStyle>
            <a:lvl1pPr marL="0" indent="0">
              <a:buClr>
                <a:srgbClr val="DC4405"/>
              </a:buClr>
              <a:buFont typeface="Courier New" panose="02070309020205020404" pitchFamily="49" charset="0"/>
              <a:buNone/>
              <a:defRPr sz="2000">
                <a:solidFill>
                  <a:schemeClr val="bg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bg1"/>
                </a:solidFill>
                <a:latin typeface="+mn-lt"/>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bg1"/>
                </a:solidFill>
                <a:latin typeface="+mn-lt"/>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bg1"/>
                </a:solidFill>
                <a:latin typeface="+mn-lt"/>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ext Placeholder 15"/>
          <p:cNvSpPr>
            <a:spLocks noGrp="1"/>
          </p:cNvSpPr>
          <p:nvPr>
            <p:ph type="body" sz="quarter" idx="15" hasCustomPrompt="1"/>
          </p:nvPr>
        </p:nvSpPr>
        <p:spPr>
          <a:xfrm>
            <a:off x="3069991" y="2186503"/>
            <a:ext cx="3039824" cy="344488"/>
          </a:xfrm>
        </p:spPr>
        <p:txBody>
          <a:bodyPr anchor="ctr" anchorCtr="1">
            <a:noAutofit/>
          </a:bodyPr>
          <a:lstStyle>
            <a:lvl1pPr marL="0" indent="0">
              <a:buNone/>
              <a:defRPr sz="2800" b="1" baseline="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19" name="Text Placeholder 17"/>
          <p:cNvSpPr>
            <a:spLocks noGrp="1"/>
          </p:cNvSpPr>
          <p:nvPr>
            <p:ph type="body" sz="quarter" idx="16"/>
          </p:nvPr>
        </p:nvSpPr>
        <p:spPr>
          <a:xfrm>
            <a:off x="3069628" y="2661297"/>
            <a:ext cx="3047867" cy="3356400"/>
          </a:xfrm>
        </p:spPr>
        <p:txBody>
          <a:bodyPr anchor="ctr" anchorCtr="1">
            <a:noAutofit/>
          </a:bodyPr>
          <a:lstStyle>
            <a:lvl1pPr marL="0" indent="0">
              <a:buClr>
                <a:srgbClr val="DC4405"/>
              </a:buClr>
              <a:buFont typeface="Courier New" panose="02070309020205020404" pitchFamily="49" charset="0"/>
              <a:buNone/>
              <a:defRPr sz="2000">
                <a:solidFill>
                  <a:schemeClr val="bg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bg1"/>
                </a:solidFill>
                <a:latin typeface="+mn-lt"/>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bg1"/>
                </a:solidFill>
                <a:latin typeface="+mn-lt"/>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bg1"/>
                </a:solidFill>
                <a:latin typeface="+mn-lt"/>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15"/>
          <p:cNvSpPr>
            <a:spLocks noGrp="1"/>
          </p:cNvSpPr>
          <p:nvPr>
            <p:ph type="body" sz="quarter" idx="17" hasCustomPrompt="1"/>
          </p:nvPr>
        </p:nvSpPr>
        <p:spPr>
          <a:xfrm>
            <a:off x="6117495" y="2186503"/>
            <a:ext cx="3039824" cy="344488"/>
          </a:xfrm>
        </p:spPr>
        <p:txBody>
          <a:bodyPr anchor="ctr" anchorCtr="1">
            <a:noAutofit/>
          </a:bodyPr>
          <a:lstStyle>
            <a:lvl1pPr marL="0" indent="0">
              <a:buNone/>
              <a:defRPr sz="2800" b="1" baseline="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21" name="Text Placeholder 17"/>
          <p:cNvSpPr>
            <a:spLocks noGrp="1"/>
          </p:cNvSpPr>
          <p:nvPr>
            <p:ph type="body" sz="quarter" idx="18"/>
          </p:nvPr>
        </p:nvSpPr>
        <p:spPr>
          <a:xfrm>
            <a:off x="6117132" y="2661297"/>
            <a:ext cx="3047867" cy="3356400"/>
          </a:xfrm>
        </p:spPr>
        <p:txBody>
          <a:bodyPr anchor="ctr" anchorCtr="1">
            <a:noAutofit/>
          </a:bodyPr>
          <a:lstStyle>
            <a:lvl1pPr marL="0" indent="0">
              <a:buClr>
                <a:srgbClr val="DC4405"/>
              </a:buClr>
              <a:buFont typeface="Courier New" panose="02070309020205020404" pitchFamily="49" charset="0"/>
              <a:buNone/>
              <a:defRPr sz="2000">
                <a:solidFill>
                  <a:schemeClr val="bg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bg1"/>
                </a:solidFill>
                <a:latin typeface="+mn-lt"/>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bg1"/>
                </a:solidFill>
                <a:latin typeface="+mn-lt"/>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bg1"/>
                </a:solidFill>
                <a:latin typeface="+mn-lt"/>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15"/>
          <p:cNvSpPr>
            <a:spLocks noGrp="1"/>
          </p:cNvSpPr>
          <p:nvPr>
            <p:ph type="body" sz="quarter" idx="19" hasCustomPrompt="1"/>
          </p:nvPr>
        </p:nvSpPr>
        <p:spPr>
          <a:xfrm>
            <a:off x="9157682" y="2184822"/>
            <a:ext cx="3039824" cy="344488"/>
          </a:xfrm>
        </p:spPr>
        <p:txBody>
          <a:bodyPr anchor="ctr" anchorCtr="1">
            <a:noAutofit/>
          </a:bodyPr>
          <a:lstStyle>
            <a:lvl1pPr marL="0" indent="0">
              <a:buNone/>
              <a:defRPr sz="2800" b="1" baseline="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Header</a:t>
            </a:r>
          </a:p>
        </p:txBody>
      </p:sp>
      <p:sp>
        <p:nvSpPr>
          <p:cNvPr id="23" name="Text Placeholder 17"/>
          <p:cNvSpPr>
            <a:spLocks noGrp="1"/>
          </p:cNvSpPr>
          <p:nvPr>
            <p:ph type="body" sz="quarter" idx="20"/>
          </p:nvPr>
        </p:nvSpPr>
        <p:spPr>
          <a:xfrm>
            <a:off x="9157319" y="2659616"/>
            <a:ext cx="3047867" cy="3356400"/>
          </a:xfrm>
        </p:spPr>
        <p:txBody>
          <a:bodyPr anchor="ctr" anchorCtr="1">
            <a:noAutofit/>
          </a:bodyPr>
          <a:lstStyle>
            <a:lvl1pPr marL="0" indent="0">
              <a:buClr>
                <a:srgbClr val="DC4405"/>
              </a:buClr>
              <a:buFont typeface="Courier New" panose="02070309020205020404" pitchFamily="49" charset="0"/>
              <a:buNone/>
              <a:defRPr sz="2000">
                <a:solidFill>
                  <a:schemeClr val="bg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bg1"/>
                </a:solidFill>
                <a:latin typeface="+mn-lt"/>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bg1"/>
                </a:solidFill>
                <a:latin typeface="+mn-lt"/>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bg1"/>
                </a:solidFill>
                <a:latin typeface="+mn-lt"/>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561480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800" b="1">
                <a:solidFill>
                  <a:srgbClr val="DC4405"/>
                </a:solidFill>
              </a:defRPr>
            </a:lvl1pPr>
          </a:lstStyle>
          <a:p>
            <a:r>
              <a:rPr lang="en-US"/>
              <a:t>Click to edit Master title style</a:t>
            </a:r>
          </a:p>
        </p:txBody>
      </p:sp>
      <p:cxnSp>
        <p:nvCxnSpPr>
          <p:cNvPr id="6" name="Straight Connector 5"/>
          <p:cNvCxnSpPr/>
          <p:nvPr userDrawn="1"/>
        </p:nvCxnSpPr>
        <p:spPr>
          <a:xfrm flipV="1">
            <a:off x="0" y="3423684"/>
            <a:ext cx="12192000" cy="12918"/>
          </a:xfrm>
          <a:prstGeom prst="line">
            <a:avLst/>
          </a:prstGeom>
          <a:ln w="50800">
            <a:solidFill>
              <a:srgbClr val="DC4405"/>
            </a:solidFill>
          </a:ln>
        </p:spPr>
        <p:style>
          <a:lnRef idx="1">
            <a:schemeClr val="accent1"/>
          </a:lnRef>
          <a:fillRef idx="0">
            <a:schemeClr val="accent1"/>
          </a:fillRef>
          <a:effectRef idx="0">
            <a:schemeClr val="accent1"/>
          </a:effectRef>
          <a:fontRef idx="minor">
            <a:schemeClr val="tx1"/>
          </a:fontRef>
        </p:style>
      </p:cxnSp>
      <p:sp>
        <p:nvSpPr>
          <p:cNvPr id="8" name="Oval 7"/>
          <p:cNvSpPr/>
          <p:nvPr userDrawn="1"/>
        </p:nvSpPr>
        <p:spPr>
          <a:xfrm>
            <a:off x="1237796" y="3278260"/>
            <a:ext cx="316684" cy="316684"/>
          </a:xfrm>
          <a:prstGeom prst="ellipse">
            <a:avLst/>
          </a:prstGeom>
          <a:solidFill>
            <a:srgbClr val="DC4305"/>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1" name="Text Placeholder 15"/>
          <p:cNvSpPr>
            <a:spLocks noGrp="1"/>
          </p:cNvSpPr>
          <p:nvPr>
            <p:ph type="body" sz="quarter" idx="13" hasCustomPrompt="1"/>
          </p:nvPr>
        </p:nvSpPr>
        <p:spPr>
          <a:xfrm>
            <a:off x="794433" y="2861060"/>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2" name="Text Placeholder 17"/>
          <p:cNvSpPr>
            <a:spLocks noGrp="1"/>
          </p:cNvSpPr>
          <p:nvPr>
            <p:ph type="body" sz="quarter" idx="14" hasCustomPrompt="1"/>
          </p:nvPr>
        </p:nvSpPr>
        <p:spPr>
          <a:xfrm>
            <a:off x="794434" y="2030819"/>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tx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
        <p:nvSpPr>
          <p:cNvPr id="9" name="Oval 8"/>
          <p:cNvSpPr/>
          <p:nvPr userDrawn="1"/>
        </p:nvSpPr>
        <p:spPr>
          <a:xfrm>
            <a:off x="5939574" y="3278260"/>
            <a:ext cx="316684" cy="316684"/>
          </a:xfrm>
          <a:prstGeom prst="ellipse">
            <a:avLst/>
          </a:prstGeom>
          <a:solidFill>
            <a:srgbClr val="DC4305"/>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5" name="Text Placeholder 15"/>
          <p:cNvSpPr>
            <a:spLocks noGrp="1"/>
          </p:cNvSpPr>
          <p:nvPr>
            <p:ph type="body" sz="quarter" idx="17" hasCustomPrompt="1"/>
          </p:nvPr>
        </p:nvSpPr>
        <p:spPr>
          <a:xfrm>
            <a:off x="5496212" y="3654738"/>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6" name="Text Placeholder 17"/>
          <p:cNvSpPr>
            <a:spLocks noGrp="1"/>
          </p:cNvSpPr>
          <p:nvPr>
            <p:ph type="body" sz="quarter" idx="18" hasCustomPrompt="1"/>
          </p:nvPr>
        </p:nvSpPr>
        <p:spPr>
          <a:xfrm>
            <a:off x="5496212" y="4059937"/>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tx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
        <p:nvSpPr>
          <p:cNvPr id="10" name="Oval 9"/>
          <p:cNvSpPr/>
          <p:nvPr userDrawn="1"/>
        </p:nvSpPr>
        <p:spPr>
          <a:xfrm>
            <a:off x="10641353" y="3265342"/>
            <a:ext cx="316684" cy="316684"/>
          </a:xfrm>
          <a:prstGeom prst="ellipse">
            <a:avLst/>
          </a:prstGeom>
          <a:solidFill>
            <a:srgbClr val="DC4305"/>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3" name="Text Placeholder 15"/>
          <p:cNvSpPr>
            <a:spLocks noGrp="1"/>
          </p:cNvSpPr>
          <p:nvPr>
            <p:ph type="body" sz="quarter" idx="15" hasCustomPrompt="1"/>
          </p:nvPr>
        </p:nvSpPr>
        <p:spPr>
          <a:xfrm>
            <a:off x="10197990" y="2861060"/>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4" name="Text Placeholder 17"/>
          <p:cNvSpPr>
            <a:spLocks noGrp="1"/>
          </p:cNvSpPr>
          <p:nvPr>
            <p:ph type="body" sz="quarter" idx="16" hasCustomPrompt="1"/>
          </p:nvPr>
        </p:nvSpPr>
        <p:spPr>
          <a:xfrm>
            <a:off x="10197991" y="2030819"/>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tx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Tree>
    <p:extLst>
      <p:ext uri="{BB962C8B-B14F-4D97-AF65-F5344CB8AC3E}">
        <p14:creationId xmlns:p14="http://schemas.microsoft.com/office/powerpoint/2010/main" val="42899506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9_Custom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800" b="1">
                <a:solidFill>
                  <a:schemeClr val="bg1"/>
                </a:solidFill>
              </a:defRPr>
            </a:lvl1pPr>
          </a:lstStyle>
          <a:p>
            <a:r>
              <a:rPr lang="en-US"/>
              <a:t>Click to edit Master title style</a:t>
            </a:r>
          </a:p>
        </p:txBody>
      </p:sp>
      <p:cxnSp>
        <p:nvCxnSpPr>
          <p:cNvPr id="6" name="Straight Connector 5"/>
          <p:cNvCxnSpPr/>
          <p:nvPr userDrawn="1"/>
        </p:nvCxnSpPr>
        <p:spPr>
          <a:xfrm flipV="1">
            <a:off x="0" y="3423684"/>
            <a:ext cx="12192000" cy="12918"/>
          </a:xfrm>
          <a:prstGeom prst="line">
            <a:avLst/>
          </a:prstGeom>
          <a:ln w="50800">
            <a:solidFill>
              <a:srgbClr val="DC4405"/>
            </a:solidFill>
          </a:ln>
        </p:spPr>
        <p:style>
          <a:lnRef idx="1">
            <a:schemeClr val="accent1"/>
          </a:lnRef>
          <a:fillRef idx="0">
            <a:schemeClr val="accent1"/>
          </a:fillRef>
          <a:effectRef idx="0">
            <a:schemeClr val="accent1"/>
          </a:effectRef>
          <a:fontRef idx="minor">
            <a:schemeClr val="tx1"/>
          </a:fontRef>
        </p:style>
      </p:cxnSp>
      <p:sp>
        <p:nvSpPr>
          <p:cNvPr id="8" name="Oval 7"/>
          <p:cNvSpPr/>
          <p:nvPr userDrawn="1"/>
        </p:nvSpPr>
        <p:spPr>
          <a:xfrm>
            <a:off x="1237796" y="3278260"/>
            <a:ext cx="316684" cy="316684"/>
          </a:xfrm>
          <a:prstGeom prst="ellipse">
            <a:avLst/>
          </a:prstGeom>
          <a:solidFill>
            <a:srgbClr val="DC4305"/>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1" name="Text Placeholder 15"/>
          <p:cNvSpPr>
            <a:spLocks noGrp="1"/>
          </p:cNvSpPr>
          <p:nvPr>
            <p:ph type="body" sz="quarter" idx="13" hasCustomPrompt="1"/>
          </p:nvPr>
        </p:nvSpPr>
        <p:spPr>
          <a:xfrm>
            <a:off x="794433" y="2861060"/>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2" name="Text Placeholder 17"/>
          <p:cNvSpPr>
            <a:spLocks noGrp="1"/>
          </p:cNvSpPr>
          <p:nvPr>
            <p:ph type="body" sz="quarter" idx="14" hasCustomPrompt="1"/>
          </p:nvPr>
        </p:nvSpPr>
        <p:spPr>
          <a:xfrm>
            <a:off x="794434" y="2030819"/>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bg1"/>
                </a:solidFill>
                <a:latin typeface="Gill Sans"/>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
        <p:nvSpPr>
          <p:cNvPr id="9" name="Oval 8"/>
          <p:cNvSpPr/>
          <p:nvPr userDrawn="1"/>
        </p:nvSpPr>
        <p:spPr>
          <a:xfrm>
            <a:off x="5939574" y="3278260"/>
            <a:ext cx="316684" cy="316684"/>
          </a:xfrm>
          <a:prstGeom prst="ellipse">
            <a:avLst/>
          </a:prstGeom>
          <a:solidFill>
            <a:srgbClr val="DC4305"/>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5" name="Text Placeholder 15"/>
          <p:cNvSpPr>
            <a:spLocks noGrp="1"/>
          </p:cNvSpPr>
          <p:nvPr>
            <p:ph type="body" sz="quarter" idx="17" hasCustomPrompt="1"/>
          </p:nvPr>
        </p:nvSpPr>
        <p:spPr>
          <a:xfrm>
            <a:off x="5496212" y="3654738"/>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6" name="Text Placeholder 17"/>
          <p:cNvSpPr>
            <a:spLocks noGrp="1"/>
          </p:cNvSpPr>
          <p:nvPr>
            <p:ph type="body" sz="quarter" idx="18" hasCustomPrompt="1"/>
          </p:nvPr>
        </p:nvSpPr>
        <p:spPr>
          <a:xfrm>
            <a:off x="5496212" y="4059937"/>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bg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
        <p:nvSpPr>
          <p:cNvPr id="10" name="Oval 9"/>
          <p:cNvSpPr/>
          <p:nvPr userDrawn="1"/>
        </p:nvSpPr>
        <p:spPr>
          <a:xfrm>
            <a:off x="10641353" y="3265342"/>
            <a:ext cx="316684" cy="316684"/>
          </a:xfrm>
          <a:prstGeom prst="ellipse">
            <a:avLst/>
          </a:prstGeom>
          <a:solidFill>
            <a:srgbClr val="DC4305"/>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3" name="Text Placeholder 15"/>
          <p:cNvSpPr>
            <a:spLocks noGrp="1"/>
          </p:cNvSpPr>
          <p:nvPr>
            <p:ph type="body" sz="quarter" idx="15" hasCustomPrompt="1"/>
          </p:nvPr>
        </p:nvSpPr>
        <p:spPr>
          <a:xfrm>
            <a:off x="10197990" y="2861060"/>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4" name="Text Placeholder 17"/>
          <p:cNvSpPr>
            <a:spLocks noGrp="1"/>
          </p:cNvSpPr>
          <p:nvPr>
            <p:ph type="body" sz="quarter" idx="16" hasCustomPrompt="1"/>
          </p:nvPr>
        </p:nvSpPr>
        <p:spPr>
          <a:xfrm>
            <a:off x="10197991" y="2030819"/>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bg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Tree>
    <p:extLst>
      <p:ext uri="{BB962C8B-B14F-4D97-AF65-F5344CB8AC3E}">
        <p14:creationId xmlns:p14="http://schemas.microsoft.com/office/powerpoint/2010/main" val="8349466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800" b="1">
                <a:solidFill>
                  <a:srgbClr val="DC4405"/>
                </a:solidFill>
              </a:defRPr>
            </a:lvl1pPr>
          </a:lstStyle>
          <a:p>
            <a:r>
              <a:rPr lang="en-US"/>
              <a:t>Click to edit Master title style</a:t>
            </a:r>
          </a:p>
        </p:txBody>
      </p:sp>
      <p:cxnSp>
        <p:nvCxnSpPr>
          <p:cNvPr id="6" name="Straight Connector 5"/>
          <p:cNvCxnSpPr/>
          <p:nvPr userDrawn="1"/>
        </p:nvCxnSpPr>
        <p:spPr>
          <a:xfrm flipV="1">
            <a:off x="0" y="3423684"/>
            <a:ext cx="12192000" cy="12918"/>
          </a:xfrm>
          <a:prstGeom prst="line">
            <a:avLst/>
          </a:prstGeom>
          <a:ln w="50800">
            <a:solidFill>
              <a:srgbClr val="DC4405"/>
            </a:solidFill>
          </a:ln>
        </p:spPr>
        <p:style>
          <a:lnRef idx="1">
            <a:schemeClr val="accent1"/>
          </a:lnRef>
          <a:fillRef idx="0">
            <a:schemeClr val="accent1"/>
          </a:fillRef>
          <a:effectRef idx="0">
            <a:schemeClr val="accent1"/>
          </a:effectRef>
          <a:fontRef idx="minor">
            <a:schemeClr val="tx1"/>
          </a:fontRef>
        </p:style>
      </p:cxnSp>
      <p:sp>
        <p:nvSpPr>
          <p:cNvPr id="8" name="Oval 7"/>
          <p:cNvSpPr/>
          <p:nvPr userDrawn="1"/>
        </p:nvSpPr>
        <p:spPr>
          <a:xfrm>
            <a:off x="1237796" y="3278260"/>
            <a:ext cx="316684" cy="316684"/>
          </a:xfrm>
          <a:prstGeom prst="ellipse">
            <a:avLst/>
          </a:prstGeom>
          <a:solidFill>
            <a:srgbClr val="DC4305"/>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1" name="Text Placeholder 15"/>
          <p:cNvSpPr>
            <a:spLocks noGrp="1"/>
          </p:cNvSpPr>
          <p:nvPr>
            <p:ph type="body" sz="quarter" idx="13" hasCustomPrompt="1"/>
          </p:nvPr>
        </p:nvSpPr>
        <p:spPr>
          <a:xfrm>
            <a:off x="794433" y="2861060"/>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2" name="Text Placeholder 17"/>
          <p:cNvSpPr>
            <a:spLocks noGrp="1"/>
          </p:cNvSpPr>
          <p:nvPr>
            <p:ph type="body" sz="quarter" idx="14" hasCustomPrompt="1"/>
          </p:nvPr>
        </p:nvSpPr>
        <p:spPr>
          <a:xfrm>
            <a:off x="794434" y="2030819"/>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tx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
        <p:nvSpPr>
          <p:cNvPr id="9" name="Oval 8"/>
          <p:cNvSpPr/>
          <p:nvPr userDrawn="1"/>
        </p:nvSpPr>
        <p:spPr>
          <a:xfrm>
            <a:off x="4089509" y="3278260"/>
            <a:ext cx="316684" cy="316684"/>
          </a:xfrm>
          <a:prstGeom prst="ellipse">
            <a:avLst/>
          </a:prstGeom>
          <a:solidFill>
            <a:srgbClr val="DC4305"/>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5" name="Text Placeholder 15"/>
          <p:cNvSpPr>
            <a:spLocks noGrp="1"/>
          </p:cNvSpPr>
          <p:nvPr>
            <p:ph type="body" sz="quarter" idx="17" hasCustomPrompt="1"/>
          </p:nvPr>
        </p:nvSpPr>
        <p:spPr>
          <a:xfrm>
            <a:off x="3646147" y="3662509"/>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6" name="Text Placeholder 17"/>
          <p:cNvSpPr>
            <a:spLocks noGrp="1"/>
          </p:cNvSpPr>
          <p:nvPr>
            <p:ph type="body" sz="quarter" idx="18" hasCustomPrompt="1"/>
          </p:nvPr>
        </p:nvSpPr>
        <p:spPr>
          <a:xfrm>
            <a:off x="3646147" y="4067708"/>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tx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
        <p:nvSpPr>
          <p:cNvPr id="17" name="Oval 16"/>
          <p:cNvSpPr/>
          <p:nvPr userDrawn="1"/>
        </p:nvSpPr>
        <p:spPr>
          <a:xfrm>
            <a:off x="7789640" y="3271801"/>
            <a:ext cx="316684" cy="316684"/>
          </a:xfrm>
          <a:prstGeom prst="ellipse">
            <a:avLst/>
          </a:prstGeom>
          <a:solidFill>
            <a:srgbClr val="DC4305"/>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3" name="Text Placeholder 15"/>
          <p:cNvSpPr>
            <a:spLocks noGrp="1"/>
          </p:cNvSpPr>
          <p:nvPr>
            <p:ph type="body" sz="quarter" idx="15" hasCustomPrompt="1"/>
          </p:nvPr>
        </p:nvSpPr>
        <p:spPr>
          <a:xfrm>
            <a:off x="7346278" y="2861060"/>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4" name="Text Placeholder 17"/>
          <p:cNvSpPr>
            <a:spLocks noGrp="1"/>
          </p:cNvSpPr>
          <p:nvPr>
            <p:ph type="body" sz="quarter" idx="16" hasCustomPrompt="1"/>
          </p:nvPr>
        </p:nvSpPr>
        <p:spPr>
          <a:xfrm>
            <a:off x="7346279" y="2030819"/>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tx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
        <p:nvSpPr>
          <p:cNvPr id="10" name="Oval 9"/>
          <p:cNvSpPr/>
          <p:nvPr userDrawn="1"/>
        </p:nvSpPr>
        <p:spPr>
          <a:xfrm>
            <a:off x="10641353" y="3265342"/>
            <a:ext cx="316684" cy="316684"/>
          </a:xfrm>
          <a:prstGeom prst="ellipse">
            <a:avLst/>
          </a:prstGeom>
          <a:solidFill>
            <a:srgbClr val="DC4305"/>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8" name="Text Placeholder 15"/>
          <p:cNvSpPr>
            <a:spLocks noGrp="1"/>
          </p:cNvSpPr>
          <p:nvPr>
            <p:ph type="body" sz="quarter" idx="19" hasCustomPrompt="1"/>
          </p:nvPr>
        </p:nvSpPr>
        <p:spPr>
          <a:xfrm>
            <a:off x="10197991" y="3662509"/>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9" name="Text Placeholder 17"/>
          <p:cNvSpPr>
            <a:spLocks noGrp="1"/>
          </p:cNvSpPr>
          <p:nvPr>
            <p:ph type="body" sz="quarter" idx="20" hasCustomPrompt="1"/>
          </p:nvPr>
        </p:nvSpPr>
        <p:spPr>
          <a:xfrm>
            <a:off x="10197991" y="4067708"/>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tx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Tree>
    <p:extLst>
      <p:ext uri="{BB962C8B-B14F-4D97-AF65-F5344CB8AC3E}">
        <p14:creationId xmlns:p14="http://schemas.microsoft.com/office/powerpoint/2010/main" val="185927834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1_Custom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800" b="1">
                <a:solidFill>
                  <a:schemeClr val="bg1"/>
                </a:solidFill>
              </a:defRPr>
            </a:lvl1pPr>
          </a:lstStyle>
          <a:p>
            <a:r>
              <a:rPr lang="en-US"/>
              <a:t>Click to edit Master title style</a:t>
            </a:r>
          </a:p>
        </p:txBody>
      </p:sp>
      <p:cxnSp>
        <p:nvCxnSpPr>
          <p:cNvPr id="6" name="Straight Connector 5"/>
          <p:cNvCxnSpPr/>
          <p:nvPr userDrawn="1"/>
        </p:nvCxnSpPr>
        <p:spPr>
          <a:xfrm flipV="1">
            <a:off x="0" y="3423684"/>
            <a:ext cx="12192000" cy="12918"/>
          </a:xfrm>
          <a:prstGeom prst="line">
            <a:avLst/>
          </a:prstGeom>
          <a:ln w="50800">
            <a:solidFill>
              <a:srgbClr val="DC4405"/>
            </a:solidFill>
          </a:ln>
        </p:spPr>
        <p:style>
          <a:lnRef idx="1">
            <a:schemeClr val="accent1"/>
          </a:lnRef>
          <a:fillRef idx="0">
            <a:schemeClr val="accent1"/>
          </a:fillRef>
          <a:effectRef idx="0">
            <a:schemeClr val="accent1"/>
          </a:effectRef>
          <a:fontRef idx="minor">
            <a:schemeClr val="tx1"/>
          </a:fontRef>
        </p:style>
      </p:cxnSp>
      <p:sp>
        <p:nvSpPr>
          <p:cNvPr id="8" name="Oval 7"/>
          <p:cNvSpPr/>
          <p:nvPr userDrawn="1"/>
        </p:nvSpPr>
        <p:spPr>
          <a:xfrm>
            <a:off x="1237796" y="3278260"/>
            <a:ext cx="316684" cy="316684"/>
          </a:xfrm>
          <a:prstGeom prst="ellipse">
            <a:avLst/>
          </a:prstGeom>
          <a:solidFill>
            <a:srgbClr val="DC4305"/>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1" name="Text Placeholder 15"/>
          <p:cNvSpPr>
            <a:spLocks noGrp="1"/>
          </p:cNvSpPr>
          <p:nvPr>
            <p:ph type="body" sz="quarter" idx="13" hasCustomPrompt="1"/>
          </p:nvPr>
        </p:nvSpPr>
        <p:spPr>
          <a:xfrm>
            <a:off x="794433" y="2861060"/>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2" name="Text Placeholder 17"/>
          <p:cNvSpPr>
            <a:spLocks noGrp="1"/>
          </p:cNvSpPr>
          <p:nvPr>
            <p:ph type="body" sz="quarter" idx="14" hasCustomPrompt="1"/>
          </p:nvPr>
        </p:nvSpPr>
        <p:spPr>
          <a:xfrm>
            <a:off x="794434" y="2030819"/>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bg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
        <p:nvSpPr>
          <p:cNvPr id="9" name="Oval 8"/>
          <p:cNvSpPr/>
          <p:nvPr userDrawn="1"/>
        </p:nvSpPr>
        <p:spPr>
          <a:xfrm>
            <a:off x="4089509" y="3278260"/>
            <a:ext cx="316684" cy="316684"/>
          </a:xfrm>
          <a:prstGeom prst="ellipse">
            <a:avLst/>
          </a:prstGeom>
          <a:solidFill>
            <a:srgbClr val="DC4305"/>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5" name="Text Placeholder 15"/>
          <p:cNvSpPr>
            <a:spLocks noGrp="1"/>
          </p:cNvSpPr>
          <p:nvPr>
            <p:ph type="body" sz="quarter" idx="17" hasCustomPrompt="1"/>
          </p:nvPr>
        </p:nvSpPr>
        <p:spPr>
          <a:xfrm>
            <a:off x="3646147" y="3662509"/>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6" name="Text Placeholder 17"/>
          <p:cNvSpPr>
            <a:spLocks noGrp="1"/>
          </p:cNvSpPr>
          <p:nvPr>
            <p:ph type="body" sz="quarter" idx="18" hasCustomPrompt="1"/>
          </p:nvPr>
        </p:nvSpPr>
        <p:spPr>
          <a:xfrm>
            <a:off x="3646147" y="4067708"/>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bg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
        <p:nvSpPr>
          <p:cNvPr id="17" name="Oval 16"/>
          <p:cNvSpPr/>
          <p:nvPr userDrawn="1"/>
        </p:nvSpPr>
        <p:spPr>
          <a:xfrm>
            <a:off x="7789640" y="3271801"/>
            <a:ext cx="316684" cy="316684"/>
          </a:xfrm>
          <a:prstGeom prst="ellipse">
            <a:avLst/>
          </a:prstGeom>
          <a:solidFill>
            <a:srgbClr val="DC4305"/>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3" name="Text Placeholder 15"/>
          <p:cNvSpPr>
            <a:spLocks noGrp="1"/>
          </p:cNvSpPr>
          <p:nvPr>
            <p:ph type="body" sz="quarter" idx="15" hasCustomPrompt="1"/>
          </p:nvPr>
        </p:nvSpPr>
        <p:spPr>
          <a:xfrm>
            <a:off x="7346278" y="2861060"/>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4" name="Text Placeholder 17"/>
          <p:cNvSpPr>
            <a:spLocks noGrp="1"/>
          </p:cNvSpPr>
          <p:nvPr>
            <p:ph type="body" sz="quarter" idx="16" hasCustomPrompt="1"/>
          </p:nvPr>
        </p:nvSpPr>
        <p:spPr>
          <a:xfrm>
            <a:off x="7346279" y="2030819"/>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bg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
        <p:nvSpPr>
          <p:cNvPr id="10" name="Oval 9"/>
          <p:cNvSpPr/>
          <p:nvPr userDrawn="1"/>
        </p:nvSpPr>
        <p:spPr>
          <a:xfrm>
            <a:off x="10641353" y="3265342"/>
            <a:ext cx="316684" cy="316684"/>
          </a:xfrm>
          <a:prstGeom prst="ellipse">
            <a:avLst/>
          </a:prstGeom>
          <a:solidFill>
            <a:srgbClr val="DC4305"/>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C4405"/>
              </a:solidFill>
            </a:endParaRPr>
          </a:p>
        </p:txBody>
      </p:sp>
      <p:sp>
        <p:nvSpPr>
          <p:cNvPr id="18" name="Text Placeholder 15"/>
          <p:cNvSpPr>
            <a:spLocks noGrp="1"/>
          </p:cNvSpPr>
          <p:nvPr>
            <p:ph type="body" sz="quarter" idx="19" hasCustomPrompt="1"/>
          </p:nvPr>
        </p:nvSpPr>
        <p:spPr>
          <a:xfrm>
            <a:off x="10197991" y="3662509"/>
            <a:ext cx="1520092" cy="344488"/>
          </a:xfrm>
        </p:spPr>
        <p:txBody>
          <a:bodyPr anchor="ctr" anchorCtr="0">
            <a:noAutofit/>
          </a:bodyPr>
          <a:lstStyle>
            <a:lvl1pPr marL="0" indent="0" algn="l">
              <a:buNone/>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Date</a:t>
            </a:r>
          </a:p>
        </p:txBody>
      </p:sp>
      <p:sp>
        <p:nvSpPr>
          <p:cNvPr id="19" name="Text Placeholder 17"/>
          <p:cNvSpPr>
            <a:spLocks noGrp="1"/>
          </p:cNvSpPr>
          <p:nvPr>
            <p:ph type="body" sz="quarter" idx="20" hasCustomPrompt="1"/>
          </p:nvPr>
        </p:nvSpPr>
        <p:spPr>
          <a:xfrm>
            <a:off x="10197991" y="4067708"/>
            <a:ext cx="1520092" cy="751070"/>
          </a:xfrm>
        </p:spPr>
        <p:txBody>
          <a:bodyPr anchor="ctr" anchorCtr="0">
            <a:noAutofit/>
          </a:bodyPr>
          <a:lstStyle>
            <a:lvl1pPr marL="0" indent="0">
              <a:buClr>
                <a:srgbClr val="DC4405"/>
              </a:buClr>
              <a:buFont typeface="Courier New" panose="02070309020205020404" pitchFamily="49" charset="0"/>
              <a:buNone/>
              <a:defRPr sz="2000">
                <a:solidFill>
                  <a:schemeClr val="bg1"/>
                </a:solidFill>
                <a:latin typeface="+mn-lt"/>
                <a:ea typeface="Verdana" panose="020B0604030504040204" pitchFamily="34" charset="0"/>
                <a:cs typeface="Verdana" panose="020B0604030504040204" pitchFamily="34" charset="0"/>
              </a:defRPr>
            </a:lvl1pPr>
            <a:lvl2pPr marL="457200" indent="0">
              <a:buClr>
                <a:srgbClr val="DC4405"/>
              </a:buClr>
              <a:buFont typeface="Courier New" panose="02070309020205020404" pitchFamily="49" charset="0"/>
              <a:buNone/>
              <a:defRPr sz="18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14400" indent="0">
              <a:buClr>
                <a:srgbClr val="DC4405"/>
              </a:buClr>
              <a:buFont typeface="Courier New" panose="02070309020205020404" pitchFamily="49" charset="0"/>
              <a:buNone/>
              <a:defRPr sz="16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3716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text</a:t>
            </a:r>
          </a:p>
        </p:txBody>
      </p:sp>
    </p:spTree>
    <p:extLst>
      <p:ext uri="{BB962C8B-B14F-4D97-AF65-F5344CB8AC3E}">
        <p14:creationId xmlns:p14="http://schemas.microsoft.com/office/powerpoint/2010/main" val="434845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tx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rcRect r="92081"/>
          <a:stretch>
            <a:fillRect/>
          </a:stretch>
        </p:blipFill>
        <p:spPr>
          <a:xfrm>
            <a:off x="1" y="0"/>
            <a:ext cx="723901" cy="6858000"/>
          </a:xfrm>
          <a:custGeom>
            <a:avLst/>
            <a:gdLst>
              <a:gd name="connsiteX0" fmla="*/ 0 w 723901"/>
              <a:gd name="connsiteY0" fmla="*/ 0 h 6858000"/>
              <a:gd name="connsiteX1" fmla="*/ 723901 w 723901"/>
              <a:gd name="connsiteY1" fmla="*/ 0 h 6858000"/>
              <a:gd name="connsiteX2" fmla="*/ 723901 w 723901"/>
              <a:gd name="connsiteY2" fmla="*/ 6858000 h 6858000"/>
              <a:gd name="connsiteX3" fmla="*/ 0 w 7239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23901" h="6858000">
                <a:moveTo>
                  <a:pt x="0" y="0"/>
                </a:moveTo>
                <a:lnTo>
                  <a:pt x="723901" y="0"/>
                </a:lnTo>
                <a:lnTo>
                  <a:pt x="723901" y="6858000"/>
                </a:lnTo>
                <a:lnTo>
                  <a:pt x="0" y="6858000"/>
                </a:lnTo>
                <a:close/>
              </a:path>
            </a:pathLst>
          </a:custGeom>
        </p:spPr>
      </p:pic>
      <p:sp>
        <p:nvSpPr>
          <p:cNvPr id="8" name="Oval 7"/>
          <p:cNvSpPr>
            <a:spLocks noChangeAspect="1"/>
          </p:cNvSpPr>
          <p:nvPr userDrawn="1"/>
        </p:nvSpPr>
        <p:spPr>
          <a:xfrm>
            <a:off x="479892" y="512636"/>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C4405"/>
              </a:solidFill>
            </a:endParaRPr>
          </a:p>
        </p:txBody>
      </p:sp>
      <p:sp>
        <p:nvSpPr>
          <p:cNvPr id="2" name="Title 1"/>
          <p:cNvSpPr>
            <a:spLocks noGrp="1"/>
          </p:cNvSpPr>
          <p:nvPr>
            <p:ph type="title"/>
          </p:nvPr>
        </p:nvSpPr>
        <p:spPr>
          <a:xfrm>
            <a:off x="1474236" y="658626"/>
            <a:ext cx="9879563" cy="494927"/>
          </a:xfrm>
        </p:spPr>
        <p:txBody>
          <a:bodyPr>
            <a:normAutofit/>
          </a:bodyPr>
          <a:lstStyle>
            <a:lvl1pPr>
              <a:defRPr sz="2800" b="1">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9" name="Picture Placeholder 2"/>
          <p:cNvSpPr>
            <a:spLocks noGrp="1"/>
          </p:cNvSpPr>
          <p:nvPr>
            <p:ph type="pic" sz="quarter" idx="10" hasCustomPrompt="1"/>
          </p:nvPr>
        </p:nvSpPr>
        <p:spPr>
          <a:xfrm>
            <a:off x="616688" y="658626"/>
            <a:ext cx="504121" cy="504122"/>
          </a:xfrm>
        </p:spPr>
        <p:txBody>
          <a:bodyPr anchor="ctr" anchorCtr="0">
            <a:noAutofit/>
          </a:bodyPr>
          <a:lstStyle>
            <a:lvl1pPr marL="0" indent="0" algn="ctr">
              <a:buNone/>
              <a:defRPr sz="800"/>
            </a:lvl1pPr>
          </a:lstStyle>
          <a:p>
            <a:r>
              <a:rPr lang="en-US" dirty="0"/>
              <a:t>Icon image</a:t>
            </a:r>
          </a:p>
        </p:txBody>
      </p:sp>
      <p:sp>
        <p:nvSpPr>
          <p:cNvPr id="3" name="Content Placeholder 2"/>
          <p:cNvSpPr>
            <a:spLocks noGrp="1"/>
          </p:cNvSpPr>
          <p:nvPr>
            <p:ph idx="1" hasCustomPrompt="1"/>
          </p:nvPr>
        </p:nvSpPr>
        <p:spPr>
          <a:xfrm>
            <a:off x="1474236" y="1380931"/>
            <a:ext cx="9879564" cy="5187820"/>
          </a:xfrm>
        </p:spPr>
        <p:txBody>
          <a:bodyPr>
            <a:normAutofit/>
          </a:bodyPr>
          <a:lstStyle>
            <a:lvl1pPr marL="228600" indent="-228600">
              <a:buClr>
                <a:srgbClr val="DC4405"/>
              </a:buClr>
              <a:buFont typeface="Courier New" panose="02070309020205020404" pitchFamily="49" charset="0"/>
              <a:buChar char="o"/>
              <a:defRPr sz="2000" baseline="0">
                <a:solidFill>
                  <a:schemeClr val="bg1"/>
                </a:solidFill>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800" baseline="0">
                <a:solidFill>
                  <a:schemeClr val="bg1"/>
                </a:solidFill>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600" baseline="0">
                <a:solidFill>
                  <a:schemeClr val="bg1"/>
                </a:solidFill>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400" baseline="0">
                <a:solidFill>
                  <a:schemeClr val="bg1"/>
                </a:solidFill>
                <a:latin typeface="+mn-lt"/>
                <a:ea typeface="Verdana" panose="020B0604030504040204" pitchFamily="34" charset="0"/>
                <a:cs typeface="Verdana" panose="020B0604030504040204" pitchFamily="34" charset="0"/>
              </a:defRPr>
            </a:lvl4pPr>
            <a:lvl5pPr marL="2057400" indent="-228600">
              <a:buClr>
                <a:srgbClr val="DC4405"/>
              </a:buClr>
              <a:buFont typeface="Courier New" panose="02070309020205020404" pitchFamily="49" charset="0"/>
              <a:buChar char="o"/>
              <a:defRPr sz="11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900122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2_Custom Layout">
    <p:bg>
      <p:bgPr>
        <a:solidFill>
          <a:srgbClr val="DC440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800" b="1">
                <a:solidFill>
                  <a:schemeClr val="bg1"/>
                </a:solidFill>
              </a:defRPr>
            </a:lvl1pPr>
          </a:lstStyle>
          <a:p>
            <a:r>
              <a:rPr lang="en-US"/>
              <a:t>Click to edit Master title style</a:t>
            </a:r>
          </a:p>
        </p:txBody>
      </p:sp>
      <p:sp>
        <p:nvSpPr>
          <p:cNvPr id="7" name="Text Placeholder 6"/>
          <p:cNvSpPr>
            <a:spLocks noGrp="1"/>
          </p:cNvSpPr>
          <p:nvPr>
            <p:ph type="body" sz="quarter" idx="10" hasCustomPrompt="1"/>
          </p:nvPr>
        </p:nvSpPr>
        <p:spPr>
          <a:xfrm>
            <a:off x="882650" y="1914525"/>
            <a:ext cx="10452100" cy="4549775"/>
          </a:xfrm>
        </p:spPr>
        <p:txBody>
          <a:bodyPr>
            <a:normAutofit/>
          </a:bodyPr>
          <a:lstStyle>
            <a:lvl1pPr marL="514350" indent="-514350">
              <a:buFont typeface="+mj-lt"/>
              <a:buAutoNum type="arabicPeriod"/>
              <a:defRPr sz="2000" baseline="0">
                <a:solidFill>
                  <a:schemeClr val="bg1"/>
                </a:solidFill>
              </a:defRPr>
            </a:lvl1pPr>
            <a:lvl2pPr marL="914400" indent="-457200">
              <a:buFont typeface="+mj-lt"/>
              <a:buAutoNum type="arabicPeriod"/>
              <a:defRPr sz="1800" baseline="0">
                <a:solidFill>
                  <a:schemeClr val="bg1"/>
                </a:solidFill>
                <a:latin typeface="+mn-lt"/>
              </a:defRPr>
            </a:lvl2pPr>
            <a:lvl3pPr marL="1371600" indent="-457200">
              <a:buFont typeface="+mj-lt"/>
              <a:buAutoNum type="arabicPeriod"/>
              <a:defRPr sz="1600" baseline="0">
                <a:solidFill>
                  <a:schemeClr val="bg1"/>
                </a:solidFill>
              </a:defRPr>
            </a:lvl3pPr>
            <a:lvl4pPr marL="1714500" indent="-342900">
              <a:buFont typeface="+mj-lt"/>
              <a:buAutoNum type="arabicPeriod"/>
              <a:defRPr sz="1400" baseline="0">
                <a:solidFill>
                  <a:schemeClr val="bg1"/>
                </a:solidFill>
              </a:defRPr>
            </a:lvl4pPr>
            <a:lvl5pPr marL="2171700" indent="-342900">
              <a:buFont typeface="+mj-lt"/>
              <a:buAutoNum type="arabicPeriod"/>
              <a:defRPr sz="11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891471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10972800" cy="685800"/>
          </a:xfrm>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F9A78B0F-795E-4E9D-85AD-60C3530B0D84}" type="datetimeFigureOut">
              <a:rPr lang="en-US" smtClean="0"/>
              <a:t>9/13/2021</a:t>
            </a:fld>
            <a:endParaRPr lang="en-US"/>
          </a:p>
        </p:txBody>
      </p:sp>
      <p:sp>
        <p:nvSpPr>
          <p:cNvPr id="4" name="Slide Number Placeholder 5"/>
          <p:cNvSpPr>
            <a:spLocks noGrp="1"/>
          </p:cNvSpPr>
          <p:nvPr>
            <p:ph type="sldNum" sz="quarter" idx="11"/>
          </p:nvPr>
        </p:nvSpPr>
        <p:spPr/>
        <p:txBody>
          <a:bodyPr/>
          <a:lstStyle>
            <a:lvl1pPr>
              <a:defRPr/>
            </a:lvl1pPr>
          </a:lstStyle>
          <a:p>
            <a:fld id="{513E1F89-D897-4A67-8D50-A8132FF1FE4D}" type="slidenum">
              <a:rPr lang="en-US" smtClean="0"/>
              <a:t>‹#›</a:t>
            </a:fld>
            <a:endParaRPr lang="en-US"/>
          </a:p>
        </p:txBody>
      </p:sp>
      <p:sp>
        <p:nvSpPr>
          <p:cNvPr id="5" name="Footer Placeholder 6"/>
          <p:cNvSpPr>
            <a:spLocks noGrp="1"/>
          </p:cNvSpPr>
          <p:nvPr>
            <p:ph type="ftr" sz="quarter" idx="12"/>
          </p:nvPr>
        </p:nvSpPr>
        <p:spPr/>
        <p:txBody>
          <a:bodyPr/>
          <a:lstStyle>
            <a:lvl1pPr>
              <a:defRPr/>
            </a:lvl1pPr>
          </a:lstStyle>
          <a:p>
            <a:endParaRPr lang="en-US"/>
          </a:p>
        </p:txBody>
      </p:sp>
    </p:spTree>
    <p:extLst>
      <p:ext uri="{BB962C8B-B14F-4D97-AF65-F5344CB8AC3E}">
        <p14:creationId xmlns:p14="http://schemas.microsoft.com/office/powerpoint/2010/main" val="1257224424"/>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Full width no bullets">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10972800" cy="685800"/>
          </a:xfrm>
        </p:spPr>
        <p:txBody>
          <a:bodyPr/>
          <a:lstStyle/>
          <a:p>
            <a:r>
              <a:rPr lang="en-US"/>
              <a:t>Click to edit Master title style</a:t>
            </a:r>
            <a:endParaRPr lang="en-US" dirty="0"/>
          </a:p>
        </p:txBody>
      </p:sp>
      <p:sp>
        <p:nvSpPr>
          <p:cNvPr id="3" name="Content Placeholder 2"/>
          <p:cNvSpPr>
            <a:spLocks noGrp="1"/>
          </p:cNvSpPr>
          <p:nvPr>
            <p:ph idx="1"/>
          </p:nvPr>
        </p:nvSpPr>
        <p:spPr>
          <a:xfrm>
            <a:off x="609600" y="1371600"/>
            <a:ext cx="10972800" cy="4343400"/>
          </a:xfrm>
        </p:spPr>
        <p:txBody>
          <a:bodyPr/>
          <a:lstStyle>
            <a:lvl1pPr marL="0" indent="4763">
              <a:buNone/>
              <a:defRPr sz="2400"/>
            </a:lvl1pPr>
            <a:lvl2pPr marL="0" indent="0">
              <a:spcBef>
                <a:spcPts val="900"/>
              </a:spcBef>
              <a:buNone/>
              <a:defRPr sz="2000"/>
            </a:lvl2pPr>
            <a:lvl3pPr marL="0" indent="4763">
              <a:buNone/>
              <a:defRPr/>
            </a:lvl3pPr>
            <a:lvl4pPr marL="3175" indent="-3175">
              <a:buNone/>
              <a:defRPr/>
            </a:lvl4pPr>
            <a:lvl5pPr marL="0" indent="1588" defTabSz="919163">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4"/>
          <p:cNvSpPr>
            <a:spLocks noGrp="1"/>
          </p:cNvSpPr>
          <p:nvPr>
            <p:ph type="dt" sz="half" idx="10"/>
          </p:nvPr>
        </p:nvSpPr>
        <p:spPr/>
        <p:txBody>
          <a:bodyPr/>
          <a:lstStyle>
            <a:lvl1pPr>
              <a:defRPr/>
            </a:lvl1pPr>
          </a:lstStyle>
          <a:p>
            <a:fld id="{F9A78B0F-795E-4E9D-85AD-60C3530B0D84}" type="datetimeFigureOut">
              <a:rPr lang="en-US" smtClean="0"/>
              <a:t>9/13/2021</a:t>
            </a:fld>
            <a:endParaRPr lang="en-US"/>
          </a:p>
        </p:txBody>
      </p:sp>
      <p:sp>
        <p:nvSpPr>
          <p:cNvPr id="5" name="Slide Number Placeholder 5"/>
          <p:cNvSpPr>
            <a:spLocks noGrp="1"/>
          </p:cNvSpPr>
          <p:nvPr>
            <p:ph type="sldNum" sz="quarter" idx="11"/>
          </p:nvPr>
        </p:nvSpPr>
        <p:spPr/>
        <p:txBody>
          <a:bodyPr/>
          <a:lstStyle>
            <a:lvl1pPr>
              <a:defRPr/>
            </a:lvl1pPr>
          </a:lstStyle>
          <a:p>
            <a:fld id="{513E1F89-D897-4A67-8D50-A8132FF1FE4D}" type="slidenum">
              <a:rPr lang="en-US" smtClean="0"/>
              <a:t>‹#›</a:t>
            </a:fld>
            <a:endParaRPr lang="en-US"/>
          </a:p>
        </p:txBody>
      </p:sp>
      <p:sp>
        <p:nvSpPr>
          <p:cNvPr id="6" name="Footer Placeholder 7"/>
          <p:cNvSpPr>
            <a:spLocks noGrp="1"/>
          </p:cNvSpPr>
          <p:nvPr>
            <p:ph type="ftr" sz="quarter" idx="12"/>
          </p:nvPr>
        </p:nvSpPr>
        <p:spPr/>
        <p:txBody>
          <a:bodyPr/>
          <a:lstStyle>
            <a:lvl1pPr>
              <a:defRPr/>
            </a:lvl1pPr>
          </a:lstStyle>
          <a:p>
            <a:endParaRPr lang="en-US"/>
          </a:p>
        </p:txBody>
      </p:sp>
    </p:spTree>
    <p:extLst>
      <p:ext uri="{BB962C8B-B14F-4D97-AF65-F5344CB8AC3E}">
        <p14:creationId xmlns:p14="http://schemas.microsoft.com/office/powerpoint/2010/main" val="345178229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Full width w/bullets">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10972800" cy="685800"/>
          </a:xfrm>
        </p:spPr>
        <p:txBody>
          <a:bodyPr/>
          <a:lstStyle/>
          <a:p>
            <a:r>
              <a:rPr lang="en-US"/>
              <a:t>Click to edit Master title style</a:t>
            </a:r>
            <a:endParaRPr lang="en-US" dirty="0"/>
          </a:p>
        </p:txBody>
      </p:sp>
      <p:sp>
        <p:nvSpPr>
          <p:cNvPr id="5" name="Content Placeholder 2"/>
          <p:cNvSpPr>
            <a:spLocks noGrp="1"/>
          </p:cNvSpPr>
          <p:nvPr>
            <p:ph idx="1"/>
          </p:nvPr>
        </p:nvSpPr>
        <p:spPr>
          <a:xfrm>
            <a:off x="609600" y="1371600"/>
            <a:ext cx="10972800" cy="4343400"/>
          </a:xfrm>
        </p:spPr>
        <p:txBody>
          <a:bodyPr/>
          <a:lstStyle>
            <a:lvl1pPr marL="228600" indent="-228600">
              <a:buFont typeface="Arial"/>
              <a:buChar char="•"/>
              <a:defRPr sz="2400"/>
            </a:lvl1pPr>
            <a:lvl2pPr marL="457200" indent="-228600">
              <a:buFont typeface="Arial"/>
              <a:buChar char="•"/>
              <a:defRPr sz="2000"/>
            </a:lvl2pPr>
            <a:lvl3pPr marL="685800" indent="-228600">
              <a:buFont typeface="Arial"/>
              <a:buChar char="•"/>
              <a:defRPr/>
            </a:lvl3pPr>
            <a:lvl4pPr marL="914400" indent="-228600">
              <a:defRPr/>
            </a:lvl4pPr>
            <a:lvl5pPr marL="1143000" indent="-22860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6"/>
          <p:cNvSpPr>
            <a:spLocks noGrp="1"/>
          </p:cNvSpPr>
          <p:nvPr>
            <p:ph type="dt" sz="half" idx="10"/>
          </p:nvPr>
        </p:nvSpPr>
        <p:spPr/>
        <p:txBody>
          <a:bodyPr/>
          <a:lstStyle>
            <a:lvl1pPr>
              <a:defRPr/>
            </a:lvl1pPr>
          </a:lstStyle>
          <a:p>
            <a:fld id="{F9A78B0F-795E-4E9D-85AD-60C3530B0D84}" type="datetimeFigureOut">
              <a:rPr lang="en-US" smtClean="0"/>
              <a:t>9/13/2021</a:t>
            </a:fld>
            <a:endParaRPr lang="en-US"/>
          </a:p>
        </p:txBody>
      </p:sp>
      <p:sp>
        <p:nvSpPr>
          <p:cNvPr id="6" name="Slide Number Placeholder 7"/>
          <p:cNvSpPr>
            <a:spLocks noGrp="1"/>
          </p:cNvSpPr>
          <p:nvPr>
            <p:ph type="sldNum" sz="quarter" idx="11"/>
          </p:nvPr>
        </p:nvSpPr>
        <p:spPr/>
        <p:txBody>
          <a:bodyPr/>
          <a:lstStyle>
            <a:lvl1pPr>
              <a:defRPr/>
            </a:lvl1pPr>
          </a:lstStyle>
          <a:p>
            <a:fld id="{513E1F89-D897-4A67-8D50-A8132FF1FE4D}" type="slidenum">
              <a:rPr lang="en-US" smtClean="0"/>
              <a:t>‹#›</a:t>
            </a:fld>
            <a:endParaRPr lang="en-US"/>
          </a:p>
        </p:txBody>
      </p:sp>
      <p:sp>
        <p:nvSpPr>
          <p:cNvPr id="7" name="Footer Placeholder 8"/>
          <p:cNvSpPr>
            <a:spLocks noGrp="1"/>
          </p:cNvSpPr>
          <p:nvPr>
            <p:ph type="ftr" sz="quarter" idx="12"/>
          </p:nvPr>
        </p:nvSpPr>
        <p:spPr/>
        <p:txBody>
          <a:bodyPr/>
          <a:lstStyle>
            <a:lvl1pPr>
              <a:defRPr/>
            </a:lvl1pPr>
          </a:lstStyle>
          <a:p>
            <a:endParaRPr lang="en-US"/>
          </a:p>
        </p:txBody>
      </p:sp>
    </p:spTree>
    <p:extLst>
      <p:ext uri="{BB962C8B-B14F-4D97-AF65-F5344CB8AC3E}">
        <p14:creationId xmlns:p14="http://schemas.microsoft.com/office/powerpoint/2010/main" val="213898921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74236" y="658626"/>
            <a:ext cx="9879563" cy="494927"/>
          </a:xfrm>
        </p:spPr>
        <p:txBody>
          <a:bodyPr>
            <a:normAutofit/>
          </a:bodyPr>
          <a:lstStyle>
            <a:lvl1pPr>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6" name="Oval 5"/>
          <p:cNvSpPr/>
          <p:nvPr userDrawn="1"/>
        </p:nvSpPr>
        <p:spPr>
          <a:xfrm>
            <a:off x="6973850" y="2195519"/>
            <a:ext cx="3318690" cy="3318690"/>
          </a:xfrm>
          <a:prstGeom prst="ellipse">
            <a:avLst/>
          </a:prstGeom>
          <a:no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Oval 8"/>
          <p:cNvSpPr/>
          <p:nvPr userDrawn="1"/>
        </p:nvSpPr>
        <p:spPr>
          <a:xfrm>
            <a:off x="1574170" y="2195519"/>
            <a:ext cx="3318690" cy="3318690"/>
          </a:xfrm>
          <a:prstGeom prst="ellipse">
            <a:avLst/>
          </a:prstGeom>
          <a:no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 name="Oval 9"/>
          <p:cNvSpPr/>
          <p:nvPr userDrawn="1"/>
        </p:nvSpPr>
        <p:spPr>
          <a:xfrm>
            <a:off x="4274010" y="2195519"/>
            <a:ext cx="3318690" cy="3318690"/>
          </a:xfrm>
          <a:prstGeom prst="ellipse">
            <a:avLst/>
          </a:prstGeom>
          <a:noFill/>
          <a:ln w="50800">
            <a:solidFill>
              <a:srgbClr val="B3B3B3"/>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Text Placeholder 4"/>
          <p:cNvSpPr>
            <a:spLocks noGrp="1"/>
          </p:cNvSpPr>
          <p:nvPr>
            <p:ph type="body" sz="quarter" idx="11"/>
          </p:nvPr>
        </p:nvSpPr>
        <p:spPr>
          <a:xfrm>
            <a:off x="4274010" y="2216577"/>
            <a:ext cx="3318690" cy="3318690"/>
          </a:xfrm>
        </p:spPr>
        <p:txBody>
          <a:bodyPr anchor="ctr">
            <a:normAutofit/>
          </a:bodyPr>
          <a:lstStyle>
            <a:lvl1pPr marL="0" indent="0" algn="ctr">
              <a:buNone/>
              <a:defRPr sz="20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
        <p:nvSpPr>
          <p:cNvPr id="5" name="Text Placeholder 4"/>
          <p:cNvSpPr>
            <a:spLocks noGrp="1"/>
          </p:cNvSpPr>
          <p:nvPr>
            <p:ph type="body" sz="quarter" idx="10"/>
          </p:nvPr>
        </p:nvSpPr>
        <p:spPr>
          <a:xfrm>
            <a:off x="1574170" y="2222100"/>
            <a:ext cx="3318690" cy="3318690"/>
          </a:xfrm>
        </p:spPr>
        <p:txBody>
          <a:bodyPr anchor="ctr">
            <a:normAutofit/>
          </a:bodyPr>
          <a:lstStyle>
            <a:lvl1pPr marL="0" indent="0" algn="ctr">
              <a:buNone/>
              <a:defRPr sz="20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
        <p:nvSpPr>
          <p:cNvPr id="12" name="Text Placeholder 4"/>
          <p:cNvSpPr>
            <a:spLocks noGrp="1"/>
          </p:cNvSpPr>
          <p:nvPr>
            <p:ph type="body" sz="quarter" idx="12"/>
          </p:nvPr>
        </p:nvSpPr>
        <p:spPr>
          <a:xfrm>
            <a:off x="6973850" y="2216681"/>
            <a:ext cx="3318690" cy="3318690"/>
          </a:xfrm>
        </p:spPr>
        <p:txBody>
          <a:bodyPr anchor="ctr">
            <a:normAutofit/>
          </a:bodyPr>
          <a:lstStyle>
            <a:lvl1pPr marL="0" indent="0" algn="ctr">
              <a:buNone/>
              <a:defRPr sz="20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073780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74236" y="658626"/>
            <a:ext cx="9879563" cy="494927"/>
          </a:xfrm>
        </p:spPr>
        <p:txBody>
          <a:bodyPr>
            <a:normAutofit/>
          </a:bodyPr>
          <a:lstStyle>
            <a:lvl1pPr>
              <a:defRPr sz="2800" b="1">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6" name="Oval 5"/>
          <p:cNvSpPr/>
          <p:nvPr userDrawn="1"/>
        </p:nvSpPr>
        <p:spPr>
          <a:xfrm>
            <a:off x="6973850" y="2195519"/>
            <a:ext cx="3318690" cy="3318690"/>
          </a:xfrm>
          <a:prstGeom prst="ellipse">
            <a:avLst/>
          </a:prstGeom>
          <a:no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Oval 8"/>
          <p:cNvSpPr/>
          <p:nvPr userDrawn="1"/>
        </p:nvSpPr>
        <p:spPr>
          <a:xfrm>
            <a:off x="1574170" y="2195519"/>
            <a:ext cx="3318690" cy="3318690"/>
          </a:xfrm>
          <a:prstGeom prst="ellipse">
            <a:avLst/>
          </a:prstGeom>
          <a:no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 name="Oval 9"/>
          <p:cNvSpPr/>
          <p:nvPr userDrawn="1"/>
        </p:nvSpPr>
        <p:spPr>
          <a:xfrm>
            <a:off x="4274010" y="2195519"/>
            <a:ext cx="3318690" cy="3318690"/>
          </a:xfrm>
          <a:prstGeom prst="ellipse">
            <a:avLst/>
          </a:prstGeom>
          <a:noFill/>
          <a:ln w="50800">
            <a:solidFill>
              <a:srgbClr val="B3B3B3"/>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Text Placeholder 4"/>
          <p:cNvSpPr>
            <a:spLocks noGrp="1"/>
          </p:cNvSpPr>
          <p:nvPr>
            <p:ph type="body" sz="quarter" idx="11"/>
          </p:nvPr>
        </p:nvSpPr>
        <p:spPr>
          <a:xfrm>
            <a:off x="4274010" y="2216577"/>
            <a:ext cx="3318690" cy="3318690"/>
          </a:xfrm>
        </p:spPr>
        <p:txBody>
          <a:bodyPr anchor="ctr">
            <a:normAutofit/>
          </a:bodyPr>
          <a:lstStyle>
            <a:lvl1pPr marL="0" indent="0" algn="ctr">
              <a:buNone/>
              <a:defRPr sz="2000" baseline="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
        <p:nvSpPr>
          <p:cNvPr id="5" name="Text Placeholder 4"/>
          <p:cNvSpPr>
            <a:spLocks noGrp="1"/>
          </p:cNvSpPr>
          <p:nvPr>
            <p:ph type="body" sz="quarter" idx="10"/>
          </p:nvPr>
        </p:nvSpPr>
        <p:spPr>
          <a:xfrm>
            <a:off x="1574170" y="2222100"/>
            <a:ext cx="3318690" cy="3318690"/>
          </a:xfrm>
        </p:spPr>
        <p:txBody>
          <a:bodyPr anchor="ctr">
            <a:normAutofit/>
          </a:bodyPr>
          <a:lstStyle>
            <a:lvl1pPr marL="0" indent="0" algn="ctr">
              <a:buNone/>
              <a:defRPr sz="2000" baseline="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
        <p:nvSpPr>
          <p:cNvPr id="12" name="Text Placeholder 4"/>
          <p:cNvSpPr>
            <a:spLocks noGrp="1"/>
          </p:cNvSpPr>
          <p:nvPr>
            <p:ph type="body" sz="quarter" idx="12"/>
          </p:nvPr>
        </p:nvSpPr>
        <p:spPr>
          <a:xfrm>
            <a:off x="6973850" y="2216681"/>
            <a:ext cx="3318690" cy="3318690"/>
          </a:xfrm>
        </p:spPr>
        <p:txBody>
          <a:bodyPr anchor="ctr">
            <a:normAutofit/>
          </a:bodyPr>
          <a:lstStyle>
            <a:lvl1pPr marL="0" indent="0" algn="ctr">
              <a:buNone/>
              <a:defRPr sz="2000" baseline="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5273015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rgbClr val="DC4405"/>
        </a:solidFill>
        <a:effectLst/>
      </p:bgPr>
    </p:bg>
    <p:spTree>
      <p:nvGrpSpPr>
        <p:cNvPr id="1" name=""/>
        <p:cNvGrpSpPr/>
        <p:nvPr/>
      </p:nvGrpSpPr>
      <p:grpSpPr>
        <a:xfrm>
          <a:off x="0" y="0"/>
          <a:ext cx="0" cy="0"/>
          <a:chOff x="0" y="0"/>
          <a:chExt cx="0" cy="0"/>
        </a:xfrm>
      </p:grpSpPr>
      <p:sp>
        <p:nvSpPr>
          <p:cNvPr id="6" name="Oval 5"/>
          <p:cNvSpPr/>
          <p:nvPr userDrawn="1"/>
        </p:nvSpPr>
        <p:spPr>
          <a:xfrm>
            <a:off x="4018145" y="1386020"/>
            <a:ext cx="4112166" cy="4112166"/>
          </a:xfrm>
          <a:prstGeom prst="ellipse">
            <a:avLst/>
          </a:prstGeom>
          <a:solidFill>
            <a:schemeClr val="bg1"/>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p:cNvSpPr>
            <a:spLocks noGrp="1"/>
          </p:cNvSpPr>
          <p:nvPr>
            <p:ph type="title"/>
          </p:nvPr>
        </p:nvSpPr>
        <p:spPr>
          <a:xfrm>
            <a:off x="4273420" y="3859025"/>
            <a:ext cx="3638939" cy="494927"/>
          </a:xfrm>
        </p:spPr>
        <p:txBody>
          <a:bodyPr>
            <a:normAutofit/>
          </a:bodyPr>
          <a:lstStyle>
            <a:lvl1pPr algn="ctr">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3" name="Picture Placeholder 2"/>
          <p:cNvSpPr>
            <a:spLocks noGrp="1"/>
          </p:cNvSpPr>
          <p:nvPr>
            <p:ph type="pic" sz="quarter" idx="10" hasCustomPrompt="1"/>
          </p:nvPr>
        </p:nvSpPr>
        <p:spPr>
          <a:xfrm>
            <a:off x="5617028" y="2165323"/>
            <a:ext cx="914400" cy="914400"/>
          </a:xfrm>
        </p:spPr>
        <p:txBody>
          <a:bodyPr>
            <a:noAutofit/>
          </a:bodyPr>
          <a:lstStyle>
            <a:lvl1pPr marL="0" indent="0">
              <a:buNone/>
              <a:defRPr sz="2000"/>
            </a:lvl1pPr>
          </a:lstStyle>
          <a:p>
            <a:r>
              <a:rPr lang="en-US" dirty="0"/>
              <a:t>Icon image</a:t>
            </a:r>
          </a:p>
        </p:txBody>
      </p:sp>
    </p:spTree>
    <p:extLst>
      <p:ext uri="{BB962C8B-B14F-4D97-AF65-F5344CB8AC3E}">
        <p14:creationId xmlns:p14="http://schemas.microsoft.com/office/powerpoint/2010/main" val="3660794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pic>
        <p:nvPicPr>
          <p:cNvPr id="51" name="Picture 50"/>
          <p:cNvPicPr>
            <a:picLocks noChangeAspect="1"/>
          </p:cNvPicPr>
          <p:nvPr userDrawn="1"/>
        </p:nvPicPr>
        <p:blipFill rotWithShape="1">
          <a:blip r:embed="rId2">
            <a:extLst>
              <a:ext uri="{28A0092B-C50C-407E-A947-70E740481C1C}">
                <a14:useLocalDpi xmlns:a14="http://schemas.microsoft.com/office/drawing/2010/main" val="0"/>
              </a:ext>
            </a:extLst>
          </a:blip>
          <a:srcRect t="1205" b="1656"/>
          <a:stretch/>
        </p:blipFill>
        <p:spPr>
          <a:xfrm>
            <a:off x="3767548" y="0"/>
            <a:ext cx="8442370" cy="6858000"/>
          </a:xfrm>
          <a:prstGeom prst="rect">
            <a:avLst/>
          </a:prstGeom>
        </p:spPr>
      </p:pic>
      <p:sp>
        <p:nvSpPr>
          <p:cNvPr id="39" name="Picture Placeholder 9">
            <a:extLst>
              <a:ext uri="{C183D7F6-B498-43B3-948B-1728B52AA6E4}">
                <adec:decorative xmlns:adec="http://schemas.microsoft.com/office/drawing/2017/decorative" val="1"/>
              </a:ext>
            </a:extLst>
          </p:cNvPr>
          <p:cNvSpPr>
            <a:spLocks noGrp="1"/>
          </p:cNvSpPr>
          <p:nvPr>
            <p:ph type="pic" sz="quarter" idx="10"/>
          </p:nvPr>
        </p:nvSpPr>
        <p:spPr>
          <a:xfrm>
            <a:off x="6057955" y="-10632"/>
            <a:ext cx="6141447" cy="6876034"/>
          </a:xfrm>
          <a:custGeom>
            <a:avLst/>
            <a:gdLst>
              <a:gd name="connsiteX0" fmla="*/ 0 w 6137275"/>
              <a:gd name="connsiteY0" fmla="*/ 1534319 h 6858000"/>
              <a:gd name="connsiteX1" fmla="*/ 1534319 w 6137275"/>
              <a:gd name="connsiteY1" fmla="*/ 1534319 h 6858000"/>
              <a:gd name="connsiteX2" fmla="*/ 1534319 w 6137275"/>
              <a:gd name="connsiteY2" fmla="*/ 0 h 6858000"/>
              <a:gd name="connsiteX3" fmla="*/ 4602956 w 6137275"/>
              <a:gd name="connsiteY3" fmla="*/ 0 h 6858000"/>
              <a:gd name="connsiteX4" fmla="*/ 4602956 w 6137275"/>
              <a:gd name="connsiteY4" fmla="*/ 1534319 h 6858000"/>
              <a:gd name="connsiteX5" fmla="*/ 6137275 w 6137275"/>
              <a:gd name="connsiteY5" fmla="*/ 1534319 h 6858000"/>
              <a:gd name="connsiteX6" fmla="*/ 6137275 w 6137275"/>
              <a:gd name="connsiteY6" fmla="*/ 5323681 h 6858000"/>
              <a:gd name="connsiteX7" fmla="*/ 4602956 w 6137275"/>
              <a:gd name="connsiteY7" fmla="*/ 5323681 h 6858000"/>
              <a:gd name="connsiteX8" fmla="*/ 4602956 w 6137275"/>
              <a:gd name="connsiteY8" fmla="*/ 6858000 h 6858000"/>
              <a:gd name="connsiteX9" fmla="*/ 1534319 w 6137275"/>
              <a:gd name="connsiteY9" fmla="*/ 6858000 h 6858000"/>
              <a:gd name="connsiteX10" fmla="*/ 1534319 w 6137275"/>
              <a:gd name="connsiteY10" fmla="*/ 5323681 h 6858000"/>
              <a:gd name="connsiteX11" fmla="*/ 0 w 6137275"/>
              <a:gd name="connsiteY11" fmla="*/ 5323681 h 6858000"/>
              <a:gd name="connsiteX12" fmla="*/ 0 w 6137275"/>
              <a:gd name="connsiteY12" fmla="*/ 1534319 h 6858000"/>
              <a:gd name="connsiteX0" fmla="*/ 489098 w 6137275"/>
              <a:gd name="connsiteY0" fmla="*/ 715612 h 6858000"/>
              <a:gd name="connsiteX1" fmla="*/ 1534319 w 6137275"/>
              <a:gd name="connsiteY1" fmla="*/ 1534319 h 6858000"/>
              <a:gd name="connsiteX2" fmla="*/ 1534319 w 6137275"/>
              <a:gd name="connsiteY2" fmla="*/ 0 h 6858000"/>
              <a:gd name="connsiteX3" fmla="*/ 4602956 w 6137275"/>
              <a:gd name="connsiteY3" fmla="*/ 0 h 6858000"/>
              <a:gd name="connsiteX4" fmla="*/ 4602956 w 6137275"/>
              <a:gd name="connsiteY4" fmla="*/ 1534319 h 6858000"/>
              <a:gd name="connsiteX5" fmla="*/ 6137275 w 6137275"/>
              <a:gd name="connsiteY5" fmla="*/ 1534319 h 6858000"/>
              <a:gd name="connsiteX6" fmla="*/ 6137275 w 6137275"/>
              <a:gd name="connsiteY6" fmla="*/ 5323681 h 6858000"/>
              <a:gd name="connsiteX7" fmla="*/ 4602956 w 6137275"/>
              <a:gd name="connsiteY7" fmla="*/ 5323681 h 6858000"/>
              <a:gd name="connsiteX8" fmla="*/ 4602956 w 6137275"/>
              <a:gd name="connsiteY8" fmla="*/ 6858000 h 6858000"/>
              <a:gd name="connsiteX9" fmla="*/ 1534319 w 6137275"/>
              <a:gd name="connsiteY9" fmla="*/ 6858000 h 6858000"/>
              <a:gd name="connsiteX10" fmla="*/ 1534319 w 6137275"/>
              <a:gd name="connsiteY10" fmla="*/ 5323681 h 6858000"/>
              <a:gd name="connsiteX11" fmla="*/ 0 w 6137275"/>
              <a:gd name="connsiteY11" fmla="*/ 5323681 h 6858000"/>
              <a:gd name="connsiteX12" fmla="*/ 489098 w 6137275"/>
              <a:gd name="connsiteY12" fmla="*/ 715612 h 6858000"/>
              <a:gd name="connsiteX0" fmla="*/ 0 w 5648177"/>
              <a:gd name="connsiteY0" fmla="*/ 715612 h 6858000"/>
              <a:gd name="connsiteX1" fmla="*/ 1045221 w 5648177"/>
              <a:gd name="connsiteY1" fmla="*/ 1534319 h 6858000"/>
              <a:gd name="connsiteX2" fmla="*/ 1045221 w 5648177"/>
              <a:gd name="connsiteY2" fmla="*/ 0 h 6858000"/>
              <a:gd name="connsiteX3" fmla="*/ 4113858 w 5648177"/>
              <a:gd name="connsiteY3" fmla="*/ 0 h 6858000"/>
              <a:gd name="connsiteX4" fmla="*/ 4113858 w 5648177"/>
              <a:gd name="connsiteY4" fmla="*/ 1534319 h 6858000"/>
              <a:gd name="connsiteX5" fmla="*/ 5648177 w 5648177"/>
              <a:gd name="connsiteY5" fmla="*/ 1534319 h 6858000"/>
              <a:gd name="connsiteX6" fmla="*/ 5648177 w 5648177"/>
              <a:gd name="connsiteY6" fmla="*/ 5323681 h 6858000"/>
              <a:gd name="connsiteX7" fmla="*/ 4113858 w 5648177"/>
              <a:gd name="connsiteY7" fmla="*/ 5323681 h 6858000"/>
              <a:gd name="connsiteX8" fmla="*/ 4113858 w 5648177"/>
              <a:gd name="connsiteY8" fmla="*/ 6858000 h 6858000"/>
              <a:gd name="connsiteX9" fmla="*/ 1045221 w 5648177"/>
              <a:gd name="connsiteY9" fmla="*/ 6858000 h 6858000"/>
              <a:gd name="connsiteX10" fmla="*/ 1045221 w 5648177"/>
              <a:gd name="connsiteY10" fmla="*/ 5323681 h 6858000"/>
              <a:gd name="connsiteX11" fmla="*/ 10632 w 5648177"/>
              <a:gd name="connsiteY11" fmla="*/ 6131755 h 6858000"/>
              <a:gd name="connsiteX12" fmla="*/ 0 w 5648177"/>
              <a:gd name="connsiteY12" fmla="*/ 715612 h 6858000"/>
              <a:gd name="connsiteX0" fmla="*/ 485868 w 6134045"/>
              <a:gd name="connsiteY0" fmla="*/ 715612 h 6858000"/>
              <a:gd name="connsiteX1" fmla="*/ 1531089 w 6134045"/>
              <a:gd name="connsiteY1" fmla="*/ 1534319 h 6858000"/>
              <a:gd name="connsiteX2" fmla="*/ 1531089 w 6134045"/>
              <a:gd name="connsiteY2" fmla="*/ 0 h 6858000"/>
              <a:gd name="connsiteX3" fmla="*/ 4599726 w 6134045"/>
              <a:gd name="connsiteY3" fmla="*/ 0 h 6858000"/>
              <a:gd name="connsiteX4" fmla="*/ 4599726 w 6134045"/>
              <a:gd name="connsiteY4" fmla="*/ 1534319 h 6858000"/>
              <a:gd name="connsiteX5" fmla="*/ 6134045 w 6134045"/>
              <a:gd name="connsiteY5" fmla="*/ 1534319 h 6858000"/>
              <a:gd name="connsiteX6" fmla="*/ 6134045 w 6134045"/>
              <a:gd name="connsiteY6" fmla="*/ 5323681 h 6858000"/>
              <a:gd name="connsiteX7" fmla="*/ 4599726 w 6134045"/>
              <a:gd name="connsiteY7" fmla="*/ 5323681 h 6858000"/>
              <a:gd name="connsiteX8" fmla="*/ 4599726 w 6134045"/>
              <a:gd name="connsiteY8" fmla="*/ 6858000 h 6858000"/>
              <a:gd name="connsiteX9" fmla="*/ 1531089 w 6134045"/>
              <a:gd name="connsiteY9" fmla="*/ 6858000 h 6858000"/>
              <a:gd name="connsiteX10" fmla="*/ 0 w 6134045"/>
              <a:gd name="connsiteY10" fmla="*/ 6131755 h 6858000"/>
              <a:gd name="connsiteX11" fmla="*/ 496500 w 6134045"/>
              <a:gd name="connsiteY11" fmla="*/ 6131755 h 6858000"/>
              <a:gd name="connsiteX12" fmla="*/ 485868 w 6134045"/>
              <a:gd name="connsiteY12" fmla="*/ 715612 h 6858000"/>
              <a:gd name="connsiteX0" fmla="*/ 485868 w 6134045"/>
              <a:gd name="connsiteY0" fmla="*/ 715612 h 6858000"/>
              <a:gd name="connsiteX1" fmla="*/ 1531089 w 6134045"/>
              <a:gd name="connsiteY1" fmla="*/ 1534319 h 6858000"/>
              <a:gd name="connsiteX2" fmla="*/ 1531089 w 6134045"/>
              <a:gd name="connsiteY2" fmla="*/ 0 h 6858000"/>
              <a:gd name="connsiteX3" fmla="*/ 4599726 w 6134045"/>
              <a:gd name="connsiteY3" fmla="*/ 0 h 6858000"/>
              <a:gd name="connsiteX4" fmla="*/ 4599726 w 6134045"/>
              <a:gd name="connsiteY4" fmla="*/ 1534319 h 6858000"/>
              <a:gd name="connsiteX5" fmla="*/ 6134045 w 6134045"/>
              <a:gd name="connsiteY5" fmla="*/ 1534319 h 6858000"/>
              <a:gd name="connsiteX6" fmla="*/ 6134045 w 6134045"/>
              <a:gd name="connsiteY6" fmla="*/ 5323681 h 6858000"/>
              <a:gd name="connsiteX7" fmla="*/ 4599726 w 6134045"/>
              <a:gd name="connsiteY7" fmla="*/ 5323681 h 6858000"/>
              <a:gd name="connsiteX8" fmla="*/ 4599726 w 6134045"/>
              <a:gd name="connsiteY8" fmla="*/ 6858000 h 6858000"/>
              <a:gd name="connsiteX9" fmla="*/ 1 w 6134045"/>
              <a:gd name="connsiteY9" fmla="*/ 6858000 h 6858000"/>
              <a:gd name="connsiteX10" fmla="*/ 0 w 6134045"/>
              <a:gd name="connsiteY10" fmla="*/ 6131755 h 6858000"/>
              <a:gd name="connsiteX11" fmla="*/ 496500 w 6134045"/>
              <a:gd name="connsiteY11" fmla="*/ 6131755 h 6858000"/>
              <a:gd name="connsiteX12" fmla="*/ 485868 w 6134045"/>
              <a:gd name="connsiteY12" fmla="*/ 715612 h 6858000"/>
              <a:gd name="connsiteX0" fmla="*/ 496500 w 6144677"/>
              <a:gd name="connsiteY0" fmla="*/ 715612 h 6858000"/>
              <a:gd name="connsiteX1" fmla="*/ 0 w 6144677"/>
              <a:gd name="connsiteY1" fmla="*/ 715612 h 6858000"/>
              <a:gd name="connsiteX2" fmla="*/ 1541721 w 6144677"/>
              <a:gd name="connsiteY2" fmla="*/ 0 h 6858000"/>
              <a:gd name="connsiteX3" fmla="*/ 4610358 w 6144677"/>
              <a:gd name="connsiteY3" fmla="*/ 0 h 6858000"/>
              <a:gd name="connsiteX4" fmla="*/ 4610358 w 6144677"/>
              <a:gd name="connsiteY4" fmla="*/ 1534319 h 6858000"/>
              <a:gd name="connsiteX5" fmla="*/ 6144677 w 6144677"/>
              <a:gd name="connsiteY5" fmla="*/ 1534319 h 6858000"/>
              <a:gd name="connsiteX6" fmla="*/ 6144677 w 6144677"/>
              <a:gd name="connsiteY6" fmla="*/ 5323681 h 6858000"/>
              <a:gd name="connsiteX7" fmla="*/ 4610358 w 6144677"/>
              <a:gd name="connsiteY7" fmla="*/ 5323681 h 6858000"/>
              <a:gd name="connsiteX8" fmla="*/ 4610358 w 6144677"/>
              <a:gd name="connsiteY8" fmla="*/ 6858000 h 6858000"/>
              <a:gd name="connsiteX9" fmla="*/ 10633 w 6144677"/>
              <a:gd name="connsiteY9" fmla="*/ 6858000 h 6858000"/>
              <a:gd name="connsiteX10" fmla="*/ 10632 w 6144677"/>
              <a:gd name="connsiteY10" fmla="*/ 6131755 h 6858000"/>
              <a:gd name="connsiteX11" fmla="*/ 507132 w 6144677"/>
              <a:gd name="connsiteY11" fmla="*/ 6131755 h 6858000"/>
              <a:gd name="connsiteX12" fmla="*/ 496500 w 6144677"/>
              <a:gd name="connsiteY12" fmla="*/ 715612 h 6858000"/>
              <a:gd name="connsiteX0" fmla="*/ 496500 w 6144677"/>
              <a:gd name="connsiteY0" fmla="*/ 736877 h 6879265"/>
              <a:gd name="connsiteX1" fmla="*/ 0 w 6144677"/>
              <a:gd name="connsiteY1" fmla="*/ 736877 h 6879265"/>
              <a:gd name="connsiteX2" fmla="*/ 10633 w 6144677"/>
              <a:gd name="connsiteY2" fmla="*/ 0 h 6879265"/>
              <a:gd name="connsiteX3" fmla="*/ 4610358 w 6144677"/>
              <a:gd name="connsiteY3" fmla="*/ 21265 h 6879265"/>
              <a:gd name="connsiteX4" fmla="*/ 4610358 w 6144677"/>
              <a:gd name="connsiteY4" fmla="*/ 1555584 h 6879265"/>
              <a:gd name="connsiteX5" fmla="*/ 6144677 w 6144677"/>
              <a:gd name="connsiteY5" fmla="*/ 1555584 h 6879265"/>
              <a:gd name="connsiteX6" fmla="*/ 6144677 w 6144677"/>
              <a:gd name="connsiteY6" fmla="*/ 5344946 h 6879265"/>
              <a:gd name="connsiteX7" fmla="*/ 4610358 w 6144677"/>
              <a:gd name="connsiteY7" fmla="*/ 5344946 h 6879265"/>
              <a:gd name="connsiteX8" fmla="*/ 4610358 w 6144677"/>
              <a:gd name="connsiteY8" fmla="*/ 6879265 h 6879265"/>
              <a:gd name="connsiteX9" fmla="*/ 10633 w 6144677"/>
              <a:gd name="connsiteY9" fmla="*/ 6879265 h 6879265"/>
              <a:gd name="connsiteX10" fmla="*/ 10632 w 6144677"/>
              <a:gd name="connsiteY10" fmla="*/ 6153020 h 6879265"/>
              <a:gd name="connsiteX11" fmla="*/ 507132 w 6144677"/>
              <a:gd name="connsiteY11" fmla="*/ 6153020 h 6879265"/>
              <a:gd name="connsiteX12" fmla="*/ 496500 w 6144677"/>
              <a:gd name="connsiteY12" fmla="*/ 736877 h 6879265"/>
              <a:gd name="connsiteX0" fmla="*/ 496500 w 6144677"/>
              <a:gd name="connsiteY0" fmla="*/ 726244 h 6868632"/>
              <a:gd name="connsiteX1" fmla="*/ 0 w 6144677"/>
              <a:gd name="connsiteY1" fmla="*/ 726244 h 6868632"/>
              <a:gd name="connsiteX2" fmla="*/ 10633 w 6144677"/>
              <a:gd name="connsiteY2" fmla="*/ 0 h 6868632"/>
              <a:gd name="connsiteX3" fmla="*/ 4610358 w 6144677"/>
              <a:gd name="connsiteY3" fmla="*/ 10632 h 6868632"/>
              <a:gd name="connsiteX4" fmla="*/ 4610358 w 6144677"/>
              <a:gd name="connsiteY4" fmla="*/ 1544951 h 6868632"/>
              <a:gd name="connsiteX5" fmla="*/ 6144677 w 6144677"/>
              <a:gd name="connsiteY5" fmla="*/ 1544951 h 6868632"/>
              <a:gd name="connsiteX6" fmla="*/ 6144677 w 6144677"/>
              <a:gd name="connsiteY6" fmla="*/ 5334313 h 6868632"/>
              <a:gd name="connsiteX7" fmla="*/ 4610358 w 6144677"/>
              <a:gd name="connsiteY7" fmla="*/ 5334313 h 6868632"/>
              <a:gd name="connsiteX8" fmla="*/ 4610358 w 6144677"/>
              <a:gd name="connsiteY8" fmla="*/ 6868632 h 6868632"/>
              <a:gd name="connsiteX9" fmla="*/ 10633 w 6144677"/>
              <a:gd name="connsiteY9" fmla="*/ 6868632 h 6868632"/>
              <a:gd name="connsiteX10" fmla="*/ 10632 w 6144677"/>
              <a:gd name="connsiteY10" fmla="*/ 6142387 h 6868632"/>
              <a:gd name="connsiteX11" fmla="*/ 507132 w 6144677"/>
              <a:gd name="connsiteY11" fmla="*/ 6142387 h 6868632"/>
              <a:gd name="connsiteX12" fmla="*/ 496500 w 6144677"/>
              <a:gd name="connsiteY12" fmla="*/ 726244 h 6868632"/>
              <a:gd name="connsiteX0" fmla="*/ 485868 w 6134045"/>
              <a:gd name="connsiteY0" fmla="*/ 726244 h 6868632"/>
              <a:gd name="connsiteX1" fmla="*/ 10634 w 6134045"/>
              <a:gd name="connsiteY1" fmla="*/ 726244 h 6868632"/>
              <a:gd name="connsiteX2" fmla="*/ 1 w 6134045"/>
              <a:gd name="connsiteY2" fmla="*/ 0 h 6868632"/>
              <a:gd name="connsiteX3" fmla="*/ 4599726 w 6134045"/>
              <a:gd name="connsiteY3" fmla="*/ 10632 h 6868632"/>
              <a:gd name="connsiteX4" fmla="*/ 4599726 w 6134045"/>
              <a:gd name="connsiteY4" fmla="*/ 1544951 h 6868632"/>
              <a:gd name="connsiteX5" fmla="*/ 6134045 w 6134045"/>
              <a:gd name="connsiteY5" fmla="*/ 1544951 h 6868632"/>
              <a:gd name="connsiteX6" fmla="*/ 6134045 w 6134045"/>
              <a:gd name="connsiteY6" fmla="*/ 5334313 h 6868632"/>
              <a:gd name="connsiteX7" fmla="*/ 4599726 w 6134045"/>
              <a:gd name="connsiteY7" fmla="*/ 5334313 h 6868632"/>
              <a:gd name="connsiteX8" fmla="*/ 4599726 w 6134045"/>
              <a:gd name="connsiteY8" fmla="*/ 6868632 h 6868632"/>
              <a:gd name="connsiteX9" fmla="*/ 1 w 6134045"/>
              <a:gd name="connsiteY9" fmla="*/ 6868632 h 6868632"/>
              <a:gd name="connsiteX10" fmla="*/ 0 w 6134045"/>
              <a:gd name="connsiteY10" fmla="*/ 6142387 h 6868632"/>
              <a:gd name="connsiteX11" fmla="*/ 496500 w 6134045"/>
              <a:gd name="connsiteY11" fmla="*/ 6142387 h 6868632"/>
              <a:gd name="connsiteX12" fmla="*/ 485868 w 6134045"/>
              <a:gd name="connsiteY12" fmla="*/ 726244 h 6868632"/>
              <a:gd name="connsiteX0" fmla="*/ 485868 w 6134045"/>
              <a:gd name="connsiteY0" fmla="*/ 726244 h 6868632"/>
              <a:gd name="connsiteX1" fmla="*/ 2 w 6134045"/>
              <a:gd name="connsiteY1" fmla="*/ 726244 h 6868632"/>
              <a:gd name="connsiteX2" fmla="*/ 1 w 6134045"/>
              <a:gd name="connsiteY2" fmla="*/ 0 h 6868632"/>
              <a:gd name="connsiteX3" fmla="*/ 4599726 w 6134045"/>
              <a:gd name="connsiteY3" fmla="*/ 10632 h 6868632"/>
              <a:gd name="connsiteX4" fmla="*/ 4599726 w 6134045"/>
              <a:gd name="connsiteY4" fmla="*/ 1544951 h 6868632"/>
              <a:gd name="connsiteX5" fmla="*/ 6134045 w 6134045"/>
              <a:gd name="connsiteY5" fmla="*/ 1544951 h 6868632"/>
              <a:gd name="connsiteX6" fmla="*/ 6134045 w 6134045"/>
              <a:gd name="connsiteY6" fmla="*/ 5334313 h 6868632"/>
              <a:gd name="connsiteX7" fmla="*/ 4599726 w 6134045"/>
              <a:gd name="connsiteY7" fmla="*/ 5334313 h 6868632"/>
              <a:gd name="connsiteX8" fmla="*/ 4599726 w 6134045"/>
              <a:gd name="connsiteY8" fmla="*/ 6868632 h 6868632"/>
              <a:gd name="connsiteX9" fmla="*/ 1 w 6134045"/>
              <a:gd name="connsiteY9" fmla="*/ 6868632 h 6868632"/>
              <a:gd name="connsiteX10" fmla="*/ 0 w 6134045"/>
              <a:gd name="connsiteY10" fmla="*/ 6142387 h 6868632"/>
              <a:gd name="connsiteX11" fmla="*/ 496500 w 6134045"/>
              <a:gd name="connsiteY11" fmla="*/ 6142387 h 6868632"/>
              <a:gd name="connsiteX12" fmla="*/ 485868 w 6134045"/>
              <a:gd name="connsiteY12" fmla="*/ 726244 h 6868632"/>
              <a:gd name="connsiteX0" fmla="*/ 485868 w 6141447"/>
              <a:gd name="connsiteY0" fmla="*/ 726244 h 6868632"/>
              <a:gd name="connsiteX1" fmla="*/ 2 w 6141447"/>
              <a:gd name="connsiteY1" fmla="*/ 726244 h 6868632"/>
              <a:gd name="connsiteX2" fmla="*/ 1 w 6141447"/>
              <a:gd name="connsiteY2" fmla="*/ 0 h 6868632"/>
              <a:gd name="connsiteX3" fmla="*/ 4599726 w 6141447"/>
              <a:gd name="connsiteY3" fmla="*/ 10632 h 6868632"/>
              <a:gd name="connsiteX4" fmla="*/ 6141447 w 6141447"/>
              <a:gd name="connsiteY4" fmla="*/ 24495 h 6868632"/>
              <a:gd name="connsiteX5" fmla="*/ 6134045 w 6141447"/>
              <a:gd name="connsiteY5" fmla="*/ 1544951 h 6868632"/>
              <a:gd name="connsiteX6" fmla="*/ 6134045 w 6141447"/>
              <a:gd name="connsiteY6" fmla="*/ 5334313 h 6868632"/>
              <a:gd name="connsiteX7" fmla="*/ 4599726 w 6141447"/>
              <a:gd name="connsiteY7" fmla="*/ 5334313 h 6868632"/>
              <a:gd name="connsiteX8" fmla="*/ 4599726 w 6141447"/>
              <a:gd name="connsiteY8" fmla="*/ 6868632 h 6868632"/>
              <a:gd name="connsiteX9" fmla="*/ 1 w 6141447"/>
              <a:gd name="connsiteY9" fmla="*/ 6868632 h 6868632"/>
              <a:gd name="connsiteX10" fmla="*/ 0 w 6141447"/>
              <a:gd name="connsiteY10" fmla="*/ 6142387 h 6868632"/>
              <a:gd name="connsiteX11" fmla="*/ 496500 w 6141447"/>
              <a:gd name="connsiteY11" fmla="*/ 6142387 h 6868632"/>
              <a:gd name="connsiteX12" fmla="*/ 485868 w 6141447"/>
              <a:gd name="connsiteY12" fmla="*/ 726244 h 6868632"/>
              <a:gd name="connsiteX0" fmla="*/ 485868 w 6141447"/>
              <a:gd name="connsiteY0" fmla="*/ 726244 h 6876034"/>
              <a:gd name="connsiteX1" fmla="*/ 2 w 6141447"/>
              <a:gd name="connsiteY1" fmla="*/ 726244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496500 w 6141447"/>
              <a:gd name="connsiteY11" fmla="*/ 6142387 h 6876034"/>
              <a:gd name="connsiteX12" fmla="*/ 485868 w 6141447"/>
              <a:gd name="connsiteY12" fmla="*/ 726244 h 6876034"/>
              <a:gd name="connsiteX0" fmla="*/ 858007 w 6141447"/>
              <a:gd name="connsiteY0" fmla="*/ 726244 h 6876034"/>
              <a:gd name="connsiteX1" fmla="*/ 2 w 6141447"/>
              <a:gd name="connsiteY1" fmla="*/ 726244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496500 w 6141447"/>
              <a:gd name="connsiteY11" fmla="*/ 6142387 h 6876034"/>
              <a:gd name="connsiteX12" fmla="*/ 858007 w 6141447"/>
              <a:gd name="connsiteY12" fmla="*/ 726244 h 6876034"/>
              <a:gd name="connsiteX0" fmla="*/ 858007 w 6141447"/>
              <a:gd name="connsiteY0" fmla="*/ 726244 h 6876034"/>
              <a:gd name="connsiteX1" fmla="*/ 2 w 6141447"/>
              <a:gd name="connsiteY1" fmla="*/ 726244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847374 w 6141447"/>
              <a:gd name="connsiteY11" fmla="*/ 6142387 h 6876034"/>
              <a:gd name="connsiteX12" fmla="*/ 858007 w 6141447"/>
              <a:gd name="connsiteY12" fmla="*/ 726244 h 6876034"/>
              <a:gd name="connsiteX0" fmla="*/ 858007 w 6141447"/>
              <a:gd name="connsiteY0" fmla="*/ 726244 h 6876034"/>
              <a:gd name="connsiteX1" fmla="*/ 2 w 6141447"/>
              <a:gd name="connsiteY1" fmla="*/ 734953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847374 w 6141447"/>
              <a:gd name="connsiteY11" fmla="*/ 6142387 h 6876034"/>
              <a:gd name="connsiteX12" fmla="*/ 858007 w 6141447"/>
              <a:gd name="connsiteY12" fmla="*/ 726244 h 6876034"/>
              <a:gd name="connsiteX0" fmla="*/ 858007 w 6141447"/>
              <a:gd name="connsiteY0" fmla="*/ 734953 h 6876034"/>
              <a:gd name="connsiteX1" fmla="*/ 2 w 6141447"/>
              <a:gd name="connsiteY1" fmla="*/ 734953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847374 w 6141447"/>
              <a:gd name="connsiteY11" fmla="*/ 6142387 h 6876034"/>
              <a:gd name="connsiteX12" fmla="*/ 858007 w 6141447"/>
              <a:gd name="connsiteY12" fmla="*/ 734953 h 6876034"/>
              <a:gd name="connsiteX0" fmla="*/ 849299 w 6141447"/>
              <a:gd name="connsiteY0" fmla="*/ 734953 h 6876034"/>
              <a:gd name="connsiteX1" fmla="*/ 2 w 6141447"/>
              <a:gd name="connsiteY1" fmla="*/ 734953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847374 w 6141447"/>
              <a:gd name="connsiteY11" fmla="*/ 6142387 h 6876034"/>
              <a:gd name="connsiteX12" fmla="*/ 849299 w 6141447"/>
              <a:gd name="connsiteY12" fmla="*/ 734953 h 6876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41447" h="6876034">
                <a:moveTo>
                  <a:pt x="849299" y="734953"/>
                </a:moveTo>
                <a:lnTo>
                  <a:pt x="2" y="734953"/>
                </a:lnTo>
                <a:cubicBezTo>
                  <a:pt x="2" y="492872"/>
                  <a:pt x="1" y="242081"/>
                  <a:pt x="1" y="0"/>
                </a:cubicBezTo>
                <a:lnTo>
                  <a:pt x="4599726" y="10632"/>
                </a:lnTo>
                <a:lnTo>
                  <a:pt x="6141447" y="24495"/>
                </a:lnTo>
                <a:cubicBezTo>
                  <a:pt x="6138980" y="531314"/>
                  <a:pt x="6136512" y="1038132"/>
                  <a:pt x="6134045" y="1544951"/>
                </a:cubicBezTo>
                <a:lnTo>
                  <a:pt x="6134045" y="5334313"/>
                </a:lnTo>
                <a:cubicBezTo>
                  <a:pt x="6136512" y="5848220"/>
                  <a:pt x="6138980" y="6362127"/>
                  <a:pt x="6141447" y="6876034"/>
                </a:cubicBezTo>
                <a:lnTo>
                  <a:pt x="4599726" y="6868632"/>
                </a:lnTo>
                <a:lnTo>
                  <a:pt x="1" y="6868632"/>
                </a:lnTo>
                <a:cubicBezTo>
                  <a:pt x="1" y="6626550"/>
                  <a:pt x="0" y="6384469"/>
                  <a:pt x="0" y="6142387"/>
                </a:cubicBezTo>
                <a:lnTo>
                  <a:pt x="847374" y="6142387"/>
                </a:lnTo>
                <a:cubicBezTo>
                  <a:pt x="850918" y="4337006"/>
                  <a:pt x="845755" y="2540334"/>
                  <a:pt x="849299" y="734953"/>
                </a:cubicBezTo>
                <a:close/>
              </a:path>
            </a:pathLst>
          </a:custGeom>
        </p:spPr>
        <p:txBody>
          <a:bodyPr/>
          <a:lstStyle/>
          <a:p>
            <a:endParaRPr lang="en-US"/>
          </a:p>
        </p:txBody>
      </p:sp>
      <p:grpSp>
        <p:nvGrpSpPr>
          <p:cNvPr id="40" name="Group 39"/>
          <p:cNvGrpSpPr/>
          <p:nvPr userDrawn="1"/>
        </p:nvGrpSpPr>
        <p:grpSpPr>
          <a:xfrm>
            <a:off x="1483326" y="0"/>
            <a:ext cx="4572002" cy="6858000"/>
            <a:chOff x="0" y="0"/>
            <a:chExt cx="4572002" cy="6858000"/>
          </a:xfrm>
        </p:grpSpPr>
        <p:sp>
          <p:nvSpPr>
            <p:cNvPr id="41" name="Rectangle 40"/>
            <p:cNvSpPr/>
            <p:nvPr/>
          </p:nvSpPr>
          <p:spPr>
            <a:xfrm>
              <a:off x="0" y="0"/>
              <a:ext cx="457200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v</a:t>
              </a:r>
            </a:p>
          </p:txBody>
        </p:sp>
        <p:pic>
          <p:nvPicPr>
            <p:cNvPr id="42" name="Picture 41"/>
            <p:cNvPicPr>
              <a:picLocks noChangeAspect="1"/>
            </p:cNvPicPr>
            <p:nvPr/>
          </p:nvPicPr>
          <p:blipFill>
            <a:blip r:embed="rId3" cstate="print">
              <a:extLst>
                <a:ext uri="{28A0092B-C50C-407E-A947-70E740481C1C}">
                  <a14:useLocalDpi xmlns:a14="http://schemas.microsoft.com/office/drawing/2010/main" val="0"/>
                </a:ext>
              </a:extLst>
            </a:blip>
            <a:srcRect r="49988"/>
            <a:stretch>
              <a:fillRect/>
            </a:stretch>
          </p:blipFill>
          <p:spPr>
            <a:xfrm>
              <a:off x="0" y="0"/>
              <a:ext cx="4572001" cy="6858000"/>
            </a:xfrm>
            <a:custGeom>
              <a:avLst/>
              <a:gdLst>
                <a:gd name="connsiteX0" fmla="*/ 0 w 4572001"/>
                <a:gd name="connsiteY0" fmla="*/ 0 h 6858000"/>
                <a:gd name="connsiteX1" fmla="*/ 4572001 w 4572001"/>
                <a:gd name="connsiteY1" fmla="*/ 0 h 6858000"/>
                <a:gd name="connsiteX2" fmla="*/ 4572001 w 4572001"/>
                <a:gd name="connsiteY2" fmla="*/ 6858000 h 6858000"/>
                <a:gd name="connsiteX3" fmla="*/ 0 w 4572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572001" h="6858000">
                  <a:moveTo>
                    <a:pt x="0" y="0"/>
                  </a:moveTo>
                  <a:lnTo>
                    <a:pt x="4572001" y="0"/>
                  </a:lnTo>
                  <a:lnTo>
                    <a:pt x="4572001" y="6858000"/>
                  </a:lnTo>
                  <a:lnTo>
                    <a:pt x="0" y="6858000"/>
                  </a:lnTo>
                  <a:close/>
                </a:path>
              </a:pathLst>
            </a:custGeom>
          </p:spPr>
        </p:pic>
      </p:grpSp>
      <p:grpSp>
        <p:nvGrpSpPr>
          <p:cNvPr id="43" name="Group 42"/>
          <p:cNvGrpSpPr/>
          <p:nvPr userDrawn="1"/>
        </p:nvGrpSpPr>
        <p:grpSpPr>
          <a:xfrm>
            <a:off x="0" y="0"/>
            <a:ext cx="4572002" cy="6858000"/>
            <a:chOff x="0" y="0"/>
            <a:chExt cx="4572002" cy="6858000"/>
          </a:xfrm>
        </p:grpSpPr>
        <p:sp>
          <p:nvSpPr>
            <p:cNvPr id="44" name="Rectangle 43"/>
            <p:cNvSpPr/>
            <p:nvPr/>
          </p:nvSpPr>
          <p:spPr>
            <a:xfrm>
              <a:off x="0" y="0"/>
              <a:ext cx="457200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v</a:t>
              </a:r>
            </a:p>
          </p:txBody>
        </p:sp>
        <p:pic>
          <p:nvPicPr>
            <p:cNvPr id="45" name="Picture 44"/>
            <p:cNvPicPr>
              <a:picLocks noChangeAspect="1"/>
            </p:cNvPicPr>
            <p:nvPr/>
          </p:nvPicPr>
          <p:blipFill>
            <a:blip r:embed="rId3" cstate="print">
              <a:extLst>
                <a:ext uri="{28A0092B-C50C-407E-A947-70E740481C1C}">
                  <a14:useLocalDpi xmlns:a14="http://schemas.microsoft.com/office/drawing/2010/main" val="0"/>
                </a:ext>
              </a:extLst>
            </a:blip>
            <a:srcRect r="49988"/>
            <a:stretch>
              <a:fillRect/>
            </a:stretch>
          </p:blipFill>
          <p:spPr>
            <a:xfrm>
              <a:off x="0" y="0"/>
              <a:ext cx="4572001" cy="6858000"/>
            </a:xfrm>
            <a:custGeom>
              <a:avLst/>
              <a:gdLst>
                <a:gd name="connsiteX0" fmla="*/ 0 w 4572001"/>
                <a:gd name="connsiteY0" fmla="*/ 0 h 6858000"/>
                <a:gd name="connsiteX1" fmla="*/ 4572001 w 4572001"/>
                <a:gd name="connsiteY1" fmla="*/ 0 h 6858000"/>
                <a:gd name="connsiteX2" fmla="*/ 4572001 w 4572001"/>
                <a:gd name="connsiteY2" fmla="*/ 6858000 h 6858000"/>
                <a:gd name="connsiteX3" fmla="*/ 0 w 4572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572001" h="6858000">
                  <a:moveTo>
                    <a:pt x="0" y="0"/>
                  </a:moveTo>
                  <a:lnTo>
                    <a:pt x="4572001" y="0"/>
                  </a:lnTo>
                  <a:lnTo>
                    <a:pt x="4572001" y="6858000"/>
                  </a:lnTo>
                  <a:lnTo>
                    <a:pt x="0" y="6858000"/>
                  </a:lnTo>
                  <a:close/>
                </a:path>
              </a:pathLst>
            </a:custGeom>
          </p:spPr>
        </p:pic>
      </p:grpSp>
      <p:sp>
        <p:nvSpPr>
          <p:cNvPr id="46" name="Rectangle 45"/>
          <p:cNvSpPr/>
          <p:nvPr userDrawn="1"/>
        </p:nvSpPr>
        <p:spPr>
          <a:xfrm>
            <a:off x="1031358" y="723900"/>
            <a:ext cx="5879805" cy="5410200"/>
          </a:xfrm>
          <a:prstGeom prst="rect">
            <a:avLst/>
          </a:prstGeom>
          <a:solidFill>
            <a:schemeClr val="bg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 </a:t>
            </a:r>
          </a:p>
        </p:txBody>
      </p:sp>
      <p:sp>
        <p:nvSpPr>
          <p:cNvPr id="49" name="Title 1"/>
          <p:cNvSpPr>
            <a:spLocks noGrp="1"/>
          </p:cNvSpPr>
          <p:nvPr>
            <p:ph type="title"/>
          </p:nvPr>
        </p:nvSpPr>
        <p:spPr>
          <a:xfrm>
            <a:off x="1818168" y="1300438"/>
            <a:ext cx="4391246" cy="1046987"/>
          </a:xfrm>
        </p:spPr>
        <p:txBody>
          <a:bodyPr>
            <a:normAutofit/>
          </a:bodyPr>
          <a:lstStyle>
            <a:lvl1pPr>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47" name="Oval 46"/>
          <p:cNvSpPr>
            <a:spLocks noChangeAspect="1"/>
          </p:cNvSpPr>
          <p:nvPr userDrawn="1"/>
        </p:nvSpPr>
        <p:spPr>
          <a:xfrm>
            <a:off x="659170" y="1153553"/>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C4405"/>
              </a:solidFill>
            </a:endParaRPr>
          </a:p>
        </p:txBody>
      </p:sp>
      <p:sp>
        <p:nvSpPr>
          <p:cNvPr id="52" name="Picture Placeholder 2"/>
          <p:cNvSpPr>
            <a:spLocks noGrp="1"/>
          </p:cNvSpPr>
          <p:nvPr>
            <p:ph type="pic" sz="quarter" idx="11" hasCustomPrompt="1"/>
          </p:nvPr>
        </p:nvSpPr>
        <p:spPr>
          <a:xfrm>
            <a:off x="804876" y="1294946"/>
            <a:ext cx="504121" cy="504122"/>
          </a:xfrm>
        </p:spPr>
        <p:txBody>
          <a:bodyPr anchor="ctr" anchorCtr="0">
            <a:noAutofit/>
          </a:bodyPr>
          <a:lstStyle>
            <a:lvl1pPr marL="0" indent="0" algn="ctr">
              <a:buNone/>
              <a:defRPr sz="800"/>
            </a:lvl1pPr>
          </a:lstStyle>
          <a:p>
            <a:r>
              <a:rPr lang="en-US" dirty="0"/>
              <a:t>Icon image</a:t>
            </a:r>
          </a:p>
        </p:txBody>
      </p:sp>
      <p:sp>
        <p:nvSpPr>
          <p:cNvPr id="48" name="Content Placeholder 2"/>
          <p:cNvSpPr>
            <a:spLocks noGrp="1"/>
          </p:cNvSpPr>
          <p:nvPr>
            <p:ph idx="1" hasCustomPrompt="1"/>
          </p:nvPr>
        </p:nvSpPr>
        <p:spPr>
          <a:xfrm>
            <a:off x="1818168" y="2519265"/>
            <a:ext cx="4391246" cy="3442996"/>
          </a:xfrm>
        </p:spPr>
        <p:txBody>
          <a:bodyPr anchor="t" anchorCtr="0">
            <a:normAutofit/>
          </a:bodyPr>
          <a:lstStyle>
            <a:lvl1pPr marL="228600" indent="-228600">
              <a:buClr>
                <a:srgbClr val="DC4405"/>
              </a:buClr>
              <a:buFont typeface="Courier New" panose="02070309020205020404" pitchFamily="49" charset="0"/>
              <a:buChar char="o"/>
              <a:defRPr sz="2000">
                <a:solidFill>
                  <a:schemeClr val="tx1"/>
                </a:solidFill>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800">
                <a:solidFill>
                  <a:schemeClr val="tx1"/>
                </a:solidFill>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600">
                <a:solidFill>
                  <a:schemeClr val="tx1"/>
                </a:solidFill>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400">
                <a:solidFill>
                  <a:schemeClr val="tx1"/>
                </a:solidFill>
                <a:latin typeface="+mn-lt"/>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tx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90057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pic>
        <p:nvPicPr>
          <p:cNvPr id="51" name="Picture 50"/>
          <p:cNvPicPr>
            <a:picLocks noChangeAspect="1"/>
          </p:cNvPicPr>
          <p:nvPr userDrawn="1"/>
        </p:nvPicPr>
        <p:blipFill rotWithShape="1">
          <a:blip r:embed="rId2">
            <a:extLst>
              <a:ext uri="{28A0092B-C50C-407E-A947-70E740481C1C}">
                <a14:useLocalDpi xmlns:a14="http://schemas.microsoft.com/office/drawing/2010/main" val="0"/>
              </a:ext>
            </a:extLst>
          </a:blip>
          <a:srcRect t="1205" b="1656"/>
          <a:stretch/>
        </p:blipFill>
        <p:spPr>
          <a:xfrm>
            <a:off x="3767548" y="0"/>
            <a:ext cx="8442370" cy="6858000"/>
          </a:xfrm>
          <a:prstGeom prst="rect">
            <a:avLst/>
          </a:prstGeom>
        </p:spPr>
      </p:pic>
      <p:grpSp>
        <p:nvGrpSpPr>
          <p:cNvPr id="40" name="Group 39"/>
          <p:cNvGrpSpPr/>
          <p:nvPr userDrawn="1"/>
        </p:nvGrpSpPr>
        <p:grpSpPr>
          <a:xfrm>
            <a:off x="1483326" y="0"/>
            <a:ext cx="4572002" cy="6858000"/>
            <a:chOff x="0" y="0"/>
            <a:chExt cx="4572002" cy="6858000"/>
          </a:xfrm>
        </p:grpSpPr>
        <p:sp>
          <p:nvSpPr>
            <p:cNvPr id="41" name="Rectangle 40"/>
            <p:cNvSpPr/>
            <p:nvPr/>
          </p:nvSpPr>
          <p:spPr>
            <a:xfrm>
              <a:off x="0" y="0"/>
              <a:ext cx="457200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v</a:t>
              </a:r>
            </a:p>
          </p:txBody>
        </p:sp>
        <p:pic>
          <p:nvPicPr>
            <p:cNvPr id="42" name="Picture 41"/>
            <p:cNvPicPr>
              <a:picLocks noChangeAspect="1"/>
            </p:cNvPicPr>
            <p:nvPr/>
          </p:nvPicPr>
          <p:blipFill>
            <a:blip r:embed="rId3" cstate="print">
              <a:extLst>
                <a:ext uri="{28A0092B-C50C-407E-A947-70E740481C1C}">
                  <a14:useLocalDpi xmlns:a14="http://schemas.microsoft.com/office/drawing/2010/main" val="0"/>
                </a:ext>
              </a:extLst>
            </a:blip>
            <a:srcRect r="49988"/>
            <a:stretch>
              <a:fillRect/>
            </a:stretch>
          </p:blipFill>
          <p:spPr>
            <a:xfrm>
              <a:off x="0" y="0"/>
              <a:ext cx="4572001" cy="6858000"/>
            </a:xfrm>
            <a:custGeom>
              <a:avLst/>
              <a:gdLst>
                <a:gd name="connsiteX0" fmla="*/ 0 w 4572001"/>
                <a:gd name="connsiteY0" fmla="*/ 0 h 6858000"/>
                <a:gd name="connsiteX1" fmla="*/ 4572001 w 4572001"/>
                <a:gd name="connsiteY1" fmla="*/ 0 h 6858000"/>
                <a:gd name="connsiteX2" fmla="*/ 4572001 w 4572001"/>
                <a:gd name="connsiteY2" fmla="*/ 6858000 h 6858000"/>
                <a:gd name="connsiteX3" fmla="*/ 0 w 4572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572001" h="6858000">
                  <a:moveTo>
                    <a:pt x="0" y="0"/>
                  </a:moveTo>
                  <a:lnTo>
                    <a:pt x="4572001" y="0"/>
                  </a:lnTo>
                  <a:lnTo>
                    <a:pt x="4572001" y="6858000"/>
                  </a:lnTo>
                  <a:lnTo>
                    <a:pt x="0" y="6858000"/>
                  </a:lnTo>
                  <a:close/>
                </a:path>
              </a:pathLst>
            </a:custGeom>
          </p:spPr>
        </p:pic>
      </p:grpSp>
      <p:grpSp>
        <p:nvGrpSpPr>
          <p:cNvPr id="43" name="Group 42"/>
          <p:cNvGrpSpPr/>
          <p:nvPr userDrawn="1"/>
        </p:nvGrpSpPr>
        <p:grpSpPr>
          <a:xfrm>
            <a:off x="0" y="0"/>
            <a:ext cx="4572002" cy="6858000"/>
            <a:chOff x="0" y="0"/>
            <a:chExt cx="4572002" cy="6858000"/>
          </a:xfrm>
        </p:grpSpPr>
        <p:sp>
          <p:nvSpPr>
            <p:cNvPr id="44" name="Rectangle 43"/>
            <p:cNvSpPr/>
            <p:nvPr/>
          </p:nvSpPr>
          <p:spPr>
            <a:xfrm>
              <a:off x="0" y="0"/>
              <a:ext cx="457200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v</a:t>
              </a:r>
            </a:p>
          </p:txBody>
        </p:sp>
        <p:pic>
          <p:nvPicPr>
            <p:cNvPr id="45" name="Picture 44"/>
            <p:cNvPicPr>
              <a:picLocks noChangeAspect="1"/>
            </p:cNvPicPr>
            <p:nvPr/>
          </p:nvPicPr>
          <p:blipFill>
            <a:blip r:embed="rId3" cstate="print">
              <a:extLst>
                <a:ext uri="{28A0092B-C50C-407E-A947-70E740481C1C}">
                  <a14:useLocalDpi xmlns:a14="http://schemas.microsoft.com/office/drawing/2010/main" val="0"/>
                </a:ext>
              </a:extLst>
            </a:blip>
            <a:srcRect r="49988"/>
            <a:stretch>
              <a:fillRect/>
            </a:stretch>
          </p:blipFill>
          <p:spPr>
            <a:xfrm>
              <a:off x="0" y="0"/>
              <a:ext cx="4572001" cy="6858000"/>
            </a:xfrm>
            <a:custGeom>
              <a:avLst/>
              <a:gdLst>
                <a:gd name="connsiteX0" fmla="*/ 0 w 4572001"/>
                <a:gd name="connsiteY0" fmla="*/ 0 h 6858000"/>
                <a:gd name="connsiteX1" fmla="*/ 4572001 w 4572001"/>
                <a:gd name="connsiteY1" fmla="*/ 0 h 6858000"/>
                <a:gd name="connsiteX2" fmla="*/ 4572001 w 4572001"/>
                <a:gd name="connsiteY2" fmla="*/ 6858000 h 6858000"/>
                <a:gd name="connsiteX3" fmla="*/ 0 w 4572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572001" h="6858000">
                  <a:moveTo>
                    <a:pt x="0" y="0"/>
                  </a:moveTo>
                  <a:lnTo>
                    <a:pt x="4572001" y="0"/>
                  </a:lnTo>
                  <a:lnTo>
                    <a:pt x="4572001" y="6858000"/>
                  </a:lnTo>
                  <a:lnTo>
                    <a:pt x="0" y="6858000"/>
                  </a:lnTo>
                  <a:close/>
                </a:path>
              </a:pathLst>
            </a:custGeom>
          </p:spPr>
        </p:pic>
      </p:grpSp>
      <p:sp>
        <p:nvSpPr>
          <p:cNvPr id="46" name="Rectangle 45"/>
          <p:cNvSpPr/>
          <p:nvPr userDrawn="1"/>
        </p:nvSpPr>
        <p:spPr>
          <a:xfrm>
            <a:off x="1031358" y="723900"/>
            <a:ext cx="5879805" cy="5410200"/>
          </a:xfrm>
          <a:prstGeom prst="rect">
            <a:avLst/>
          </a:prstGeom>
          <a:solidFill>
            <a:schemeClr val="tx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 </a:t>
            </a:r>
          </a:p>
        </p:txBody>
      </p:sp>
      <p:sp>
        <p:nvSpPr>
          <p:cNvPr id="49" name="Title 1"/>
          <p:cNvSpPr>
            <a:spLocks noGrp="1"/>
          </p:cNvSpPr>
          <p:nvPr>
            <p:ph type="title"/>
          </p:nvPr>
        </p:nvSpPr>
        <p:spPr>
          <a:xfrm>
            <a:off x="1818168" y="1300438"/>
            <a:ext cx="4391246" cy="1046987"/>
          </a:xfrm>
        </p:spPr>
        <p:txBody>
          <a:bodyPr>
            <a:normAutofit/>
          </a:bodyPr>
          <a:lstStyle>
            <a:lvl1pPr>
              <a:defRPr sz="2800" b="1">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47" name="Oval 46"/>
          <p:cNvSpPr>
            <a:spLocks noChangeAspect="1"/>
          </p:cNvSpPr>
          <p:nvPr userDrawn="1"/>
        </p:nvSpPr>
        <p:spPr>
          <a:xfrm>
            <a:off x="659170" y="1153553"/>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C4405"/>
              </a:solidFill>
            </a:endParaRPr>
          </a:p>
        </p:txBody>
      </p:sp>
      <p:sp>
        <p:nvSpPr>
          <p:cNvPr id="52" name="Picture Placeholder 2"/>
          <p:cNvSpPr>
            <a:spLocks noGrp="1"/>
          </p:cNvSpPr>
          <p:nvPr>
            <p:ph type="pic" sz="quarter" idx="11" hasCustomPrompt="1"/>
          </p:nvPr>
        </p:nvSpPr>
        <p:spPr>
          <a:xfrm>
            <a:off x="804876" y="1294946"/>
            <a:ext cx="504121" cy="504122"/>
          </a:xfrm>
        </p:spPr>
        <p:txBody>
          <a:bodyPr anchor="ctr" anchorCtr="0">
            <a:noAutofit/>
          </a:bodyPr>
          <a:lstStyle>
            <a:lvl1pPr marL="0" indent="0" algn="ctr">
              <a:buNone/>
              <a:defRPr sz="800"/>
            </a:lvl1pPr>
          </a:lstStyle>
          <a:p>
            <a:r>
              <a:rPr lang="en-US" dirty="0"/>
              <a:t>Icon image</a:t>
            </a:r>
          </a:p>
        </p:txBody>
      </p:sp>
      <p:sp>
        <p:nvSpPr>
          <p:cNvPr id="48" name="Content Placeholder 2"/>
          <p:cNvSpPr>
            <a:spLocks noGrp="1"/>
          </p:cNvSpPr>
          <p:nvPr>
            <p:ph idx="1" hasCustomPrompt="1"/>
          </p:nvPr>
        </p:nvSpPr>
        <p:spPr>
          <a:xfrm>
            <a:off x="1818168" y="2519265"/>
            <a:ext cx="4391246" cy="3442996"/>
          </a:xfrm>
        </p:spPr>
        <p:txBody>
          <a:bodyPr anchor="t" anchorCtr="0">
            <a:normAutofit/>
          </a:bodyPr>
          <a:lstStyle>
            <a:lvl1pPr marL="228600" indent="-228600">
              <a:buClr>
                <a:srgbClr val="DC4405"/>
              </a:buClr>
              <a:buFont typeface="Courier New" panose="02070309020205020404" pitchFamily="49" charset="0"/>
              <a:buChar char="o"/>
              <a:defRPr sz="2000">
                <a:solidFill>
                  <a:schemeClr val="bg1"/>
                </a:solidFill>
                <a:latin typeface="+mn-lt"/>
                <a:ea typeface="Verdana" panose="020B0604030504040204" pitchFamily="34" charset="0"/>
                <a:cs typeface="Verdana" panose="020B0604030504040204" pitchFamily="34" charset="0"/>
              </a:defRPr>
            </a:lvl1pPr>
            <a:lvl2pPr marL="685800" indent="-228600">
              <a:buClr>
                <a:srgbClr val="DC4405"/>
              </a:buClr>
              <a:buFont typeface="Courier New" panose="02070309020205020404" pitchFamily="49" charset="0"/>
              <a:buChar char="o"/>
              <a:defRPr sz="1800">
                <a:solidFill>
                  <a:schemeClr val="bg1"/>
                </a:solidFill>
                <a:latin typeface="+mn-lt"/>
                <a:ea typeface="Verdana" panose="020B0604030504040204" pitchFamily="34" charset="0"/>
                <a:cs typeface="Verdana" panose="020B0604030504040204" pitchFamily="34" charset="0"/>
              </a:defRPr>
            </a:lvl2pPr>
            <a:lvl3pPr marL="1143000" indent="-228600">
              <a:buClr>
                <a:srgbClr val="DC4405"/>
              </a:buClr>
              <a:buFont typeface="Courier New" panose="02070309020205020404" pitchFamily="49" charset="0"/>
              <a:buChar char="o"/>
              <a:defRPr sz="1600">
                <a:solidFill>
                  <a:schemeClr val="bg1"/>
                </a:solidFill>
                <a:latin typeface="+mn-lt"/>
                <a:ea typeface="Verdana" panose="020B0604030504040204" pitchFamily="34" charset="0"/>
                <a:cs typeface="Verdana" panose="020B0604030504040204" pitchFamily="34" charset="0"/>
              </a:defRPr>
            </a:lvl3pPr>
            <a:lvl4pPr marL="1600200" indent="-228600">
              <a:buClr>
                <a:srgbClr val="DC4405"/>
              </a:buClr>
              <a:buFont typeface="Courier New" panose="02070309020205020404" pitchFamily="49" charset="0"/>
              <a:buChar char="o"/>
              <a:defRPr sz="1400">
                <a:solidFill>
                  <a:schemeClr val="bg1"/>
                </a:solidFill>
                <a:latin typeface="+mn-lt"/>
                <a:ea typeface="Verdana" panose="020B0604030504040204" pitchFamily="34" charset="0"/>
                <a:cs typeface="Verdana" panose="020B0604030504040204" pitchFamily="34" charset="0"/>
              </a:defRPr>
            </a:lvl4pPr>
            <a:lvl5pPr marL="1828800" indent="0">
              <a:buClr>
                <a:srgbClr val="DC4405"/>
              </a:buClr>
              <a:buFont typeface="Courier New" panose="02070309020205020404" pitchFamily="49" charset="0"/>
              <a:buNone/>
              <a:defRPr sz="1400">
                <a:solidFill>
                  <a:schemeClr val="bg1"/>
                </a:solidFill>
                <a:latin typeface="+mn-lt"/>
                <a:ea typeface="Verdana" panose="020B0604030504040204" pitchFamily="34" charset="0"/>
                <a:cs typeface="Verdana" panose="020B060403050404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5" name="Picture Placeholder 9">
            <a:extLst>
              <a:ext uri="{C183D7F6-B498-43B3-948B-1728B52AA6E4}">
                <adec:decorative xmlns:adec="http://schemas.microsoft.com/office/drawing/2017/decorative" val="1"/>
              </a:ext>
            </a:extLst>
          </p:cNvPr>
          <p:cNvSpPr>
            <a:spLocks noGrp="1"/>
          </p:cNvSpPr>
          <p:nvPr>
            <p:ph type="pic" sz="quarter" idx="10"/>
          </p:nvPr>
        </p:nvSpPr>
        <p:spPr>
          <a:xfrm>
            <a:off x="6057955" y="-10632"/>
            <a:ext cx="6141447" cy="6876034"/>
          </a:xfrm>
          <a:custGeom>
            <a:avLst/>
            <a:gdLst>
              <a:gd name="connsiteX0" fmla="*/ 0 w 6137275"/>
              <a:gd name="connsiteY0" fmla="*/ 1534319 h 6858000"/>
              <a:gd name="connsiteX1" fmla="*/ 1534319 w 6137275"/>
              <a:gd name="connsiteY1" fmla="*/ 1534319 h 6858000"/>
              <a:gd name="connsiteX2" fmla="*/ 1534319 w 6137275"/>
              <a:gd name="connsiteY2" fmla="*/ 0 h 6858000"/>
              <a:gd name="connsiteX3" fmla="*/ 4602956 w 6137275"/>
              <a:gd name="connsiteY3" fmla="*/ 0 h 6858000"/>
              <a:gd name="connsiteX4" fmla="*/ 4602956 w 6137275"/>
              <a:gd name="connsiteY4" fmla="*/ 1534319 h 6858000"/>
              <a:gd name="connsiteX5" fmla="*/ 6137275 w 6137275"/>
              <a:gd name="connsiteY5" fmla="*/ 1534319 h 6858000"/>
              <a:gd name="connsiteX6" fmla="*/ 6137275 w 6137275"/>
              <a:gd name="connsiteY6" fmla="*/ 5323681 h 6858000"/>
              <a:gd name="connsiteX7" fmla="*/ 4602956 w 6137275"/>
              <a:gd name="connsiteY7" fmla="*/ 5323681 h 6858000"/>
              <a:gd name="connsiteX8" fmla="*/ 4602956 w 6137275"/>
              <a:gd name="connsiteY8" fmla="*/ 6858000 h 6858000"/>
              <a:gd name="connsiteX9" fmla="*/ 1534319 w 6137275"/>
              <a:gd name="connsiteY9" fmla="*/ 6858000 h 6858000"/>
              <a:gd name="connsiteX10" fmla="*/ 1534319 w 6137275"/>
              <a:gd name="connsiteY10" fmla="*/ 5323681 h 6858000"/>
              <a:gd name="connsiteX11" fmla="*/ 0 w 6137275"/>
              <a:gd name="connsiteY11" fmla="*/ 5323681 h 6858000"/>
              <a:gd name="connsiteX12" fmla="*/ 0 w 6137275"/>
              <a:gd name="connsiteY12" fmla="*/ 1534319 h 6858000"/>
              <a:gd name="connsiteX0" fmla="*/ 489098 w 6137275"/>
              <a:gd name="connsiteY0" fmla="*/ 715612 h 6858000"/>
              <a:gd name="connsiteX1" fmla="*/ 1534319 w 6137275"/>
              <a:gd name="connsiteY1" fmla="*/ 1534319 h 6858000"/>
              <a:gd name="connsiteX2" fmla="*/ 1534319 w 6137275"/>
              <a:gd name="connsiteY2" fmla="*/ 0 h 6858000"/>
              <a:gd name="connsiteX3" fmla="*/ 4602956 w 6137275"/>
              <a:gd name="connsiteY3" fmla="*/ 0 h 6858000"/>
              <a:gd name="connsiteX4" fmla="*/ 4602956 w 6137275"/>
              <a:gd name="connsiteY4" fmla="*/ 1534319 h 6858000"/>
              <a:gd name="connsiteX5" fmla="*/ 6137275 w 6137275"/>
              <a:gd name="connsiteY5" fmla="*/ 1534319 h 6858000"/>
              <a:gd name="connsiteX6" fmla="*/ 6137275 w 6137275"/>
              <a:gd name="connsiteY6" fmla="*/ 5323681 h 6858000"/>
              <a:gd name="connsiteX7" fmla="*/ 4602956 w 6137275"/>
              <a:gd name="connsiteY7" fmla="*/ 5323681 h 6858000"/>
              <a:gd name="connsiteX8" fmla="*/ 4602956 w 6137275"/>
              <a:gd name="connsiteY8" fmla="*/ 6858000 h 6858000"/>
              <a:gd name="connsiteX9" fmla="*/ 1534319 w 6137275"/>
              <a:gd name="connsiteY9" fmla="*/ 6858000 h 6858000"/>
              <a:gd name="connsiteX10" fmla="*/ 1534319 w 6137275"/>
              <a:gd name="connsiteY10" fmla="*/ 5323681 h 6858000"/>
              <a:gd name="connsiteX11" fmla="*/ 0 w 6137275"/>
              <a:gd name="connsiteY11" fmla="*/ 5323681 h 6858000"/>
              <a:gd name="connsiteX12" fmla="*/ 489098 w 6137275"/>
              <a:gd name="connsiteY12" fmla="*/ 715612 h 6858000"/>
              <a:gd name="connsiteX0" fmla="*/ 0 w 5648177"/>
              <a:gd name="connsiteY0" fmla="*/ 715612 h 6858000"/>
              <a:gd name="connsiteX1" fmla="*/ 1045221 w 5648177"/>
              <a:gd name="connsiteY1" fmla="*/ 1534319 h 6858000"/>
              <a:gd name="connsiteX2" fmla="*/ 1045221 w 5648177"/>
              <a:gd name="connsiteY2" fmla="*/ 0 h 6858000"/>
              <a:gd name="connsiteX3" fmla="*/ 4113858 w 5648177"/>
              <a:gd name="connsiteY3" fmla="*/ 0 h 6858000"/>
              <a:gd name="connsiteX4" fmla="*/ 4113858 w 5648177"/>
              <a:gd name="connsiteY4" fmla="*/ 1534319 h 6858000"/>
              <a:gd name="connsiteX5" fmla="*/ 5648177 w 5648177"/>
              <a:gd name="connsiteY5" fmla="*/ 1534319 h 6858000"/>
              <a:gd name="connsiteX6" fmla="*/ 5648177 w 5648177"/>
              <a:gd name="connsiteY6" fmla="*/ 5323681 h 6858000"/>
              <a:gd name="connsiteX7" fmla="*/ 4113858 w 5648177"/>
              <a:gd name="connsiteY7" fmla="*/ 5323681 h 6858000"/>
              <a:gd name="connsiteX8" fmla="*/ 4113858 w 5648177"/>
              <a:gd name="connsiteY8" fmla="*/ 6858000 h 6858000"/>
              <a:gd name="connsiteX9" fmla="*/ 1045221 w 5648177"/>
              <a:gd name="connsiteY9" fmla="*/ 6858000 h 6858000"/>
              <a:gd name="connsiteX10" fmla="*/ 1045221 w 5648177"/>
              <a:gd name="connsiteY10" fmla="*/ 5323681 h 6858000"/>
              <a:gd name="connsiteX11" fmla="*/ 10632 w 5648177"/>
              <a:gd name="connsiteY11" fmla="*/ 6131755 h 6858000"/>
              <a:gd name="connsiteX12" fmla="*/ 0 w 5648177"/>
              <a:gd name="connsiteY12" fmla="*/ 715612 h 6858000"/>
              <a:gd name="connsiteX0" fmla="*/ 485868 w 6134045"/>
              <a:gd name="connsiteY0" fmla="*/ 715612 h 6858000"/>
              <a:gd name="connsiteX1" fmla="*/ 1531089 w 6134045"/>
              <a:gd name="connsiteY1" fmla="*/ 1534319 h 6858000"/>
              <a:gd name="connsiteX2" fmla="*/ 1531089 w 6134045"/>
              <a:gd name="connsiteY2" fmla="*/ 0 h 6858000"/>
              <a:gd name="connsiteX3" fmla="*/ 4599726 w 6134045"/>
              <a:gd name="connsiteY3" fmla="*/ 0 h 6858000"/>
              <a:gd name="connsiteX4" fmla="*/ 4599726 w 6134045"/>
              <a:gd name="connsiteY4" fmla="*/ 1534319 h 6858000"/>
              <a:gd name="connsiteX5" fmla="*/ 6134045 w 6134045"/>
              <a:gd name="connsiteY5" fmla="*/ 1534319 h 6858000"/>
              <a:gd name="connsiteX6" fmla="*/ 6134045 w 6134045"/>
              <a:gd name="connsiteY6" fmla="*/ 5323681 h 6858000"/>
              <a:gd name="connsiteX7" fmla="*/ 4599726 w 6134045"/>
              <a:gd name="connsiteY7" fmla="*/ 5323681 h 6858000"/>
              <a:gd name="connsiteX8" fmla="*/ 4599726 w 6134045"/>
              <a:gd name="connsiteY8" fmla="*/ 6858000 h 6858000"/>
              <a:gd name="connsiteX9" fmla="*/ 1531089 w 6134045"/>
              <a:gd name="connsiteY9" fmla="*/ 6858000 h 6858000"/>
              <a:gd name="connsiteX10" fmla="*/ 0 w 6134045"/>
              <a:gd name="connsiteY10" fmla="*/ 6131755 h 6858000"/>
              <a:gd name="connsiteX11" fmla="*/ 496500 w 6134045"/>
              <a:gd name="connsiteY11" fmla="*/ 6131755 h 6858000"/>
              <a:gd name="connsiteX12" fmla="*/ 485868 w 6134045"/>
              <a:gd name="connsiteY12" fmla="*/ 715612 h 6858000"/>
              <a:gd name="connsiteX0" fmla="*/ 485868 w 6134045"/>
              <a:gd name="connsiteY0" fmla="*/ 715612 h 6858000"/>
              <a:gd name="connsiteX1" fmla="*/ 1531089 w 6134045"/>
              <a:gd name="connsiteY1" fmla="*/ 1534319 h 6858000"/>
              <a:gd name="connsiteX2" fmla="*/ 1531089 w 6134045"/>
              <a:gd name="connsiteY2" fmla="*/ 0 h 6858000"/>
              <a:gd name="connsiteX3" fmla="*/ 4599726 w 6134045"/>
              <a:gd name="connsiteY3" fmla="*/ 0 h 6858000"/>
              <a:gd name="connsiteX4" fmla="*/ 4599726 w 6134045"/>
              <a:gd name="connsiteY4" fmla="*/ 1534319 h 6858000"/>
              <a:gd name="connsiteX5" fmla="*/ 6134045 w 6134045"/>
              <a:gd name="connsiteY5" fmla="*/ 1534319 h 6858000"/>
              <a:gd name="connsiteX6" fmla="*/ 6134045 w 6134045"/>
              <a:gd name="connsiteY6" fmla="*/ 5323681 h 6858000"/>
              <a:gd name="connsiteX7" fmla="*/ 4599726 w 6134045"/>
              <a:gd name="connsiteY7" fmla="*/ 5323681 h 6858000"/>
              <a:gd name="connsiteX8" fmla="*/ 4599726 w 6134045"/>
              <a:gd name="connsiteY8" fmla="*/ 6858000 h 6858000"/>
              <a:gd name="connsiteX9" fmla="*/ 1 w 6134045"/>
              <a:gd name="connsiteY9" fmla="*/ 6858000 h 6858000"/>
              <a:gd name="connsiteX10" fmla="*/ 0 w 6134045"/>
              <a:gd name="connsiteY10" fmla="*/ 6131755 h 6858000"/>
              <a:gd name="connsiteX11" fmla="*/ 496500 w 6134045"/>
              <a:gd name="connsiteY11" fmla="*/ 6131755 h 6858000"/>
              <a:gd name="connsiteX12" fmla="*/ 485868 w 6134045"/>
              <a:gd name="connsiteY12" fmla="*/ 715612 h 6858000"/>
              <a:gd name="connsiteX0" fmla="*/ 496500 w 6144677"/>
              <a:gd name="connsiteY0" fmla="*/ 715612 h 6858000"/>
              <a:gd name="connsiteX1" fmla="*/ 0 w 6144677"/>
              <a:gd name="connsiteY1" fmla="*/ 715612 h 6858000"/>
              <a:gd name="connsiteX2" fmla="*/ 1541721 w 6144677"/>
              <a:gd name="connsiteY2" fmla="*/ 0 h 6858000"/>
              <a:gd name="connsiteX3" fmla="*/ 4610358 w 6144677"/>
              <a:gd name="connsiteY3" fmla="*/ 0 h 6858000"/>
              <a:gd name="connsiteX4" fmla="*/ 4610358 w 6144677"/>
              <a:gd name="connsiteY4" fmla="*/ 1534319 h 6858000"/>
              <a:gd name="connsiteX5" fmla="*/ 6144677 w 6144677"/>
              <a:gd name="connsiteY5" fmla="*/ 1534319 h 6858000"/>
              <a:gd name="connsiteX6" fmla="*/ 6144677 w 6144677"/>
              <a:gd name="connsiteY6" fmla="*/ 5323681 h 6858000"/>
              <a:gd name="connsiteX7" fmla="*/ 4610358 w 6144677"/>
              <a:gd name="connsiteY7" fmla="*/ 5323681 h 6858000"/>
              <a:gd name="connsiteX8" fmla="*/ 4610358 w 6144677"/>
              <a:gd name="connsiteY8" fmla="*/ 6858000 h 6858000"/>
              <a:gd name="connsiteX9" fmla="*/ 10633 w 6144677"/>
              <a:gd name="connsiteY9" fmla="*/ 6858000 h 6858000"/>
              <a:gd name="connsiteX10" fmla="*/ 10632 w 6144677"/>
              <a:gd name="connsiteY10" fmla="*/ 6131755 h 6858000"/>
              <a:gd name="connsiteX11" fmla="*/ 507132 w 6144677"/>
              <a:gd name="connsiteY11" fmla="*/ 6131755 h 6858000"/>
              <a:gd name="connsiteX12" fmla="*/ 496500 w 6144677"/>
              <a:gd name="connsiteY12" fmla="*/ 715612 h 6858000"/>
              <a:gd name="connsiteX0" fmla="*/ 496500 w 6144677"/>
              <a:gd name="connsiteY0" fmla="*/ 736877 h 6879265"/>
              <a:gd name="connsiteX1" fmla="*/ 0 w 6144677"/>
              <a:gd name="connsiteY1" fmla="*/ 736877 h 6879265"/>
              <a:gd name="connsiteX2" fmla="*/ 10633 w 6144677"/>
              <a:gd name="connsiteY2" fmla="*/ 0 h 6879265"/>
              <a:gd name="connsiteX3" fmla="*/ 4610358 w 6144677"/>
              <a:gd name="connsiteY3" fmla="*/ 21265 h 6879265"/>
              <a:gd name="connsiteX4" fmla="*/ 4610358 w 6144677"/>
              <a:gd name="connsiteY4" fmla="*/ 1555584 h 6879265"/>
              <a:gd name="connsiteX5" fmla="*/ 6144677 w 6144677"/>
              <a:gd name="connsiteY5" fmla="*/ 1555584 h 6879265"/>
              <a:gd name="connsiteX6" fmla="*/ 6144677 w 6144677"/>
              <a:gd name="connsiteY6" fmla="*/ 5344946 h 6879265"/>
              <a:gd name="connsiteX7" fmla="*/ 4610358 w 6144677"/>
              <a:gd name="connsiteY7" fmla="*/ 5344946 h 6879265"/>
              <a:gd name="connsiteX8" fmla="*/ 4610358 w 6144677"/>
              <a:gd name="connsiteY8" fmla="*/ 6879265 h 6879265"/>
              <a:gd name="connsiteX9" fmla="*/ 10633 w 6144677"/>
              <a:gd name="connsiteY9" fmla="*/ 6879265 h 6879265"/>
              <a:gd name="connsiteX10" fmla="*/ 10632 w 6144677"/>
              <a:gd name="connsiteY10" fmla="*/ 6153020 h 6879265"/>
              <a:gd name="connsiteX11" fmla="*/ 507132 w 6144677"/>
              <a:gd name="connsiteY11" fmla="*/ 6153020 h 6879265"/>
              <a:gd name="connsiteX12" fmla="*/ 496500 w 6144677"/>
              <a:gd name="connsiteY12" fmla="*/ 736877 h 6879265"/>
              <a:gd name="connsiteX0" fmla="*/ 496500 w 6144677"/>
              <a:gd name="connsiteY0" fmla="*/ 726244 h 6868632"/>
              <a:gd name="connsiteX1" fmla="*/ 0 w 6144677"/>
              <a:gd name="connsiteY1" fmla="*/ 726244 h 6868632"/>
              <a:gd name="connsiteX2" fmla="*/ 10633 w 6144677"/>
              <a:gd name="connsiteY2" fmla="*/ 0 h 6868632"/>
              <a:gd name="connsiteX3" fmla="*/ 4610358 w 6144677"/>
              <a:gd name="connsiteY3" fmla="*/ 10632 h 6868632"/>
              <a:gd name="connsiteX4" fmla="*/ 4610358 w 6144677"/>
              <a:gd name="connsiteY4" fmla="*/ 1544951 h 6868632"/>
              <a:gd name="connsiteX5" fmla="*/ 6144677 w 6144677"/>
              <a:gd name="connsiteY5" fmla="*/ 1544951 h 6868632"/>
              <a:gd name="connsiteX6" fmla="*/ 6144677 w 6144677"/>
              <a:gd name="connsiteY6" fmla="*/ 5334313 h 6868632"/>
              <a:gd name="connsiteX7" fmla="*/ 4610358 w 6144677"/>
              <a:gd name="connsiteY7" fmla="*/ 5334313 h 6868632"/>
              <a:gd name="connsiteX8" fmla="*/ 4610358 w 6144677"/>
              <a:gd name="connsiteY8" fmla="*/ 6868632 h 6868632"/>
              <a:gd name="connsiteX9" fmla="*/ 10633 w 6144677"/>
              <a:gd name="connsiteY9" fmla="*/ 6868632 h 6868632"/>
              <a:gd name="connsiteX10" fmla="*/ 10632 w 6144677"/>
              <a:gd name="connsiteY10" fmla="*/ 6142387 h 6868632"/>
              <a:gd name="connsiteX11" fmla="*/ 507132 w 6144677"/>
              <a:gd name="connsiteY11" fmla="*/ 6142387 h 6868632"/>
              <a:gd name="connsiteX12" fmla="*/ 496500 w 6144677"/>
              <a:gd name="connsiteY12" fmla="*/ 726244 h 6868632"/>
              <a:gd name="connsiteX0" fmla="*/ 485868 w 6134045"/>
              <a:gd name="connsiteY0" fmla="*/ 726244 h 6868632"/>
              <a:gd name="connsiteX1" fmla="*/ 10634 w 6134045"/>
              <a:gd name="connsiteY1" fmla="*/ 726244 h 6868632"/>
              <a:gd name="connsiteX2" fmla="*/ 1 w 6134045"/>
              <a:gd name="connsiteY2" fmla="*/ 0 h 6868632"/>
              <a:gd name="connsiteX3" fmla="*/ 4599726 w 6134045"/>
              <a:gd name="connsiteY3" fmla="*/ 10632 h 6868632"/>
              <a:gd name="connsiteX4" fmla="*/ 4599726 w 6134045"/>
              <a:gd name="connsiteY4" fmla="*/ 1544951 h 6868632"/>
              <a:gd name="connsiteX5" fmla="*/ 6134045 w 6134045"/>
              <a:gd name="connsiteY5" fmla="*/ 1544951 h 6868632"/>
              <a:gd name="connsiteX6" fmla="*/ 6134045 w 6134045"/>
              <a:gd name="connsiteY6" fmla="*/ 5334313 h 6868632"/>
              <a:gd name="connsiteX7" fmla="*/ 4599726 w 6134045"/>
              <a:gd name="connsiteY7" fmla="*/ 5334313 h 6868632"/>
              <a:gd name="connsiteX8" fmla="*/ 4599726 w 6134045"/>
              <a:gd name="connsiteY8" fmla="*/ 6868632 h 6868632"/>
              <a:gd name="connsiteX9" fmla="*/ 1 w 6134045"/>
              <a:gd name="connsiteY9" fmla="*/ 6868632 h 6868632"/>
              <a:gd name="connsiteX10" fmla="*/ 0 w 6134045"/>
              <a:gd name="connsiteY10" fmla="*/ 6142387 h 6868632"/>
              <a:gd name="connsiteX11" fmla="*/ 496500 w 6134045"/>
              <a:gd name="connsiteY11" fmla="*/ 6142387 h 6868632"/>
              <a:gd name="connsiteX12" fmla="*/ 485868 w 6134045"/>
              <a:gd name="connsiteY12" fmla="*/ 726244 h 6868632"/>
              <a:gd name="connsiteX0" fmla="*/ 485868 w 6134045"/>
              <a:gd name="connsiteY0" fmla="*/ 726244 h 6868632"/>
              <a:gd name="connsiteX1" fmla="*/ 2 w 6134045"/>
              <a:gd name="connsiteY1" fmla="*/ 726244 h 6868632"/>
              <a:gd name="connsiteX2" fmla="*/ 1 w 6134045"/>
              <a:gd name="connsiteY2" fmla="*/ 0 h 6868632"/>
              <a:gd name="connsiteX3" fmla="*/ 4599726 w 6134045"/>
              <a:gd name="connsiteY3" fmla="*/ 10632 h 6868632"/>
              <a:gd name="connsiteX4" fmla="*/ 4599726 w 6134045"/>
              <a:gd name="connsiteY4" fmla="*/ 1544951 h 6868632"/>
              <a:gd name="connsiteX5" fmla="*/ 6134045 w 6134045"/>
              <a:gd name="connsiteY5" fmla="*/ 1544951 h 6868632"/>
              <a:gd name="connsiteX6" fmla="*/ 6134045 w 6134045"/>
              <a:gd name="connsiteY6" fmla="*/ 5334313 h 6868632"/>
              <a:gd name="connsiteX7" fmla="*/ 4599726 w 6134045"/>
              <a:gd name="connsiteY7" fmla="*/ 5334313 h 6868632"/>
              <a:gd name="connsiteX8" fmla="*/ 4599726 w 6134045"/>
              <a:gd name="connsiteY8" fmla="*/ 6868632 h 6868632"/>
              <a:gd name="connsiteX9" fmla="*/ 1 w 6134045"/>
              <a:gd name="connsiteY9" fmla="*/ 6868632 h 6868632"/>
              <a:gd name="connsiteX10" fmla="*/ 0 w 6134045"/>
              <a:gd name="connsiteY10" fmla="*/ 6142387 h 6868632"/>
              <a:gd name="connsiteX11" fmla="*/ 496500 w 6134045"/>
              <a:gd name="connsiteY11" fmla="*/ 6142387 h 6868632"/>
              <a:gd name="connsiteX12" fmla="*/ 485868 w 6134045"/>
              <a:gd name="connsiteY12" fmla="*/ 726244 h 6868632"/>
              <a:gd name="connsiteX0" fmla="*/ 485868 w 6141447"/>
              <a:gd name="connsiteY0" fmla="*/ 726244 h 6868632"/>
              <a:gd name="connsiteX1" fmla="*/ 2 w 6141447"/>
              <a:gd name="connsiteY1" fmla="*/ 726244 h 6868632"/>
              <a:gd name="connsiteX2" fmla="*/ 1 w 6141447"/>
              <a:gd name="connsiteY2" fmla="*/ 0 h 6868632"/>
              <a:gd name="connsiteX3" fmla="*/ 4599726 w 6141447"/>
              <a:gd name="connsiteY3" fmla="*/ 10632 h 6868632"/>
              <a:gd name="connsiteX4" fmla="*/ 6141447 w 6141447"/>
              <a:gd name="connsiteY4" fmla="*/ 24495 h 6868632"/>
              <a:gd name="connsiteX5" fmla="*/ 6134045 w 6141447"/>
              <a:gd name="connsiteY5" fmla="*/ 1544951 h 6868632"/>
              <a:gd name="connsiteX6" fmla="*/ 6134045 w 6141447"/>
              <a:gd name="connsiteY6" fmla="*/ 5334313 h 6868632"/>
              <a:gd name="connsiteX7" fmla="*/ 4599726 w 6141447"/>
              <a:gd name="connsiteY7" fmla="*/ 5334313 h 6868632"/>
              <a:gd name="connsiteX8" fmla="*/ 4599726 w 6141447"/>
              <a:gd name="connsiteY8" fmla="*/ 6868632 h 6868632"/>
              <a:gd name="connsiteX9" fmla="*/ 1 w 6141447"/>
              <a:gd name="connsiteY9" fmla="*/ 6868632 h 6868632"/>
              <a:gd name="connsiteX10" fmla="*/ 0 w 6141447"/>
              <a:gd name="connsiteY10" fmla="*/ 6142387 h 6868632"/>
              <a:gd name="connsiteX11" fmla="*/ 496500 w 6141447"/>
              <a:gd name="connsiteY11" fmla="*/ 6142387 h 6868632"/>
              <a:gd name="connsiteX12" fmla="*/ 485868 w 6141447"/>
              <a:gd name="connsiteY12" fmla="*/ 726244 h 6868632"/>
              <a:gd name="connsiteX0" fmla="*/ 485868 w 6141447"/>
              <a:gd name="connsiteY0" fmla="*/ 726244 h 6876034"/>
              <a:gd name="connsiteX1" fmla="*/ 2 w 6141447"/>
              <a:gd name="connsiteY1" fmla="*/ 726244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496500 w 6141447"/>
              <a:gd name="connsiteY11" fmla="*/ 6142387 h 6876034"/>
              <a:gd name="connsiteX12" fmla="*/ 485868 w 6141447"/>
              <a:gd name="connsiteY12" fmla="*/ 726244 h 6876034"/>
              <a:gd name="connsiteX0" fmla="*/ 858007 w 6141447"/>
              <a:gd name="connsiteY0" fmla="*/ 726244 h 6876034"/>
              <a:gd name="connsiteX1" fmla="*/ 2 w 6141447"/>
              <a:gd name="connsiteY1" fmla="*/ 726244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496500 w 6141447"/>
              <a:gd name="connsiteY11" fmla="*/ 6142387 h 6876034"/>
              <a:gd name="connsiteX12" fmla="*/ 858007 w 6141447"/>
              <a:gd name="connsiteY12" fmla="*/ 726244 h 6876034"/>
              <a:gd name="connsiteX0" fmla="*/ 858007 w 6141447"/>
              <a:gd name="connsiteY0" fmla="*/ 726244 h 6876034"/>
              <a:gd name="connsiteX1" fmla="*/ 2 w 6141447"/>
              <a:gd name="connsiteY1" fmla="*/ 726244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847374 w 6141447"/>
              <a:gd name="connsiteY11" fmla="*/ 6142387 h 6876034"/>
              <a:gd name="connsiteX12" fmla="*/ 858007 w 6141447"/>
              <a:gd name="connsiteY12" fmla="*/ 726244 h 6876034"/>
              <a:gd name="connsiteX0" fmla="*/ 858007 w 6141447"/>
              <a:gd name="connsiteY0" fmla="*/ 726244 h 6876034"/>
              <a:gd name="connsiteX1" fmla="*/ 2 w 6141447"/>
              <a:gd name="connsiteY1" fmla="*/ 734953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847374 w 6141447"/>
              <a:gd name="connsiteY11" fmla="*/ 6142387 h 6876034"/>
              <a:gd name="connsiteX12" fmla="*/ 858007 w 6141447"/>
              <a:gd name="connsiteY12" fmla="*/ 726244 h 6876034"/>
              <a:gd name="connsiteX0" fmla="*/ 858007 w 6141447"/>
              <a:gd name="connsiteY0" fmla="*/ 734953 h 6876034"/>
              <a:gd name="connsiteX1" fmla="*/ 2 w 6141447"/>
              <a:gd name="connsiteY1" fmla="*/ 734953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847374 w 6141447"/>
              <a:gd name="connsiteY11" fmla="*/ 6142387 h 6876034"/>
              <a:gd name="connsiteX12" fmla="*/ 858007 w 6141447"/>
              <a:gd name="connsiteY12" fmla="*/ 734953 h 6876034"/>
              <a:gd name="connsiteX0" fmla="*/ 849299 w 6141447"/>
              <a:gd name="connsiteY0" fmla="*/ 734953 h 6876034"/>
              <a:gd name="connsiteX1" fmla="*/ 2 w 6141447"/>
              <a:gd name="connsiteY1" fmla="*/ 734953 h 6876034"/>
              <a:gd name="connsiteX2" fmla="*/ 1 w 6141447"/>
              <a:gd name="connsiteY2" fmla="*/ 0 h 6876034"/>
              <a:gd name="connsiteX3" fmla="*/ 4599726 w 6141447"/>
              <a:gd name="connsiteY3" fmla="*/ 10632 h 6876034"/>
              <a:gd name="connsiteX4" fmla="*/ 6141447 w 6141447"/>
              <a:gd name="connsiteY4" fmla="*/ 24495 h 6876034"/>
              <a:gd name="connsiteX5" fmla="*/ 6134045 w 6141447"/>
              <a:gd name="connsiteY5" fmla="*/ 1544951 h 6876034"/>
              <a:gd name="connsiteX6" fmla="*/ 6134045 w 6141447"/>
              <a:gd name="connsiteY6" fmla="*/ 5334313 h 6876034"/>
              <a:gd name="connsiteX7" fmla="*/ 6141447 w 6141447"/>
              <a:gd name="connsiteY7" fmla="*/ 6876034 h 6876034"/>
              <a:gd name="connsiteX8" fmla="*/ 4599726 w 6141447"/>
              <a:gd name="connsiteY8" fmla="*/ 6868632 h 6876034"/>
              <a:gd name="connsiteX9" fmla="*/ 1 w 6141447"/>
              <a:gd name="connsiteY9" fmla="*/ 6868632 h 6876034"/>
              <a:gd name="connsiteX10" fmla="*/ 0 w 6141447"/>
              <a:gd name="connsiteY10" fmla="*/ 6142387 h 6876034"/>
              <a:gd name="connsiteX11" fmla="*/ 847374 w 6141447"/>
              <a:gd name="connsiteY11" fmla="*/ 6142387 h 6876034"/>
              <a:gd name="connsiteX12" fmla="*/ 849299 w 6141447"/>
              <a:gd name="connsiteY12" fmla="*/ 734953 h 6876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41447" h="6876034">
                <a:moveTo>
                  <a:pt x="849299" y="734953"/>
                </a:moveTo>
                <a:lnTo>
                  <a:pt x="2" y="734953"/>
                </a:lnTo>
                <a:cubicBezTo>
                  <a:pt x="2" y="492872"/>
                  <a:pt x="1" y="242081"/>
                  <a:pt x="1" y="0"/>
                </a:cubicBezTo>
                <a:lnTo>
                  <a:pt x="4599726" y="10632"/>
                </a:lnTo>
                <a:lnTo>
                  <a:pt x="6141447" y="24495"/>
                </a:lnTo>
                <a:cubicBezTo>
                  <a:pt x="6138980" y="531314"/>
                  <a:pt x="6136512" y="1038132"/>
                  <a:pt x="6134045" y="1544951"/>
                </a:cubicBezTo>
                <a:lnTo>
                  <a:pt x="6134045" y="5334313"/>
                </a:lnTo>
                <a:cubicBezTo>
                  <a:pt x="6136512" y="5848220"/>
                  <a:pt x="6138980" y="6362127"/>
                  <a:pt x="6141447" y="6876034"/>
                </a:cubicBezTo>
                <a:lnTo>
                  <a:pt x="4599726" y="6868632"/>
                </a:lnTo>
                <a:lnTo>
                  <a:pt x="1" y="6868632"/>
                </a:lnTo>
                <a:cubicBezTo>
                  <a:pt x="1" y="6626550"/>
                  <a:pt x="0" y="6384469"/>
                  <a:pt x="0" y="6142387"/>
                </a:cubicBezTo>
                <a:lnTo>
                  <a:pt x="847374" y="6142387"/>
                </a:lnTo>
                <a:cubicBezTo>
                  <a:pt x="850918" y="4337006"/>
                  <a:pt x="845755" y="2540334"/>
                  <a:pt x="849299" y="734953"/>
                </a:cubicBezTo>
                <a:close/>
              </a:path>
            </a:pathLst>
          </a:custGeom>
        </p:spPr>
        <p:txBody>
          <a:bodyPr/>
          <a:lstStyle/>
          <a:p>
            <a:endParaRPr lang="en-US"/>
          </a:p>
        </p:txBody>
      </p:sp>
    </p:spTree>
    <p:extLst>
      <p:ext uri="{BB962C8B-B14F-4D97-AF65-F5344CB8AC3E}">
        <p14:creationId xmlns:p14="http://schemas.microsoft.com/office/powerpoint/2010/main" val="324049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t="26049"/>
          <a:stretch/>
        </p:blipFill>
        <p:spPr>
          <a:xfrm>
            <a:off x="-431" y="95692"/>
            <a:ext cx="12192431" cy="6762307"/>
          </a:xfrm>
          <a:prstGeom prst="rect">
            <a:avLst/>
          </a:prstGeom>
        </p:spPr>
      </p:pic>
      <p:grpSp>
        <p:nvGrpSpPr>
          <p:cNvPr id="6" name="Group 5"/>
          <p:cNvGrpSpPr/>
          <p:nvPr userDrawn="1"/>
        </p:nvGrpSpPr>
        <p:grpSpPr>
          <a:xfrm>
            <a:off x="2194" y="-53163"/>
            <a:ext cx="12189806" cy="2976245"/>
            <a:chOff x="0" y="-53163"/>
            <a:chExt cx="9141806" cy="2976245"/>
          </a:xfrm>
        </p:grpSpPr>
        <p:sp>
          <p:nvSpPr>
            <p:cNvPr id="7" name="Rectangle 6"/>
            <p:cNvSpPr/>
            <p:nvPr/>
          </p:nvSpPr>
          <p:spPr>
            <a:xfrm>
              <a:off x="0" y="0"/>
              <a:ext cx="9141806" cy="29230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t="-775" b="57376"/>
            <a:stretch/>
          </p:blipFill>
          <p:spPr>
            <a:xfrm>
              <a:off x="0" y="-53163"/>
              <a:ext cx="9141806" cy="2976245"/>
            </a:xfrm>
            <a:custGeom>
              <a:avLst/>
              <a:gdLst>
                <a:gd name="connsiteX0" fmla="*/ 0 w 9141806"/>
                <a:gd name="connsiteY0" fmla="*/ 0 h 2923082"/>
                <a:gd name="connsiteX1" fmla="*/ 9141806 w 9141806"/>
                <a:gd name="connsiteY1" fmla="*/ 0 h 2923082"/>
                <a:gd name="connsiteX2" fmla="*/ 9141806 w 9141806"/>
                <a:gd name="connsiteY2" fmla="*/ 2923082 h 2923082"/>
                <a:gd name="connsiteX3" fmla="*/ 0 w 9141806"/>
                <a:gd name="connsiteY3" fmla="*/ 2923082 h 2923082"/>
              </a:gdLst>
              <a:ahLst/>
              <a:cxnLst>
                <a:cxn ang="0">
                  <a:pos x="connsiteX0" y="connsiteY0"/>
                </a:cxn>
                <a:cxn ang="0">
                  <a:pos x="connsiteX1" y="connsiteY1"/>
                </a:cxn>
                <a:cxn ang="0">
                  <a:pos x="connsiteX2" y="connsiteY2"/>
                </a:cxn>
                <a:cxn ang="0">
                  <a:pos x="connsiteX3" y="connsiteY3"/>
                </a:cxn>
              </a:cxnLst>
              <a:rect l="l" t="t" r="r" b="b"/>
              <a:pathLst>
                <a:path w="9141806" h="2923082">
                  <a:moveTo>
                    <a:pt x="0" y="0"/>
                  </a:moveTo>
                  <a:lnTo>
                    <a:pt x="9141806" y="0"/>
                  </a:lnTo>
                  <a:lnTo>
                    <a:pt x="9141806" y="2923082"/>
                  </a:lnTo>
                  <a:lnTo>
                    <a:pt x="0" y="2923082"/>
                  </a:lnTo>
                  <a:close/>
                </a:path>
              </a:pathLst>
            </a:custGeom>
          </p:spPr>
        </p:pic>
      </p:grpSp>
      <p:sp>
        <p:nvSpPr>
          <p:cNvPr id="9" name="Rectangle 8"/>
          <p:cNvSpPr/>
          <p:nvPr userDrawn="1"/>
        </p:nvSpPr>
        <p:spPr>
          <a:xfrm>
            <a:off x="723900" y="723900"/>
            <a:ext cx="10262216" cy="30138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p:cNvSpPr>
            <a:spLocks noGrp="1"/>
          </p:cNvSpPr>
          <p:nvPr>
            <p:ph type="title"/>
          </p:nvPr>
        </p:nvSpPr>
        <p:spPr>
          <a:xfrm>
            <a:off x="1343738" y="958878"/>
            <a:ext cx="8855470" cy="569193"/>
          </a:xfrm>
        </p:spPr>
        <p:txBody>
          <a:bodyPr>
            <a:normAutofit/>
          </a:bodyPr>
          <a:lstStyle>
            <a:lvl1pPr>
              <a:defRPr sz="2800" b="1">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10" name="Oval 9"/>
          <p:cNvSpPr>
            <a:spLocks noChangeAspect="1"/>
          </p:cNvSpPr>
          <p:nvPr userDrawn="1"/>
        </p:nvSpPr>
        <p:spPr>
          <a:xfrm>
            <a:off x="10592662" y="958878"/>
            <a:ext cx="786908" cy="786908"/>
          </a:xfrm>
          <a:prstGeom prst="ellipse">
            <a:avLst/>
          </a:prstGeom>
          <a:solidFill>
            <a:schemeClr val="bg1"/>
          </a:solidFill>
          <a:ln w="508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icture Placeholder 2"/>
          <p:cNvSpPr>
            <a:spLocks noGrp="1"/>
          </p:cNvSpPr>
          <p:nvPr>
            <p:ph type="pic" sz="quarter" idx="12" hasCustomPrompt="1"/>
          </p:nvPr>
        </p:nvSpPr>
        <p:spPr>
          <a:xfrm>
            <a:off x="10734055" y="1100271"/>
            <a:ext cx="504121" cy="504122"/>
          </a:xfrm>
        </p:spPr>
        <p:txBody>
          <a:bodyPr anchor="ctr" anchorCtr="0">
            <a:noAutofit/>
          </a:bodyPr>
          <a:lstStyle>
            <a:lvl1pPr marL="0" indent="0" algn="ctr">
              <a:buNone/>
              <a:defRPr sz="800"/>
            </a:lvl1pPr>
          </a:lstStyle>
          <a:p>
            <a:r>
              <a:rPr lang="en-US" dirty="0"/>
              <a:t>Icon image</a:t>
            </a:r>
          </a:p>
        </p:txBody>
      </p:sp>
      <p:sp>
        <p:nvSpPr>
          <p:cNvPr id="17" name="Text Placeholder 16"/>
          <p:cNvSpPr>
            <a:spLocks noGrp="1"/>
          </p:cNvSpPr>
          <p:nvPr>
            <p:ph type="body" sz="quarter" idx="13" hasCustomPrompt="1"/>
          </p:nvPr>
        </p:nvSpPr>
        <p:spPr>
          <a:xfrm>
            <a:off x="1343025" y="1604963"/>
            <a:ext cx="8856663" cy="1957387"/>
          </a:xfrm>
        </p:spPr>
        <p:txBody>
          <a:bodyPr>
            <a:normAutofit/>
          </a:bodyPr>
          <a:lstStyle>
            <a:lvl1pPr marL="228600" indent="-228600">
              <a:buClr>
                <a:srgbClr val="DC4405"/>
              </a:buClr>
              <a:buFont typeface="Courier New" panose="02070309020205020404" pitchFamily="49" charset="0"/>
              <a:buChar char="o"/>
              <a:defRPr sz="2000" baseline="0">
                <a:latin typeface="+mn-lt"/>
              </a:defRPr>
            </a:lvl1pPr>
            <a:lvl2pPr marL="685800" indent="-228600">
              <a:buClr>
                <a:srgbClr val="DC4405"/>
              </a:buClr>
              <a:buFont typeface="Courier New" panose="02070309020205020404" pitchFamily="49" charset="0"/>
              <a:buChar char="o"/>
              <a:defRPr sz="1800" baseline="0">
                <a:latin typeface="+mn-lt"/>
              </a:defRPr>
            </a:lvl2pPr>
            <a:lvl3pPr marL="1143000" indent="-228600">
              <a:buClr>
                <a:srgbClr val="DC4405"/>
              </a:buClr>
              <a:buFont typeface="Courier New" panose="02070309020205020404" pitchFamily="49" charset="0"/>
              <a:buChar char="o"/>
              <a:defRPr sz="1600" baseline="0">
                <a:latin typeface="+mn-lt"/>
              </a:defRPr>
            </a:lvl3pPr>
            <a:lvl4pPr marL="1600200" indent="-228600">
              <a:buClr>
                <a:srgbClr val="DC4405"/>
              </a:buClr>
              <a:buFont typeface="Courier New" panose="02070309020205020404" pitchFamily="49" charset="0"/>
              <a:buChar char="o"/>
              <a:defRPr sz="1400" baseline="0">
                <a:latin typeface="+mn-lt"/>
              </a:defRPr>
            </a:lvl4pPr>
            <a:lvl5pPr marL="2057400" indent="-228600">
              <a:buClr>
                <a:srgbClr val="DC4405"/>
              </a:buClr>
              <a:buFont typeface="Courier New" panose="02070309020205020404" pitchFamily="49" charset="0"/>
              <a:buChar char="o"/>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4" name="Picture Placeholder 3">
            <a:extLst>
              <a:ext uri="{C183D7F6-B498-43B3-948B-1728B52AA6E4}">
                <adec:decorative xmlns:adec="http://schemas.microsoft.com/office/drawing/2017/decorative" val="1"/>
              </a:ext>
            </a:extLst>
          </p:cNvPr>
          <p:cNvSpPr>
            <a:spLocks noGrp="1"/>
          </p:cNvSpPr>
          <p:nvPr>
            <p:ph type="pic" sz="quarter" idx="11"/>
          </p:nvPr>
        </p:nvSpPr>
        <p:spPr>
          <a:xfrm>
            <a:off x="-216" y="2904955"/>
            <a:ext cx="12192431" cy="3970678"/>
          </a:xfrm>
          <a:custGeom>
            <a:avLst/>
            <a:gdLst>
              <a:gd name="connsiteX0" fmla="*/ 0 w 12192000"/>
              <a:gd name="connsiteY0" fmla="*/ 983853 h 3935412"/>
              <a:gd name="connsiteX1" fmla="*/ 983853 w 12192000"/>
              <a:gd name="connsiteY1" fmla="*/ 983853 h 3935412"/>
              <a:gd name="connsiteX2" fmla="*/ 983853 w 12192000"/>
              <a:gd name="connsiteY2" fmla="*/ 0 h 3935412"/>
              <a:gd name="connsiteX3" fmla="*/ 11208147 w 12192000"/>
              <a:gd name="connsiteY3" fmla="*/ 0 h 3935412"/>
              <a:gd name="connsiteX4" fmla="*/ 11208147 w 12192000"/>
              <a:gd name="connsiteY4" fmla="*/ 983853 h 3935412"/>
              <a:gd name="connsiteX5" fmla="*/ 12192000 w 12192000"/>
              <a:gd name="connsiteY5" fmla="*/ 983853 h 3935412"/>
              <a:gd name="connsiteX6" fmla="*/ 12192000 w 12192000"/>
              <a:gd name="connsiteY6" fmla="*/ 2951559 h 3935412"/>
              <a:gd name="connsiteX7" fmla="*/ 11208147 w 12192000"/>
              <a:gd name="connsiteY7" fmla="*/ 2951559 h 3935412"/>
              <a:gd name="connsiteX8" fmla="*/ 11208147 w 12192000"/>
              <a:gd name="connsiteY8" fmla="*/ 3935412 h 3935412"/>
              <a:gd name="connsiteX9" fmla="*/ 983853 w 12192000"/>
              <a:gd name="connsiteY9" fmla="*/ 3935412 h 3935412"/>
              <a:gd name="connsiteX10" fmla="*/ 983853 w 12192000"/>
              <a:gd name="connsiteY10" fmla="*/ 2951559 h 3935412"/>
              <a:gd name="connsiteX11" fmla="*/ 0 w 12192000"/>
              <a:gd name="connsiteY11" fmla="*/ 2951559 h 3935412"/>
              <a:gd name="connsiteX12" fmla="*/ 0 w 12192000"/>
              <a:gd name="connsiteY12" fmla="*/ 983853 h 3935412"/>
              <a:gd name="connsiteX0" fmla="*/ 10633 w 12192000"/>
              <a:gd name="connsiteY0" fmla="*/ 0 h 3940387"/>
              <a:gd name="connsiteX1" fmla="*/ 983853 w 12192000"/>
              <a:gd name="connsiteY1" fmla="*/ 988828 h 3940387"/>
              <a:gd name="connsiteX2" fmla="*/ 983853 w 12192000"/>
              <a:gd name="connsiteY2" fmla="*/ 4975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0 h 3940387"/>
              <a:gd name="connsiteX1" fmla="*/ 707407 w 12192000"/>
              <a:gd name="connsiteY1" fmla="*/ 0 h 3940387"/>
              <a:gd name="connsiteX2" fmla="*/ 983853 w 12192000"/>
              <a:gd name="connsiteY2" fmla="*/ 4975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0 h 3940387"/>
              <a:gd name="connsiteX1" fmla="*/ 707407 w 12192000"/>
              <a:gd name="connsiteY1" fmla="*/ 0 h 3940387"/>
              <a:gd name="connsiteX2" fmla="*/ 718039 w 12192000"/>
              <a:gd name="connsiteY2" fmla="*/ 823682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10632 h 3951019"/>
              <a:gd name="connsiteX1" fmla="*/ 728672 w 12192000"/>
              <a:gd name="connsiteY1" fmla="*/ 0 h 3951019"/>
              <a:gd name="connsiteX2" fmla="*/ 718039 w 12192000"/>
              <a:gd name="connsiteY2" fmla="*/ 834314 h 3951019"/>
              <a:gd name="connsiteX3" fmla="*/ 11208147 w 12192000"/>
              <a:gd name="connsiteY3" fmla="*/ 15607 h 3951019"/>
              <a:gd name="connsiteX4" fmla="*/ 11208147 w 12192000"/>
              <a:gd name="connsiteY4" fmla="*/ 999460 h 3951019"/>
              <a:gd name="connsiteX5" fmla="*/ 12192000 w 12192000"/>
              <a:gd name="connsiteY5" fmla="*/ 999460 h 3951019"/>
              <a:gd name="connsiteX6" fmla="*/ 12192000 w 12192000"/>
              <a:gd name="connsiteY6" fmla="*/ 2967166 h 3951019"/>
              <a:gd name="connsiteX7" fmla="*/ 11208147 w 12192000"/>
              <a:gd name="connsiteY7" fmla="*/ 2967166 h 3951019"/>
              <a:gd name="connsiteX8" fmla="*/ 11208147 w 12192000"/>
              <a:gd name="connsiteY8" fmla="*/ 3951019 h 3951019"/>
              <a:gd name="connsiteX9" fmla="*/ 983853 w 12192000"/>
              <a:gd name="connsiteY9" fmla="*/ 3951019 h 3951019"/>
              <a:gd name="connsiteX10" fmla="*/ 983853 w 12192000"/>
              <a:gd name="connsiteY10" fmla="*/ 2967166 h 3951019"/>
              <a:gd name="connsiteX11" fmla="*/ 0 w 12192000"/>
              <a:gd name="connsiteY11" fmla="*/ 2967166 h 3951019"/>
              <a:gd name="connsiteX12" fmla="*/ 10633 w 12192000"/>
              <a:gd name="connsiteY12" fmla="*/ 10632 h 3951019"/>
              <a:gd name="connsiteX0" fmla="*/ 10633 w 12192000"/>
              <a:gd name="connsiteY0" fmla="*/ 0 h 3940387"/>
              <a:gd name="connsiteX1" fmla="*/ 718039 w 12192000"/>
              <a:gd name="connsiteY1" fmla="*/ 10633 h 3940387"/>
              <a:gd name="connsiteX2" fmla="*/ 718039 w 12192000"/>
              <a:gd name="connsiteY2" fmla="*/ 823682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0 h 3940387"/>
              <a:gd name="connsiteX1" fmla="*/ 700622 w 12192000"/>
              <a:gd name="connsiteY1" fmla="*/ 10633 h 3940387"/>
              <a:gd name="connsiteX2" fmla="*/ 718039 w 12192000"/>
              <a:gd name="connsiteY2" fmla="*/ 823682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0 h 3940387"/>
              <a:gd name="connsiteX1" fmla="*/ 718039 w 12192000"/>
              <a:gd name="connsiteY1" fmla="*/ 1925 h 3940387"/>
              <a:gd name="connsiteX2" fmla="*/ 718039 w 12192000"/>
              <a:gd name="connsiteY2" fmla="*/ 823682 h 3940387"/>
              <a:gd name="connsiteX3" fmla="*/ 11208147 w 12192000"/>
              <a:gd name="connsiteY3" fmla="*/ 4975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0 h 3940387"/>
              <a:gd name="connsiteX1" fmla="*/ 718039 w 12192000"/>
              <a:gd name="connsiteY1" fmla="*/ 1925 h 3940387"/>
              <a:gd name="connsiteX2" fmla="*/ 718039 w 12192000"/>
              <a:gd name="connsiteY2" fmla="*/ 823682 h 3940387"/>
              <a:gd name="connsiteX3" fmla="*/ 10999141 w 12192000"/>
              <a:gd name="connsiteY3" fmla="*/ 806163 h 3940387"/>
              <a:gd name="connsiteX4" fmla="*/ 11208147 w 12192000"/>
              <a:gd name="connsiteY4" fmla="*/ 988828 h 3940387"/>
              <a:gd name="connsiteX5" fmla="*/ 12192000 w 12192000"/>
              <a:gd name="connsiteY5" fmla="*/ 988828 h 3940387"/>
              <a:gd name="connsiteX6" fmla="*/ 12192000 w 12192000"/>
              <a:gd name="connsiteY6" fmla="*/ 2956534 h 3940387"/>
              <a:gd name="connsiteX7" fmla="*/ 11208147 w 12192000"/>
              <a:gd name="connsiteY7" fmla="*/ 2956534 h 3940387"/>
              <a:gd name="connsiteX8" fmla="*/ 11208147 w 12192000"/>
              <a:gd name="connsiteY8" fmla="*/ 3940387 h 3940387"/>
              <a:gd name="connsiteX9" fmla="*/ 983853 w 12192000"/>
              <a:gd name="connsiteY9" fmla="*/ 3940387 h 3940387"/>
              <a:gd name="connsiteX10" fmla="*/ 983853 w 12192000"/>
              <a:gd name="connsiteY10" fmla="*/ 2956534 h 3940387"/>
              <a:gd name="connsiteX11" fmla="*/ 0 w 12192000"/>
              <a:gd name="connsiteY11" fmla="*/ 2956534 h 3940387"/>
              <a:gd name="connsiteX12" fmla="*/ 10633 w 12192000"/>
              <a:gd name="connsiteY12" fmla="*/ 0 h 3940387"/>
              <a:gd name="connsiteX0" fmla="*/ 10633 w 12192000"/>
              <a:gd name="connsiteY0" fmla="*/ 12658 h 3953045"/>
              <a:gd name="connsiteX1" fmla="*/ 718039 w 12192000"/>
              <a:gd name="connsiteY1" fmla="*/ 14583 h 3953045"/>
              <a:gd name="connsiteX2" fmla="*/ 718039 w 12192000"/>
              <a:gd name="connsiteY2" fmla="*/ 836340 h 3953045"/>
              <a:gd name="connsiteX3" fmla="*/ 10999141 w 12192000"/>
              <a:gd name="connsiteY3" fmla="*/ 818821 h 3953045"/>
              <a:gd name="connsiteX4" fmla="*/ 10999141 w 12192000"/>
              <a:gd name="connsiteY4" fmla="*/ 0 h 3953045"/>
              <a:gd name="connsiteX5" fmla="*/ 12192000 w 12192000"/>
              <a:gd name="connsiteY5" fmla="*/ 1001486 h 3953045"/>
              <a:gd name="connsiteX6" fmla="*/ 12192000 w 12192000"/>
              <a:gd name="connsiteY6" fmla="*/ 2969192 h 3953045"/>
              <a:gd name="connsiteX7" fmla="*/ 11208147 w 12192000"/>
              <a:gd name="connsiteY7" fmla="*/ 2969192 h 3953045"/>
              <a:gd name="connsiteX8" fmla="*/ 11208147 w 12192000"/>
              <a:gd name="connsiteY8" fmla="*/ 3953045 h 3953045"/>
              <a:gd name="connsiteX9" fmla="*/ 983853 w 12192000"/>
              <a:gd name="connsiteY9" fmla="*/ 3953045 h 3953045"/>
              <a:gd name="connsiteX10" fmla="*/ 983853 w 12192000"/>
              <a:gd name="connsiteY10" fmla="*/ 2969192 h 3953045"/>
              <a:gd name="connsiteX11" fmla="*/ 0 w 12192000"/>
              <a:gd name="connsiteY11" fmla="*/ 2969192 h 3953045"/>
              <a:gd name="connsiteX12" fmla="*/ 10633 w 12192000"/>
              <a:gd name="connsiteY12" fmla="*/ 12658 h 3953045"/>
              <a:gd name="connsiteX0" fmla="*/ 10633 w 12192000"/>
              <a:gd name="connsiteY0" fmla="*/ 12658 h 3953045"/>
              <a:gd name="connsiteX1" fmla="*/ 718039 w 12192000"/>
              <a:gd name="connsiteY1" fmla="*/ 14583 h 3953045"/>
              <a:gd name="connsiteX2" fmla="*/ 718039 w 12192000"/>
              <a:gd name="connsiteY2" fmla="*/ 836340 h 3953045"/>
              <a:gd name="connsiteX3" fmla="*/ 10990432 w 12192000"/>
              <a:gd name="connsiteY3" fmla="*/ 827529 h 3953045"/>
              <a:gd name="connsiteX4" fmla="*/ 10999141 w 12192000"/>
              <a:gd name="connsiteY4" fmla="*/ 0 h 3953045"/>
              <a:gd name="connsiteX5" fmla="*/ 12192000 w 12192000"/>
              <a:gd name="connsiteY5" fmla="*/ 1001486 h 3953045"/>
              <a:gd name="connsiteX6" fmla="*/ 12192000 w 12192000"/>
              <a:gd name="connsiteY6" fmla="*/ 2969192 h 3953045"/>
              <a:gd name="connsiteX7" fmla="*/ 11208147 w 12192000"/>
              <a:gd name="connsiteY7" fmla="*/ 2969192 h 3953045"/>
              <a:gd name="connsiteX8" fmla="*/ 11208147 w 12192000"/>
              <a:gd name="connsiteY8" fmla="*/ 3953045 h 3953045"/>
              <a:gd name="connsiteX9" fmla="*/ 983853 w 12192000"/>
              <a:gd name="connsiteY9" fmla="*/ 3953045 h 3953045"/>
              <a:gd name="connsiteX10" fmla="*/ 983853 w 12192000"/>
              <a:gd name="connsiteY10" fmla="*/ 2969192 h 3953045"/>
              <a:gd name="connsiteX11" fmla="*/ 0 w 12192000"/>
              <a:gd name="connsiteY11" fmla="*/ 2969192 h 3953045"/>
              <a:gd name="connsiteX12" fmla="*/ 10633 w 12192000"/>
              <a:gd name="connsiteY12" fmla="*/ 12658 h 3953045"/>
              <a:gd name="connsiteX0" fmla="*/ 10633 w 12192000"/>
              <a:gd name="connsiteY0" fmla="*/ 12658 h 3953045"/>
              <a:gd name="connsiteX1" fmla="*/ 718039 w 12192000"/>
              <a:gd name="connsiteY1" fmla="*/ 14583 h 3953045"/>
              <a:gd name="connsiteX2" fmla="*/ 718039 w 12192000"/>
              <a:gd name="connsiteY2" fmla="*/ 836340 h 3953045"/>
              <a:gd name="connsiteX3" fmla="*/ 10990432 w 12192000"/>
              <a:gd name="connsiteY3" fmla="*/ 827529 h 3953045"/>
              <a:gd name="connsiteX4" fmla="*/ 10999141 w 12192000"/>
              <a:gd name="connsiteY4" fmla="*/ 0 h 3953045"/>
              <a:gd name="connsiteX5" fmla="*/ 12192000 w 12192000"/>
              <a:gd name="connsiteY5" fmla="*/ 17418 h 3953045"/>
              <a:gd name="connsiteX6" fmla="*/ 12192000 w 12192000"/>
              <a:gd name="connsiteY6" fmla="*/ 2969192 h 3953045"/>
              <a:gd name="connsiteX7" fmla="*/ 11208147 w 12192000"/>
              <a:gd name="connsiteY7" fmla="*/ 2969192 h 3953045"/>
              <a:gd name="connsiteX8" fmla="*/ 11208147 w 12192000"/>
              <a:gd name="connsiteY8" fmla="*/ 3953045 h 3953045"/>
              <a:gd name="connsiteX9" fmla="*/ 983853 w 12192000"/>
              <a:gd name="connsiteY9" fmla="*/ 3953045 h 3953045"/>
              <a:gd name="connsiteX10" fmla="*/ 983853 w 12192000"/>
              <a:gd name="connsiteY10" fmla="*/ 2969192 h 3953045"/>
              <a:gd name="connsiteX11" fmla="*/ 0 w 12192000"/>
              <a:gd name="connsiteY11" fmla="*/ 2969192 h 3953045"/>
              <a:gd name="connsiteX12" fmla="*/ 10633 w 12192000"/>
              <a:gd name="connsiteY12" fmla="*/ 12658 h 3953045"/>
              <a:gd name="connsiteX0" fmla="*/ 10633 w 12192216"/>
              <a:gd name="connsiteY0" fmla="*/ 12658 h 3961969"/>
              <a:gd name="connsiteX1" fmla="*/ 718039 w 12192216"/>
              <a:gd name="connsiteY1" fmla="*/ 14583 h 3961969"/>
              <a:gd name="connsiteX2" fmla="*/ 718039 w 12192216"/>
              <a:gd name="connsiteY2" fmla="*/ 836340 h 3961969"/>
              <a:gd name="connsiteX3" fmla="*/ 10990432 w 12192216"/>
              <a:gd name="connsiteY3" fmla="*/ 827529 h 3961969"/>
              <a:gd name="connsiteX4" fmla="*/ 10999141 w 12192216"/>
              <a:gd name="connsiteY4" fmla="*/ 0 h 3961969"/>
              <a:gd name="connsiteX5" fmla="*/ 12192000 w 12192216"/>
              <a:gd name="connsiteY5" fmla="*/ 17418 h 3961969"/>
              <a:gd name="connsiteX6" fmla="*/ 12192000 w 12192216"/>
              <a:gd name="connsiteY6" fmla="*/ 2969192 h 3961969"/>
              <a:gd name="connsiteX7" fmla="*/ 12192216 w 12192216"/>
              <a:gd name="connsiteY7" fmla="*/ 3961969 h 3961969"/>
              <a:gd name="connsiteX8" fmla="*/ 11208147 w 12192216"/>
              <a:gd name="connsiteY8" fmla="*/ 3953045 h 3961969"/>
              <a:gd name="connsiteX9" fmla="*/ 983853 w 12192216"/>
              <a:gd name="connsiteY9" fmla="*/ 3953045 h 3961969"/>
              <a:gd name="connsiteX10" fmla="*/ 983853 w 12192216"/>
              <a:gd name="connsiteY10" fmla="*/ 2969192 h 3961969"/>
              <a:gd name="connsiteX11" fmla="*/ 0 w 12192216"/>
              <a:gd name="connsiteY11" fmla="*/ 2969192 h 3961969"/>
              <a:gd name="connsiteX12" fmla="*/ 10633 w 12192216"/>
              <a:gd name="connsiteY12" fmla="*/ 12658 h 3961969"/>
              <a:gd name="connsiteX0" fmla="*/ 10848 w 12192431"/>
              <a:gd name="connsiteY0" fmla="*/ 12658 h 3970678"/>
              <a:gd name="connsiteX1" fmla="*/ 718254 w 12192431"/>
              <a:gd name="connsiteY1" fmla="*/ 14583 h 3970678"/>
              <a:gd name="connsiteX2" fmla="*/ 718254 w 12192431"/>
              <a:gd name="connsiteY2" fmla="*/ 836340 h 3970678"/>
              <a:gd name="connsiteX3" fmla="*/ 10990647 w 12192431"/>
              <a:gd name="connsiteY3" fmla="*/ 827529 h 3970678"/>
              <a:gd name="connsiteX4" fmla="*/ 10999356 w 12192431"/>
              <a:gd name="connsiteY4" fmla="*/ 0 h 3970678"/>
              <a:gd name="connsiteX5" fmla="*/ 12192215 w 12192431"/>
              <a:gd name="connsiteY5" fmla="*/ 17418 h 3970678"/>
              <a:gd name="connsiteX6" fmla="*/ 12192215 w 12192431"/>
              <a:gd name="connsiteY6" fmla="*/ 2969192 h 3970678"/>
              <a:gd name="connsiteX7" fmla="*/ 12192431 w 12192431"/>
              <a:gd name="connsiteY7" fmla="*/ 3961969 h 3970678"/>
              <a:gd name="connsiteX8" fmla="*/ 11208362 w 12192431"/>
              <a:gd name="connsiteY8" fmla="*/ 3953045 h 3970678"/>
              <a:gd name="connsiteX9" fmla="*/ 984068 w 12192431"/>
              <a:gd name="connsiteY9" fmla="*/ 3953045 h 3970678"/>
              <a:gd name="connsiteX10" fmla="*/ 0 w 12192431"/>
              <a:gd name="connsiteY10" fmla="*/ 3970678 h 3970678"/>
              <a:gd name="connsiteX11" fmla="*/ 215 w 12192431"/>
              <a:gd name="connsiteY11" fmla="*/ 2969192 h 3970678"/>
              <a:gd name="connsiteX12" fmla="*/ 10848 w 12192431"/>
              <a:gd name="connsiteY12" fmla="*/ 12658 h 3970678"/>
              <a:gd name="connsiteX0" fmla="*/ 10848 w 12192431"/>
              <a:gd name="connsiteY0" fmla="*/ 12658 h 3970678"/>
              <a:gd name="connsiteX1" fmla="*/ 718254 w 12192431"/>
              <a:gd name="connsiteY1" fmla="*/ 14583 h 3970678"/>
              <a:gd name="connsiteX2" fmla="*/ 718254 w 12192431"/>
              <a:gd name="connsiteY2" fmla="*/ 836340 h 3970678"/>
              <a:gd name="connsiteX3" fmla="*/ 10990647 w 12192431"/>
              <a:gd name="connsiteY3" fmla="*/ 827529 h 3970678"/>
              <a:gd name="connsiteX4" fmla="*/ 10999356 w 12192431"/>
              <a:gd name="connsiteY4" fmla="*/ 0 h 3970678"/>
              <a:gd name="connsiteX5" fmla="*/ 12192215 w 12192431"/>
              <a:gd name="connsiteY5" fmla="*/ 17418 h 3970678"/>
              <a:gd name="connsiteX6" fmla="*/ 12192215 w 12192431"/>
              <a:gd name="connsiteY6" fmla="*/ 2969192 h 3970678"/>
              <a:gd name="connsiteX7" fmla="*/ 12192431 w 12192431"/>
              <a:gd name="connsiteY7" fmla="*/ 3961969 h 3970678"/>
              <a:gd name="connsiteX8" fmla="*/ 11208362 w 12192431"/>
              <a:gd name="connsiteY8" fmla="*/ 3953045 h 3970678"/>
              <a:gd name="connsiteX9" fmla="*/ 984068 w 12192431"/>
              <a:gd name="connsiteY9" fmla="*/ 3953045 h 3970678"/>
              <a:gd name="connsiteX10" fmla="*/ 0 w 12192431"/>
              <a:gd name="connsiteY10" fmla="*/ 3970678 h 3970678"/>
              <a:gd name="connsiteX11" fmla="*/ 215 w 12192431"/>
              <a:gd name="connsiteY11" fmla="*/ 2969192 h 3970678"/>
              <a:gd name="connsiteX12" fmla="*/ 10848 w 12192431"/>
              <a:gd name="connsiteY12" fmla="*/ 12658 h 3970678"/>
              <a:gd name="connsiteX0" fmla="*/ 10848 w 12192431"/>
              <a:gd name="connsiteY0" fmla="*/ 12658 h 3970678"/>
              <a:gd name="connsiteX1" fmla="*/ 718254 w 12192431"/>
              <a:gd name="connsiteY1" fmla="*/ 14583 h 3970678"/>
              <a:gd name="connsiteX2" fmla="*/ 718254 w 12192431"/>
              <a:gd name="connsiteY2" fmla="*/ 836340 h 3970678"/>
              <a:gd name="connsiteX3" fmla="*/ 10990647 w 12192431"/>
              <a:gd name="connsiteY3" fmla="*/ 827529 h 3970678"/>
              <a:gd name="connsiteX4" fmla="*/ 10981939 w 12192431"/>
              <a:gd name="connsiteY4" fmla="*/ 0 h 3970678"/>
              <a:gd name="connsiteX5" fmla="*/ 12192215 w 12192431"/>
              <a:gd name="connsiteY5" fmla="*/ 17418 h 3970678"/>
              <a:gd name="connsiteX6" fmla="*/ 12192215 w 12192431"/>
              <a:gd name="connsiteY6" fmla="*/ 2969192 h 3970678"/>
              <a:gd name="connsiteX7" fmla="*/ 12192431 w 12192431"/>
              <a:gd name="connsiteY7" fmla="*/ 3961969 h 3970678"/>
              <a:gd name="connsiteX8" fmla="*/ 11208362 w 12192431"/>
              <a:gd name="connsiteY8" fmla="*/ 3953045 h 3970678"/>
              <a:gd name="connsiteX9" fmla="*/ 984068 w 12192431"/>
              <a:gd name="connsiteY9" fmla="*/ 3953045 h 3970678"/>
              <a:gd name="connsiteX10" fmla="*/ 0 w 12192431"/>
              <a:gd name="connsiteY10" fmla="*/ 3970678 h 3970678"/>
              <a:gd name="connsiteX11" fmla="*/ 215 w 12192431"/>
              <a:gd name="connsiteY11" fmla="*/ 2969192 h 3970678"/>
              <a:gd name="connsiteX12" fmla="*/ 10848 w 12192431"/>
              <a:gd name="connsiteY12" fmla="*/ 12658 h 3970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431" h="3970678">
                <a:moveTo>
                  <a:pt x="10848" y="12658"/>
                </a:moveTo>
                <a:lnTo>
                  <a:pt x="718254" y="14583"/>
                </a:lnTo>
                <a:lnTo>
                  <a:pt x="718254" y="836340"/>
                </a:lnTo>
                <a:lnTo>
                  <a:pt x="10990647" y="827529"/>
                </a:lnTo>
                <a:cubicBezTo>
                  <a:pt x="10987744" y="551686"/>
                  <a:pt x="10984842" y="275843"/>
                  <a:pt x="10981939" y="0"/>
                </a:cubicBezTo>
                <a:lnTo>
                  <a:pt x="12192215" y="17418"/>
                </a:lnTo>
                <a:lnTo>
                  <a:pt x="12192215" y="2969192"/>
                </a:lnTo>
                <a:lnTo>
                  <a:pt x="12192431" y="3961969"/>
                </a:lnTo>
                <a:lnTo>
                  <a:pt x="11208362" y="3953045"/>
                </a:lnTo>
                <a:lnTo>
                  <a:pt x="984068" y="3953045"/>
                </a:lnTo>
                <a:lnTo>
                  <a:pt x="0" y="3970678"/>
                </a:lnTo>
                <a:cubicBezTo>
                  <a:pt x="72" y="3636849"/>
                  <a:pt x="143" y="3303021"/>
                  <a:pt x="215" y="2969192"/>
                </a:cubicBezTo>
                <a:cubicBezTo>
                  <a:pt x="3759" y="1983681"/>
                  <a:pt x="7304" y="998169"/>
                  <a:pt x="10848" y="12658"/>
                </a:cubicBezTo>
                <a:close/>
              </a:path>
            </a:pathLst>
          </a:custGeom>
        </p:spPr>
        <p:txBody>
          <a:bodyPr/>
          <a:lstStyle/>
          <a:p>
            <a:endParaRPr lang="en-US"/>
          </a:p>
        </p:txBody>
      </p:sp>
    </p:spTree>
    <p:extLst>
      <p:ext uri="{BB962C8B-B14F-4D97-AF65-F5344CB8AC3E}">
        <p14:creationId xmlns:p14="http://schemas.microsoft.com/office/powerpoint/2010/main" val="160076296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420797-FCF4-492A-A828-CBC0DD9B3322}" type="slidenum">
              <a:rPr lang="en-US" smtClean="0"/>
              <a:t>‹#›</a:t>
            </a:fld>
            <a:endParaRPr lang="en-US"/>
          </a:p>
        </p:txBody>
      </p:sp>
    </p:spTree>
    <p:extLst>
      <p:ext uri="{BB962C8B-B14F-4D97-AF65-F5344CB8AC3E}">
        <p14:creationId xmlns:p14="http://schemas.microsoft.com/office/powerpoint/2010/main" val="11311010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79" r:id="rId5"/>
    <p:sldLayoutId id="2147483654" r:id="rId6"/>
    <p:sldLayoutId id="2147483657" r:id="rId7"/>
    <p:sldLayoutId id="2147483680" r:id="rId8"/>
    <p:sldLayoutId id="2147483656" r:id="rId9"/>
    <p:sldLayoutId id="2147483681"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82" r:id="rId31"/>
    <p:sldLayoutId id="2147483683" r:id="rId32"/>
    <p:sldLayoutId id="2147483684" r:id="rId33"/>
  </p:sldLayoutIdLst>
  <p:hf sldNum="0" hdr="0" ftr="0"/>
  <p:txStyles>
    <p:titleStyle>
      <a:lvl1pPr algn="l" defTabSz="914400" rtl="0" eaLnBrk="1" latinLnBrk="0" hangingPunct="1">
        <a:lnSpc>
          <a:spcPct val="90000"/>
        </a:lnSpc>
        <a:spcBef>
          <a:spcPct val="0"/>
        </a:spcBef>
        <a:buNone/>
        <a:defRPr sz="2800" b="1" i="0" u="none" kern="12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u="none" kern="1200" baseline="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image" Target="../media/image53.png"/><Relationship Id="rId18" Type="http://schemas.openxmlformats.org/officeDocument/2006/relationships/image" Target="../media/image58.png"/><Relationship Id="rId3" Type="http://schemas.openxmlformats.org/officeDocument/2006/relationships/image" Target="../media/image43.png"/><Relationship Id="rId7" Type="http://schemas.openxmlformats.org/officeDocument/2006/relationships/image" Target="../media/image47.png"/><Relationship Id="rId12" Type="http://schemas.openxmlformats.org/officeDocument/2006/relationships/image" Target="../media/image52.png"/><Relationship Id="rId17" Type="http://schemas.openxmlformats.org/officeDocument/2006/relationships/image" Target="../media/image57.png"/><Relationship Id="rId2" Type="http://schemas.openxmlformats.org/officeDocument/2006/relationships/image" Target="../media/image42.png"/><Relationship Id="rId16" Type="http://schemas.openxmlformats.org/officeDocument/2006/relationships/image" Target="../media/image56.png"/><Relationship Id="rId1" Type="http://schemas.openxmlformats.org/officeDocument/2006/relationships/slideLayout" Target="../slideLayouts/slideLayout2.xml"/><Relationship Id="rId6" Type="http://schemas.openxmlformats.org/officeDocument/2006/relationships/image" Target="../media/image46.png"/><Relationship Id="rId11" Type="http://schemas.openxmlformats.org/officeDocument/2006/relationships/image" Target="../media/image51.png"/><Relationship Id="rId5" Type="http://schemas.openxmlformats.org/officeDocument/2006/relationships/image" Target="../media/image45.png"/><Relationship Id="rId15" Type="http://schemas.openxmlformats.org/officeDocument/2006/relationships/image" Target="../media/image55.png"/><Relationship Id="rId10" Type="http://schemas.openxmlformats.org/officeDocument/2006/relationships/image" Target="../media/image50.png"/><Relationship Id="rId19" Type="http://schemas.openxmlformats.org/officeDocument/2006/relationships/image" Target="../media/image59.png"/><Relationship Id="rId4" Type="http://schemas.openxmlformats.org/officeDocument/2006/relationships/image" Target="../media/image44.png"/><Relationship Id="rId9" Type="http://schemas.openxmlformats.org/officeDocument/2006/relationships/image" Target="../media/image49.png"/><Relationship Id="rId14" Type="http://schemas.openxmlformats.org/officeDocument/2006/relationships/image" Target="../media/image54.png"/></Relationships>
</file>

<file path=ppt/slides/_rels/slide11.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61.png"/><Relationship Id="rId7" Type="http://schemas.openxmlformats.org/officeDocument/2006/relationships/image" Target="../media/image65.png"/><Relationship Id="rId2" Type="http://schemas.openxmlformats.org/officeDocument/2006/relationships/image" Target="../media/image60.png"/><Relationship Id="rId1" Type="http://schemas.openxmlformats.org/officeDocument/2006/relationships/slideLayout" Target="../slideLayouts/slideLayout2.xml"/><Relationship Id="rId6" Type="http://schemas.openxmlformats.org/officeDocument/2006/relationships/image" Target="../media/image64.png"/><Relationship Id="rId11" Type="http://schemas.openxmlformats.org/officeDocument/2006/relationships/image" Target="../media/image69.png"/><Relationship Id="rId5" Type="http://schemas.openxmlformats.org/officeDocument/2006/relationships/image" Target="../media/image63.png"/><Relationship Id="rId10" Type="http://schemas.openxmlformats.org/officeDocument/2006/relationships/image" Target="../media/image68.png"/><Relationship Id="rId4" Type="http://schemas.openxmlformats.org/officeDocument/2006/relationships/image" Target="../media/image62.png"/><Relationship Id="rId9" Type="http://schemas.openxmlformats.org/officeDocument/2006/relationships/image" Target="../media/image67.png"/></Relationships>
</file>

<file path=ppt/slides/_rels/slide12.xml.rels><?xml version="1.0" encoding="UTF-8" standalone="yes"?>
<Relationships xmlns="http://schemas.openxmlformats.org/package/2006/relationships"><Relationship Id="rId8" Type="http://schemas.openxmlformats.org/officeDocument/2006/relationships/image" Target="../media/image75.png"/><Relationship Id="rId3" Type="http://schemas.openxmlformats.org/officeDocument/2006/relationships/image" Target="../media/image70.png"/><Relationship Id="rId7" Type="http://schemas.openxmlformats.org/officeDocument/2006/relationships/image" Target="../media/image74.png"/><Relationship Id="rId12" Type="http://schemas.openxmlformats.org/officeDocument/2006/relationships/image" Target="../media/image7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73.png"/><Relationship Id="rId11" Type="http://schemas.openxmlformats.org/officeDocument/2006/relationships/image" Target="../media/image78.png"/><Relationship Id="rId5" Type="http://schemas.openxmlformats.org/officeDocument/2006/relationships/image" Target="../media/image72.png"/><Relationship Id="rId10" Type="http://schemas.openxmlformats.org/officeDocument/2006/relationships/image" Target="../media/image77.png"/><Relationship Id="rId4" Type="http://schemas.openxmlformats.org/officeDocument/2006/relationships/image" Target="../media/image71.png"/><Relationship Id="rId9" Type="http://schemas.openxmlformats.org/officeDocument/2006/relationships/image" Target="../media/image76.png"/></Relationships>
</file>

<file path=ppt/slides/_rels/slide13.xml.rels><?xml version="1.0" encoding="UTF-8" standalone="yes"?>
<Relationships xmlns="http://schemas.openxmlformats.org/package/2006/relationships"><Relationship Id="rId8" Type="http://schemas.openxmlformats.org/officeDocument/2006/relationships/image" Target="../media/image83.png"/><Relationship Id="rId13" Type="http://schemas.openxmlformats.org/officeDocument/2006/relationships/image" Target="../media/image84.png"/><Relationship Id="rId3" Type="http://schemas.openxmlformats.org/officeDocument/2006/relationships/image" Target="../media/image80.gif"/><Relationship Id="rId7" Type="http://schemas.openxmlformats.org/officeDocument/2006/relationships/image" Target="../media/image66.png"/><Relationship Id="rId12" Type="http://schemas.openxmlformats.org/officeDocument/2006/relationships/image" Target="../media/image68.png"/><Relationship Id="rId2" Type="http://schemas.openxmlformats.org/officeDocument/2006/relationships/notesSlide" Target="../notesSlides/notesSlide9.xml"/><Relationship Id="rId1" Type="http://schemas.openxmlformats.org/officeDocument/2006/relationships/slideLayout" Target="../slideLayouts/slideLayout26.xml"/><Relationship Id="rId6" Type="http://schemas.openxmlformats.org/officeDocument/2006/relationships/image" Target="../media/image82.png"/><Relationship Id="rId11" Type="http://schemas.openxmlformats.org/officeDocument/2006/relationships/image" Target="../media/image76.png"/><Relationship Id="rId5" Type="http://schemas.openxmlformats.org/officeDocument/2006/relationships/image" Target="../media/image62.png"/><Relationship Id="rId10" Type="http://schemas.openxmlformats.org/officeDocument/2006/relationships/image" Target="../media/image75.png"/><Relationship Id="rId4" Type="http://schemas.openxmlformats.org/officeDocument/2006/relationships/image" Target="../media/image81.png"/><Relationship Id="rId9" Type="http://schemas.openxmlformats.org/officeDocument/2006/relationships/image" Target="../media/image73.png"/><Relationship Id="rId14" Type="http://schemas.openxmlformats.org/officeDocument/2006/relationships/image" Target="../media/image77.png"/></Relationships>
</file>

<file path=ppt/slides/_rels/slide14.xml.rels><?xml version="1.0" encoding="UTF-8" standalone="yes"?>
<Relationships xmlns="http://schemas.openxmlformats.org/package/2006/relationships"><Relationship Id="rId8" Type="http://schemas.openxmlformats.org/officeDocument/2006/relationships/image" Target="../media/image90.png"/><Relationship Id="rId13" Type="http://schemas.openxmlformats.org/officeDocument/2006/relationships/image" Target="../media/image95.png"/><Relationship Id="rId18" Type="http://schemas.openxmlformats.org/officeDocument/2006/relationships/image" Target="../media/image100.png"/><Relationship Id="rId3" Type="http://schemas.openxmlformats.org/officeDocument/2006/relationships/image" Target="../media/image85.png"/><Relationship Id="rId21" Type="http://schemas.openxmlformats.org/officeDocument/2006/relationships/image" Target="../media/image103.png"/><Relationship Id="rId7" Type="http://schemas.openxmlformats.org/officeDocument/2006/relationships/image" Target="../media/image89.svg"/><Relationship Id="rId12" Type="http://schemas.openxmlformats.org/officeDocument/2006/relationships/image" Target="../media/image94.png"/><Relationship Id="rId17" Type="http://schemas.openxmlformats.org/officeDocument/2006/relationships/image" Target="../media/image99.png"/><Relationship Id="rId2" Type="http://schemas.openxmlformats.org/officeDocument/2006/relationships/notesSlide" Target="../notesSlides/notesSlide10.xml"/><Relationship Id="rId16" Type="http://schemas.openxmlformats.org/officeDocument/2006/relationships/image" Target="../media/image98.svg"/><Relationship Id="rId20" Type="http://schemas.openxmlformats.org/officeDocument/2006/relationships/image" Target="../media/image102.png"/><Relationship Id="rId1" Type="http://schemas.openxmlformats.org/officeDocument/2006/relationships/slideLayout" Target="../slideLayouts/slideLayout28.xml"/><Relationship Id="rId6" Type="http://schemas.openxmlformats.org/officeDocument/2006/relationships/image" Target="../media/image88.png"/><Relationship Id="rId11" Type="http://schemas.openxmlformats.org/officeDocument/2006/relationships/image" Target="../media/image93.svg"/><Relationship Id="rId5" Type="http://schemas.openxmlformats.org/officeDocument/2006/relationships/image" Target="../media/image87.svg"/><Relationship Id="rId15" Type="http://schemas.openxmlformats.org/officeDocument/2006/relationships/image" Target="../media/image97.png"/><Relationship Id="rId10" Type="http://schemas.openxmlformats.org/officeDocument/2006/relationships/image" Target="../media/image92.png"/><Relationship Id="rId19" Type="http://schemas.openxmlformats.org/officeDocument/2006/relationships/image" Target="../media/image101.png"/><Relationship Id="rId4" Type="http://schemas.openxmlformats.org/officeDocument/2006/relationships/image" Target="../media/image86.png"/><Relationship Id="rId9" Type="http://schemas.openxmlformats.org/officeDocument/2006/relationships/image" Target="../media/image91.svg"/><Relationship Id="rId14" Type="http://schemas.openxmlformats.org/officeDocument/2006/relationships/image" Target="../media/image96.png"/></Relationships>
</file>

<file path=ppt/slides/_rels/slide15.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94.png"/><Relationship Id="rId1" Type="http://schemas.openxmlformats.org/officeDocument/2006/relationships/slideLayout" Target="../slideLayouts/slideLayout2.xml"/><Relationship Id="rId5" Type="http://schemas.openxmlformats.org/officeDocument/2006/relationships/image" Target="../media/image93.svg"/><Relationship Id="rId4" Type="http://schemas.openxmlformats.org/officeDocument/2006/relationships/image" Target="../media/image92.png"/></Relationships>
</file>

<file path=ppt/slides/_rels/slide16.xml.rels><?xml version="1.0" encoding="UTF-8" standalone="yes"?>
<Relationships xmlns="http://schemas.openxmlformats.org/package/2006/relationships"><Relationship Id="rId8" Type="http://schemas.openxmlformats.org/officeDocument/2006/relationships/image" Target="../media/image108.png"/><Relationship Id="rId3" Type="http://schemas.openxmlformats.org/officeDocument/2006/relationships/image" Target="../media/image104.png"/><Relationship Id="rId7" Type="http://schemas.openxmlformats.org/officeDocument/2006/relationships/image" Target="../media/image107.svg"/><Relationship Id="rId12" Type="http://schemas.openxmlformats.org/officeDocument/2006/relationships/image" Target="../media/image12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06.png"/><Relationship Id="rId11" Type="http://schemas.openxmlformats.org/officeDocument/2006/relationships/image" Target="../media/image111.svg"/><Relationship Id="rId5" Type="http://schemas.openxmlformats.org/officeDocument/2006/relationships/image" Target="../media/image115.png"/><Relationship Id="rId10" Type="http://schemas.openxmlformats.org/officeDocument/2006/relationships/image" Target="../media/image110.png"/><Relationship Id="rId4" Type="http://schemas.openxmlformats.org/officeDocument/2006/relationships/image" Target="../media/image105.svg"/><Relationship Id="rId9" Type="http://schemas.openxmlformats.org/officeDocument/2006/relationships/image" Target="../media/image109.svg"/></Relationships>
</file>

<file path=ppt/slides/_rels/slide17.xml.rels><?xml version="1.0" encoding="UTF-8" standalone="yes"?>
<Relationships xmlns="http://schemas.openxmlformats.org/package/2006/relationships"><Relationship Id="rId8" Type="http://schemas.openxmlformats.org/officeDocument/2006/relationships/image" Target="../media/image139.png"/><Relationship Id="rId3" Type="http://schemas.openxmlformats.org/officeDocument/2006/relationships/notesSlide" Target="../notesSlides/notesSlide12.xml"/><Relationship Id="rId7" Type="http://schemas.openxmlformats.org/officeDocument/2006/relationships/image" Target="../media/image138.png"/><Relationship Id="rId12" Type="http://schemas.openxmlformats.org/officeDocument/2006/relationships/image" Target="../media/image113.svg"/><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137.png"/><Relationship Id="rId11" Type="http://schemas.openxmlformats.org/officeDocument/2006/relationships/image" Target="../media/image112.png"/><Relationship Id="rId5" Type="http://schemas.openxmlformats.org/officeDocument/2006/relationships/image" Target="../media/image136.png"/><Relationship Id="rId10" Type="http://schemas.openxmlformats.org/officeDocument/2006/relationships/image" Target="../media/image141.png"/><Relationship Id="rId4" Type="http://schemas.openxmlformats.org/officeDocument/2006/relationships/image" Target="../media/image135.png"/><Relationship Id="rId9" Type="http://schemas.openxmlformats.org/officeDocument/2006/relationships/image" Target="../media/image140.png"/></Relationships>
</file>

<file path=ppt/slides/_rels/slide18.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image" Target="../media/image94.png"/><Relationship Id="rId7" Type="http://schemas.openxmlformats.org/officeDocument/2006/relationships/image" Target="../media/image117.png"/><Relationship Id="rId12" Type="http://schemas.openxmlformats.org/officeDocument/2006/relationships/image" Target="../media/image121.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16.png"/><Relationship Id="rId11" Type="http://schemas.openxmlformats.org/officeDocument/2006/relationships/image" Target="../media/image120.svg"/><Relationship Id="rId5" Type="http://schemas.openxmlformats.org/officeDocument/2006/relationships/image" Target="../media/image115.svg"/><Relationship Id="rId10" Type="http://schemas.openxmlformats.org/officeDocument/2006/relationships/image" Target="../media/image119.png"/><Relationship Id="rId4" Type="http://schemas.openxmlformats.org/officeDocument/2006/relationships/image" Target="../media/image114.png"/><Relationship Id="rId9" Type="http://schemas.openxmlformats.org/officeDocument/2006/relationships/image" Target="../media/image118.wmf"/></Relationships>
</file>

<file path=ppt/slides/_rels/slide19.xml.rels><?xml version="1.0" encoding="UTF-8" standalone="yes"?>
<Relationships xmlns="http://schemas.openxmlformats.org/package/2006/relationships"><Relationship Id="rId8" Type="http://schemas.openxmlformats.org/officeDocument/2006/relationships/image" Target="../media/image123.png"/><Relationship Id="rId13" Type="http://schemas.openxmlformats.org/officeDocument/2006/relationships/image" Target="../media/image117.png"/><Relationship Id="rId7" Type="http://schemas.openxmlformats.org/officeDocument/2006/relationships/image" Target="../media/image115.svg"/><Relationship Id="rId12" Type="http://schemas.openxmlformats.org/officeDocument/2006/relationships/image" Target="../media/image116.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14.png"/><Relationship Id="rId11" Type="http://schemas.openxmlformats.org/officeDocument/2006/relationships/image" Target="../media/image125.wmf"/><Relationship Id="rId5" Type="http://schemas.openxmlformats.org/officeDocument/2006/relationships/image" Target="../media/image94.png"/><Relationship Id="rId15" Type="http://schemas.openxmlformats.org/officeDocument/2006/relationships/image" Target="../media/image118.wmf"/><Relationship Id="rId10" Type="http://schemas.openxmlformats.org/officeDocument/2006/relationships/oleObject" Target="../embeddings/oleObject2.bin"/><Relationship Id="rId4" Type="http://schemas.openxmlformats.org/officeDocument/2006/relationships/image" Target="../media/image132.png"/><Relationship Id="rId9" Type="http://schemas.openxmlformats.org/officeDocument/2006/relationships/image" Target="../media/image124.svg"/><Relationship Id="rId1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28.png"/><Relationship Id="rId3" Type="http://schemas.openxmlformats.org/officeDocument/2006/relationships/oleObject" Target="../embeddings/oleObject3.bin"/><Relationship Id="rId7" Type="http://schemas.openxmlformats.org/officeDocument/2006/relationships/image" Target="../media/image14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27.png"/><Relationship Id="rId10" Type="http://schemas.openxmlformats.org/officeDocument/2006/relationships/image" Target="../media/image129.png"/><Relationship Id="rId4" Type="http://schemas.openxmlformats.org/officeDocument/2006/relationships/image" Target="../media/image126.wmf"/><Relationship Id="rId9" Type="http://schemas.openxmlformats.org/officeDocument/2006/relationships/image" Target="../media/image130.png"/></Relationships>
</file>

<file path=ppt/slides/_rels/slide21.xml.rels><?xml version="1.0" encoding="UTF-8" standalone="yes"?>
<Relationships xmlns="http://schemas.openxmlformats.org/package/2006/relationships"><Relationship Id="rId8" Type="http://schemas.openxmlformats.org/officeDocument/2006/relationships/image" Target="../media/image143.png"/><Relationship Id="rId3" Type="http://schemas.openxmlformats.org/officeDocument/2006/relationships/image" Target="../media/image131.png"/><Relationship Id="rId7" Type="http://schemas.openxmlformats.org/officeDocument/2006/relationships/image" Target="../media/image142.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34.png"/><Relationship Id="rId5" Type="http://schemas.openxmlformats.org/officeDocument/2006/relationships/image" Target="../media/image133.png"/><Relationship Id="rId4" Type="http://schemas.openxmlformats.org/officeDocument/2006/relationships/image" Target="../media/image95.png"/><Relationship Id="rId9" Type="http://schemas.openxmlformats.org/officeDocument/2006/relationships/image" Target="../media/image144.svg"/></Relationships>
</file>

<file path=ppt/slides/_rels/slide22.xml.rels><?xml version="1.0" encoding="UTF-8" standalone="yes"?>
<Relationships xmlns="http://schemas.openxmlformats.org/package/2006/relationships"><Relationship Id="rId8" Type="http://schemas.openxmlformats.org/officeDocument/2006/relationships/image" Target="../media/image150.svg"/><Relationship Id="rId3" Type="http://schemas.openxmlformats.org/officeDocument/2006/relationships/image" Target="../media/image145.png"/><Relationship Id="rId7" Type="http://schemas.openxmlformats.org/officeDocument/2006/relationships/image" Target="../media/image149.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48.svg"/><Relationship Id="rId5" Type="http://schemas.openxmlformats.org/officeDocument/2006/relationships/image" Target="../media/image147.png"/><Relationship Id="rId4" Type="http://schemas.openxmlformats.org/officeDocument/2006/relationships/image" Target="../media/image146.svg"/></Relationships>
</file>

<file path=ppt/slides/_rels/slide23.xml.rels><?xml version="1.0" encoding="UTF-8" standalone="yes"?>
<Relationships xmlns="http://schemas.openxmlformats.org/package/2006/relationships"><Relationship Id="rId8" Type="http://schemas.openxmlformats.org/officeDocument/2006/relationships/image" Target="../media/image150.svg"/><Relationship Id="rId13" Type="http://schemas.openxmlformats.org/officeDocument/2006/relationships/oleObject" Target="../embeddings/oleObject4.bin"/><Relationship Id="rId18" Type="http://schemas.openxmlformats.org/officeDocument/2006/relationships/image" Target="../media/image171.png"/><Relationship Id="rId3" Type="http://schemas.openxmlformats.org/officeDocument/2006/relationships/image" Target="../media/image151.png"/><Relationship Id="rId7" Type="http://schemas.openxmlformats.org/officeDocument/2006/relationships/image" Target="../media/image149.png"/><Relationship Id="rId12" Type="http://schemas.openxmlformats.org/officeDocument/2006/relationships/image" Target="../media/image156.svg"/><Relationship Id="rId17" Type="http://schemas.openxmlformats.org/officeDocument/2006/relationships/image" Target="../media/image170.png"/><Relationship Id="rId2" Type="http://schemas.openxmlformats.org/officeDocument/2006/relationships/notesSlide" Target="../notesSlides/notesSlide18.xml"/><Relationship Id="rId16" Type="http://schemas.openxmlformats.org/officeDocument/2006/relationships/image" Target="../media/image169.png"/><Relationship Id="rId1" Type="http://schemas.openxmlformats.org/officeDocument/2006/relationships/slideLayout" Target="../slideLayouts/slideLayout2.xml"/><Relationship Id="rId6" Type="http://schemas.openxmlformats.org/officeDocument/2006/relationships/image" Target="../media/image148.svg"/><Relationship Id="rId11" Type="http://schemas.openxmlformats.org/officeDocument/2006/relationships/image" Target="../media/image155.png"/><Relationship Id="rId5" Type="http://schemas.openxmlformats.org/officeDocument/2006/relationships/image" Target="../media/image147.png"/><Relationship Id="rId10" Type="http://schemas.openxmlformats.org/officeDocument/2006/relationships/image" Target="../media/image154.svg"/><Relationship Id="rId19" Type="http://schemas.openxmlformats.org/officeDocument/2006/relationships/image" Target="../media/image172.png"/><Relationship Id="rId4" Type="http://schemas.openxmlformats.org/officeDocument/2006/relationships/image" Target="../media/image152.svg"/><Relationship Id="rId9" Type="http://schemas.openxmlformats.org/officeDocument/2006/relationships/image" Target="../media/image153.png"/><Relationship Id="rId14" Type="http://schemas.openxmlformats.org/officeDocument/2006/relationships/image" Target="../media/image157.wmf"/></Relationships>
</file>

<file path=ppt/slides/_rels/slide24.xml.rels><?xml version="1.0" encoding="UTF-8" standalone="yes"?>
<Relationships xmlns="http://schemas.openxmlformats.org/package/2006/relationships"><Relationship Id="rId3" Type="http://schemas.openxmlformats.org/officeDocument/2006/relationships/image" Target="../media/image158.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59.png"/></Relationships>
</file>

<file path=ppt/slides/_rels/slide25.xml.rels><?xml version="1.0" encoding="UTF-8" standalone="yes"?>
<Relationships xmlns="http://schemas.openxmlformats.org/package/2006/relationships"><Relationship Id="rId8" Type="http://schemas.openxmlformats.org/officeDocument/2006/relationships/image" Target="../media/image166.svg"/><Relationship Id="rId3" Type="http://schemas.openxmlformats.org/officeDocument/2006/relationships/image" Target="../media/image161.svg"/><Relationship Id="rId7" Type="http://schemas.openxmlformats.org/officeDocument/2006/relationships/image" Target="../media/image165.png"/><Relationship Id="rId2" Type="http://schemas.openxmlformats.org/officeDocument/2006/relationships/image" Target="../media/image160.png"/><Relationship Id="rId1" Type="http://schemas.openxmlformats.org/officeDocument/2006/relationships/slideLayout" Target="../slideLayouts/slideLayout2.xml"/><Relationship Id="rId6" Type="http://schemas.openxmlformats.org/officeDocument/2006/relationships/image" Target="../media/image164.emf"/><Relationship Id="rId5" Type="http://schemas.openxmlformats.org/officeDocument/2006/relationships/image" Target="../media/image163.svg"/><Relationship Id="rId4" Type="http://schemas.openxmlformats.org/officeDocument/2006/relationships/image" Target="../media/image162.png"/><Relationship Id="rId9" Type="http://schemas.openxmlformats.org/officeDocument/2006/relationships/image" Target="../media/image167.png"/></Relationships>
</file>

<file path=ppt/slides/_rels/slide26.xml.rels><?xml version="1.0" encoding="UTF-8" standalone="yes"?>
<Relationships xmlns="http://schemas.openxmlformats.org/package/2006/relationships"><Relationship Id="rId3" Type="http://schemas.openxmlformats.org/officeDocument/2006/relationships/image" Target="../media/image18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68.png"/><Relationship Id="rId4" Type="http://schemas.openxmlformats.org/officeDocument/2006/relationships/image" Target="../media/image183.png"/></Relationships>
</file>

<file path=ppt/slides/_rels/slide27.xml.rels><?xml version="1.0" encoding="UTF-8" standalone="yes"?>
<Relationships xmlns="http://schemas.openxmlformats.org/package/2006/relationships"><Relationship Id="rId8" Type="http://schemas.openxmlformats.org/officeDocument/2006/relationships/image" Target="../media/image176.svg"/><Relationship Id="rId3" Type="http://schemas.openxmlformats.org/officeDocument/2006/relationships/image" Target="../media/image173.png"/><Relationship Id="rId7" Type="http://schemas.openxmlformats.org/officeDocument/2006/relationships/image" Target="../media/image175.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188.png"/><Relationship Id="rId5" Type="http://schemas.openxmlformats.org/officeDocument/2006/relationships/image" Target="../media/image177.png"/><Relationship Id="rId10" Type="http://schemas.openxmlformats.org/officeDocument/2006/relationships/image" Target="../media/image179.svg"/><Relationship Id="rId4" Type="http://schemas.openxmlformats.org/officeDocument/2006/relationships/image" Target="../media/image174.svg"/><Relationship Id="rId9" Type="http://schemas.openxmlformats.org/officeDocument/2006/relationships/image" Target="../media/image178.png"/></Relationships>
</file>

<file path=ppt/slides/_rels/slide28.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96.png"/><Relationship Id="rId5" Type="http://schemas.openxmlformats.org/officeDocument/2006/relationships/image" Target="../media/image184.png"/><Relationship Id="rId4" Type="http://schemas.openxmlformats.org/officeDocument/2006/relationships/image" Target="../media/image181.svg"/></Relationships>
</file>

<file path=ppt/slides/_rels/slide29.xml.rels><?xml version="1.0" encoding="UTF-8" standalone="yes"?>
<Relationships xmlns="http://schemas.openxmlformats.org/package/2006/relationships"><Relationship Id="rId8" Type="http://schemas.openxmlformats.org/officeDocument/2006/relationships/image" Target="../media/image181.svg"/><Relationship Id="rId3" Type="http://schemas.openxmlformats.org/officeDocument/2006/relationships/image" Target="../media/image94.png"/><Relationship Id="rId7" Type="http://schemas.openxmlformats.org/officeDocument/2006/relationships/image" Target="../media/image180.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185.png"/><Relationship Id="rId5" Type="http://schemas.openxmlformats.org/officeDocument/2006/relationships/image" Target="../media/image96.png"/><Relationship Id="rId4" Type="http://schemas.openxmlformats.org/officeDocument/2006/relationships/image" Target="../media/image95.png"/></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png"/><Relationship Id="rId9" Type="http://schemas.openxmlformats.org/officeDocument/2006/relationships/image" Target="../media/image16.png"/></Relationships>
</file>

<file path=ppt/slides/_rels/slide30.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94.png"/><Relationship Id="rId1" Type="http://schemas.openxmlformats.org/officeDocument/2006/relationships/slideLayout" Target="../slideLayouts/slideLayout2.xml"/><Relationship Id="rId5" Type="http://schemas.openxmlformats.org/officeDocument/2006/relationships/image" Target="../media/image93.svg"/><Relationship Id="rId4" Type="http://schemas.openxmlformats.org/officeDocument/2006/relationships/image" Target="../media/image92.png"/></Relationships>
</file>

<file path=ppt/slides/_rels/slide31.xml.rels><?xml version="1.0" encoding="UTF-8" standalone="yes"?>
<Relationships xmlns="http://schemas.openxmlformats.org/package/2006/relationships"><Relationship Id="rId8" Type="http://schemas.openxmlformats.org/officeDocument/2006/relationships/image" Target="../media/image1900.png"/><Relationship Id="rId3" Type="http://schemas.openxmlformats.org/officeDocument/2006/relationships/image" Target="../media/image187.png"/><Relationship Id="rId7" Type="http://schemas.openxmlformats.org/officeDocument/2006/relationships/image" Target="../media/image1890.png"/><Relationship Id="rId2" Type="http://schemas.openxmlformats.org/officeDocument/2006/relationships/image" Target="../media/image186.png"/><Relationship Id="rId1" Type="http://schemas.openxmlformats.org/officeDocument/2006/relationships/slideLayout" Target="../slideLayouts/slideLayout2.xml"/><Relationship Id="rId6" Type="http://schemas.openxmlformats.org/officeDocument/2006/relationships/image" Target="../media/image191.svg"/><Relationship Id="rId5" Type="http://schemas.openxmlformats.org/officeDocument/2006/relationships/image" Target="../media/image190.png"/><Relationship Id="rId4" Type="http://schemas.openxmlformats.org/officeDocument/2006/relationships/image" Target="../media/image189.png"/><Relationship Id="rId9" Type="http://schemas.openxmlformats.org/officeDocument/2006/relationships/image" Target="../media/image1910.png"/></Relationships>
</file>

<file path=ppt/slides/_rels/slide32.xml.rels><?xml version="1.0" encoding="UTF-8" standalone="yes"?>
<Relationships xmlns="http://schemas.openxmlformats.org/package/2006/relationships"><Relationship Id="rId3" Type="http://schemas.openxmlformats.org/officeDocument/2006/relationships/image" Target="../media/image193.png"/><Relationship Id="rId2" Type="http://schemas.openxmlformats.org/officeDocument/2006/relationships/image" Target="../media/image192.png"/><Relationship Id="rId1" Type="http://schemas.openxmlformats.org/officeDocument/2006/relationships/slideLayout" Target="../slideLayouts/slideLayout2.xml"/><Relationship Id="rId4" Type="http://schemas.openxmlformats.org/officeDocument/2006/relationships/image" Target="../media/image194.png"/></Relationships>
</file>

<file path=ppt/slides/_rels/slide33.xml.rels><?xml version="1.0" encoding="UTF-8" standalone="yes"?>
<Relationships xmlns="http://schemas.openxmlformats.org/package/2006/relationships"><Relationship Id="rId3" Type="http://schemas.openxmlformats.org/officeDocument/2006/relationships/image" Target="../media/image19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97.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98.png"/></Relationships>
</file>

<file path=ppt/slides/_rels/slide35.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94.png"/><Relationship Id="rId1" Type="http://schemas.openxmlformats.org/officeDocument/2006/relationships/slideLayout" Target="../slideLayouts/slideLayout2.xml"/><Relationship Id="rId5" Type="http://schemas.openxmlformats.org/officeDocument/2006/relationships/image" Target="../media/image93.svg"/><Relationship Id="rId4" Type="http://schemas.openxmlformats.org/officeDocument/2006/relationships/image" Target="../media/image92.png"/></Relationships>
</file>

<file path=ppt/slides/_rels/slide36.xml.rels><?xml version="1.0" encoding="UTF-8" standalone="yes"?>
<Relationships xmlns="http://schemas.openxmlformats.org/package/2006/relationships"><Relationship Id="rId8" Type="http://schemas.openxmlformats.org/officeDocument/2006/relationships/image" Target="../media/image1080.png"/><Relationship Id="rId3" Type="http://schemas.openxmlformats.org/officeDocument/2006/relationships/notesSlide" Target="../notesSlides/notesSlide26.xml"/><Relationship Id="rId7" Type="http://schemas.openxmlformats.org/officeDocument/2006/relationships/image" Target="../media/image107.png"/><Relationship Id="rId12" Type="http://schemas.openxmlformats.org/officeDocument/2006/relationships/image" Target="../media/image1120.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1060.png"/><Relationship Id="rId11" Type="http://schemas.openxmlformats.org/officeDocument/2006/relationships/image" Target="../media/image111.png"/><Relationship Id="rId5" Type="http://schemas.openxmlformats.org/officeDocument/2006/relationships/image" Target="../media/image200.svg"/><Relationship Id="rId10" Type="http://schemas.openxmlformats.org/officeDocument/2006/relationships/image" Target="../media/image1100.png"/><Relationship Id="rId4" Type="http://schemas.openxmlformats.org/officeDocument/2006/relationships/image" Target="../media/image199.png"/><Relationship Id="rId9" Type="http://schemas.openxmlformats.org/officeDocument/2006/relationships/image" Target="../media/image109.png"/></Relationships>
</file>

<file path=ppt/slides/_rels/slide37.xml.rels><?xml version="1.0" encoding="UTF-8" standalone="yes"?>
<Relationships xmlns="http://schemas.openxmlformats.org/package/2006/relationships"><Relationship Id="rId8" Type="http://schemas.microsoft.com/office/2007/relationships/diagramDrawing" Target="../diagrams/drawing3.xml"/><Relationship Id="rId13" Type="http://schemas.openxmlformats.org/officeDocument/2006/relationships/image" Target="../media/image201.png"/><Relationship Id="rId3" Type="http://schemas.openxmlformats.org/officeDocument/2006/relationships/notesSlide" Target="../notesSlides/notesSlide27.xml"/><Relationship Id="rId7" Type="http://schemas.openxmlformats.org/officeDocument/2006/relationships/diagramColors" Target="../diagrams/colors3.xml"/><Relationship Id="rId12" Type="http://schemas.openxmlformats.org/officeDocument/2006/relationships/image" Target="../media/image87.svg"/><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diagramQuickStyle" Target="../diagrams/quickStyle3.xml"/><Relationship Id="rId11" Type="http://schemas.openxmlformats.org/officeDocument/2006/relationships/image" Target="../media/image86.png"/><Relationship Id="rId5" Type="http://schemas.openxmlformats.org/officeDocument/2006/relationships/diagramLayout" Target="../diagrams/layout3.xml"/><Relationship Id="rId15" Type="http://schemas.openxmlformats.org/officeDocument/2006/relationships/image" Target="../media/image203.png"/><Relationship Id="rId10" Type="http://schemas.openxmlformats.org/officeDocument/2006/relationships/image" Target="../media/image200.svg"/><Relationship Id="rId4" Type="http://schemas.openxmlformats.org/officeDocument/2006/relationships/diagramData" Target="../diagrams/data3.xml"/><Relationship Id="rId9" Type="http://schemas.openxmlformats.org/officeDocument/2006/relationships/image" Target="../media/image199.png"/><Relationship Id="rId14" Type="http://schemas.openxmlformats.org/officeDocument/2006/relationships/image" Target="../media/image202.png"/></Relationships>
</file>

<file path=ppt/slides/_rels/slide38.xml.rels><?xml version="1.0" encoding="UTF-8" standalone="yes"?>
<Relationships xmlns="http://schemas.openxmlformats.org/package/2006/relationships"><Relationship Id="rId8" Type="http://schemas.openxmlformats.org/officeDocument/2006/relationships/image" Target="../media/image209.png"/><Relationship Id="rId3" Type="http://schemas.openxmlformats.org/officeDocument/2006/relationships/image" Target="../media/image204.png"/><Relationship Id="rId7" Type="http://schemas.openxmlformats.org/officeDocument/2006/relationships/image" Target="../media/image208.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207.svg"/><Relationship Id="rId5" Type="http://schemas.openxmlformats.org/officeDocument/2006/relationships/image" Target="../media/image206.png"/><Relationship Id="rId4" Type="http://schemas.openxmlformats.org/officeDocument/2006/relationships/image" Target="../media/image205.svg"/><Relationship Id="rId9" Type="http://schemas.openxmlformats.org/officeDocument/2006/relationships/image" Target="../media/image210.svg"/></Relationships>
</file>

<file path=ppt/slides/_rels/slide39.xml.rels><?xml version="1.0" encoding="UTF-8" standalone="yes"?>
<Relationships xmlns="http://schemas.openxmlformats.org/package/2006/relationships"><Relationship Id="rId8" Type="http://schemas.openxmlformats.org/officeDocument/2006/relationships/image" Target="../media/image200.svg"/><Relationship Id="rId3" Type="http://schemas.openxmlformats.org/officeDocument/2006/relationships/image" Target="../media/image211.png"/><Relationship Id="rId7" Type="http://schemas.openxmlformats.org/officeDocument/2006/relationships/image" Target="../media/image199.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214.svg"/><Relationship Id="rId5" Type="http://schemas.openxmlformats.org/officeDocument/2006/relationships/image" Target="../media/image213.png"/><Relationship Id="rId4" Type="http://schemas.openxmlformats.org/officeDocument/2006/relationships/image" Target="../media/image212.sv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94.png"/><Relationship Id="rId1" Type="http://schemas.openxmlformats.org/officeDocument/2006/relationships/slideLayout" Target="../slideLayouts/slideLayout2.xml"/><Relationship Id="rId5" Type="http://schemas.openxmlformats.org/officeDocument/2006/relationships/image" Target="../media/image93.svg"/><Relationship Id="rId4" Type="http://schemas.openxmlformats.org/officeDocument/2006/relationships/image" Target="../media/image92.png"/></Relationships>
</file>

<file path=ppt/slides/_rels/slide44.xml.rels><?xml version="1.0" encoding="UTF-8" standalone="yes"?>
<Relationships xmlns="http://schemas.openxmlformats.org/package/2006/relationships"><Relationship Id="rId8" Type="http://schemas.openxmlformats.org/officeDocument/2006/relationships/image" Target="../media/image220.png"/><Relationship Id="rId13" Type="http://schemas.openxmlformats.org/officeDocument/2006/relationships/image" Target="../media/image224.png"/><Relationship Id="rId3" Type="http://schemas.openxmlformats.org/officeDocument/2006/relationships/image" Target="../media/image215.png"/><Relationship Id="rId7" Type="http://schemas.openxmlformats.org/officeDocument/2006/relationships/image" Target="../media/image219.png"/><Relationship Id="rId12" Type="http://schemas.openxmlformats.org/officeDocument/2006/relationships/image" Target="../media/image223.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218.png"/><Relationship Id="rId11" Type="http://schemas.openxmlformats.org/officeDocument/2006/relationships/image" Target="../media/image222.png"/><Relationship Id="rId5" Type="http://schemas.openxmlformats.org/officeDocument/2006/relationships/image" Target="../media/image2170.png"/><Relationship Id="rId10" Type="http://schemas.openxmlformats.org/officeDocument/2006/relationships/image" Target="../media/image217.png"/><Relationship Id="rId4" Type="http://schemas.openxmlformats.org/officeDocument/2006/relationships/image" Target="../media/image216.png"/><Relationship Id="rId9" Type="http://schemas.openxmlformats.org/officeDocument/2006/relationships/image" Target="../media/image221.png"/><Relationship Id="rId14" Type="http://schemas.openxmlformats.org/officeDocument/2006/relationships/image" Target="../media/image225.png"/></Relationships>
</file>

<file path=ppt/slides/_rels/slide45.xml.rels><?xml version="1.0" encoding="UTF-8" standalone="yes"?>
<Relationships xmlns="http://schemas.openxmlformats.org/package/2006/relationships"><Relationship Id="rId8" Type="http://schemas.openxmlformats.org/officeDocument/2006/relationships/image" Target="../media/image232.png"/><Relationship Id="rId3" Type="http://schemas.openxmlformats.org/officeDocument/2006/relationships/image" Target="../media/image226.png"/><Relationship Id="rId7" Type="http://schemas.openxmlformats.org/officeDocument/2006/relationships/image" Target="../media/image231.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227.png"/><Relationship Id="rId11" Type="http://schemas.openxmlformats.org/officeDocument/2006/relationships/image" Target="../media/image235.png"/><Relationship Id="rId5" Type="http://schemas.openxmlformats.org/officeDocument/2006/relationships/image" Target="../media/image229.png"/><Relationship Id="rId10" Type="http://schemas.openxmlformats.org/officeDocument/2006/relationships/image" Target="../media/image234.png"/><Relationship Id="rId4" Type="http://schemas.openxmlformats.org/officeDocument/2006/relationships/image" Target="../media/image228.png"/><Relationship Id="rId9" Type="http://schemas.openxmlformats.org/officeDocument/2006/relationships/image" Target="../media/image233.png"/></Relationships>
</file>

<file path=ppt/slides/_rels/slide46.xml.rels><?xml version="1.0" encoding="UTF-8" standalone="yes"?>
<Relationships xmlns="http://schemas.openxmlformats.org/package/2006/relationships"><Relationship Id="rId8" Type="http://schemas.openxmlformats.org/officeDocument/2006/relationships/image" Target="../media/image238.png"/><Relationship Id="rId3" Type="http://schemas.openxmlformats.org/officeDocument/2006/relationships/image" Target="../media/image93.svg"/><Relationship Id="rId7" Type="http://schemas.openxmlformats.org/officeDocument/2006/relationships/image" Target="../media/image237.svg"/><Relationship Id="rId2" Type="http://schemas.openxmlformats.org/officeDocument/2006/relationships/image" Target="../media/image92.png"/><Relationship Id="rId1" Type="http://schemas.openxmlformats.org/officeDocument/2006/relationships/slideLayout" Target="../slideLayouts/slideLayout2.xml"/><Relationship Id="rId6" Type="http://schemas.openxmlformats.org/officeDocument/2006/relationships/image" Target="../media/image236.png"/><Relationship Id="rId5" Type="http://schemas.openxmlformats.org/officeDocument/2006/relationships/image" Target="../media/image231.svg"/><Relationship Id="rId4" Type="http://schemas.openxmlformats.org/officeDocument/2006/relationships/image" Target="../media/image230.png"/></Relationships>
</file>

<file path=ppt/slides/_rels/slide47.xml.rels><?xml version="1.0" encoding="UTF-8" standalone="yes"?>
<Relationships xmlns="http://schemas.openxmlformats.org/package/2006/relationships"><Relationship Id="rId8" Type="http://schemas.openxmlformats.org/officeDocument/2006/relationships/image" Target="../media/image244.png"/><Relationship Id="rId3" Type="http://schemas.openxmlformats.org/officeDocument/2006/relationships/oleObject" Target="../embeddings/oleObject5.bin"/><Relationship Id="rId7" Type="http://schemas.openxmlformats.org/officeDocument/2006/relationships/image" Target="../media/image243.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242.png"/><Relationship Id="rId10" Type="http://schemas.openxmlformats.org/officeDocument/2006/relationships/image" Target="../media/image240.png"/><Relationship Id="rId4" Type="http://schemas.openxmlformats.org/officeDocument/2006/relationships/image" Target="../media/image239.wmf"/><Relationship Id="rId9" Type="http://schemas.openxmlformats.org/officeDocument/2006/relationships/image" Target="../media/image245.png"/></Relationships>
</file>

<file path=ppt/slides/_rels/slide48.xml.rels><?xml version="1.0" encoding="UTF-8" standalone="yes"?>
<Relationships xmlns="http://schemas.openxmlformats.org/package/2006/relationships"><Relationship Id="rId8" Type="http://schemas.openxmlformats.org/officeDocument/2006/relationships/image" Target="../media/image249.svg"/><Relationship Id="rId13" Type="http://schemas.openxmlformats.org/officeDocument/2006/relationships/image" Target="../media/image256.png"/><Relationship Id="rId3" Type="http://schemas.openxmlformats.org/officeDocument/2006/relationships/image" Target="../media/image241.png"/><Relationship Id="rId7" Type="http://schemas.openxmlformats.org/officeDocument/2006/relationships/image" Target="../media/image248.png"/><Relationship Id="rId12" Type="http://schemas.openxmlformats.org/officeDocument/2006/relationships/image" Target="../media/image253.svg"/><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247.svg"/><Relationship Id="rId11" Type="http://schemas.openxmlformats.org/officeDocument/2006/relationships/image" Target="../media/image252.png"/><Relationship Id="rId5" Type="http://schemas.openxmlformats.org/officeDocument/2006/relationships/image" Target="../media/image246.png"/><Relationship Id="rId15" Type="http://schemas.openxmlformats.org/officeDocument/2006/relationships/image" Target="../media/image258.png"/><Relationship Id="rId10" Type="http://schemas.openxmlformats.org/officeDocument/2006/relationships/image" Target="../media/image251.svg"/><Relationship Id="rId4" Type="http://schemas.openxmlformats.org/officeDocument/2006/relationships/image" Target="../media/image242.svg"/><Relationship Id="rId9" Type="http://schemas.openxmlformats.org/officeDocument/2006/relationships/image" Target="../media/image250.png"/><Relationship Id="rId14" Type="http://schemas.openxmlformats.org/officeDocument/2006/relationships/image" Target="../media/image257.png"/></Relationships>
</file>

<file path=ppt/slides/_rels/slide49.xml.rels><?xml version="1.0" encoding="UTF-8" standalone="yes"?>
<Relationships xmlns="http://schemas.openxmlformats.org/package/2006/relationships"><Relationship Id="rId3" Type="http://schemas.openxmlformats.org/officeDocument/2006/relationships/image" Target="../media/image255.svg"/><Relationship Id="rId2" Type="http://schemas.openxmlformats.org/officeDocument/2006/relationships/image" Target="../media/image254.png"/><Relationship Id="rId1" Type="http://schemas.openxmlformats.org/officeDocument/2006/relationships/slideLayout" Target="../slideLayouts/slideLayout2.xml"/><Relationship Id="rId6" Type="http://schemas.openxmlformats.org/officeDocument/2006/relationships/image" Target="../media/image263.png"/><Relationship Id="rId5" Type="http://schemas.openxmlformats.org/officeDocument/2006/relationships/image" Target="../media/image260.svg"/><Relationship Id="rId4" Type="http://schemas.openxmlformats.org/officeDocument/2006/relationships/image" Target="../media/image259.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61.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264.png"/><Relationship Id="rId4" Type="http://schemas.openxmlformats.org/officeDocument/2006/relationships/image" Target="../media/image26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65.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66.png"/></Relationships>
</file>

<file path=ppt/slides/_rels/slide55.xml.rels><?xml version="1.0" encoding="UTF-8" standalone="yes"?>
<Relationships xmlns="http://schemas.openxmlformats.org/package/2006/relationships"><Relationship Id="rId8" Type="http://schemas.openxmlformats.org/officeDocument/2006/relationships/image" Target="../media/image273.png"/><Relationship Id="rId13" Type="http://schemas.openxmlformats.org/officeDocument/2006/relationships/image" Target="../media/image278.svg"/><Relationship Id="rId3" Type="http://schemas.openxmlformats.org/officeDocument/2006/relationships/image" Target="../media/image268.svg"/><Relationship Id="rId7" Type="http://schemas.openxmlformats.org/officeDocument/2006/relationships/image" Target="../media/image272.svg"/><Relationship Id="rId12" Type="http://schemas.openxmlformats.org/officeDocument/2006/relationships/image" Target="../media/image277.png"/><Relationship Id="rId2" Type="http://schemas.openxmlformats.org/officeDocument/2006/relationships/image" Target="../media/image267.png"/><Relationship Id="rId1" Type="http://schemas.openxmlformats.org/officeDocument/2006/relationships/slideLayout" Target="../slideLayouts/slideLayout2.xml"/><Relationship Id="rId6" Type="http://schemas.openxmlformats.org/officeDocument/2006/relationships/image" Target="../media/image271.png"/><Relationship Id="rId11" Type="http://schemas.openxmlformats.org/officeDocument/2006/relationships/image" Target="../media/image276.svg"/><Relationship Id="rId5" Type="http://schemas.openxmlformats.org/officeDocument/2006/relationships/image" Target="../media/image270.svg"/><Relationship Id="rId10" Type="http://schemas.openxmlformats.org/officeDocument/2006/relationships/image" Target="../media/image275.png"/><Relationship Id="rId4" Type="http://schemas.openxmlformats.org/officeDocument/2006/relationships/image" Target="../media/image269.png"/><Relationship Id="rId9" Type="http://schemas.openxmlformats.org/officeDocument/2006/relationships/image" Target="../media/image274.svg"/></Relationships>
</file>

<file path=ppt/slides/_rels/slide56.xml.rels><?xml version="1.0" encoding="UTF-8" standalone="yes"?>
<Relationships xmlns="http://schemas.openxmlformats.org/package/2006/relationships"><Relationship Id="rId3" Type="http://schemas.openxmlformats.org/officeDocument/2006/relationships/image" Target="../media/image2690.png"/><Relationship Id="rId2" Type="http://schemas.openxmlformats.org/officeDocument/2006/relationships/image" Target="../media/image279.png"/><Relationship Id="rId1" Type="http://schemas.openxmlformats.org/officeDocument/2006/relationships/slideLayout" Target="../slideLayouts/slideLayout2.xml"/><Relationship Id="rId4" Type="http://schemas.openxmlformats.org/officeDocument/2006/relationships/image" Target="../media/image270.png"/></Relationships>
</file>

<file path=ppt/slides/_rels/slide57.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280.png"/><Relationship Id="rId1" Type="http://schemas.openxmlformats.org/officeDocument/2006/relationships/slideLayout" Target="../slideLayouts/slideLayout2.xml"/><Relationship Id="rId4" Type="http://schemas.openxmlformats.org/officeDocument/2006/relationships/image" Target="../media/image281.png"/></Relationships>
</file>

<file path=ppt/slides/_rels/slide58.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image" Target="../media/image282.png"/><Relationship Id="rId1" Type="http://schemas.openxmlformats.org/officeDocument/2006/relationships/slideLayout" Target="../slideLayouts/slideLayout2.xml"/><Relationship Id="rId4" Type="http://schemas.openxmlformats.org/officeDocument/2006/relationships/image" Target="../media/image283.png"/></Relationships>
</file>

<file path=ppt/slides/_rels/slide59.xml.rels><?xml version="1.0" encoding="UTF-8" standalone="yes"?>
<Relationships xmlns="http://schemas.openxmlformats.org/package/2006/relationships"><Relationship Id="rId3" Type="http://schemas.openxmlformats.org/officeDocument/2006/relationships/image" Target="../media/image2080.png"/><Relationship Id="rId2" Type="http://schemas.openxmlformats.org/officeDocument/2006/relationships/image" Target="../media/image284.png"/><Relationship Id="rId1" Type="http://schemas.openxmlformats.org/officeDocument/2006/relationships/slideLayout" Target="../slideLayouts/slideLayout2.xml"/><Relationship Id="rId4" Type="http://schemas.openxmlformats.org/officeDocument/2006/relationships/image" Target="../media/image285.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60.xml.rels><?xml version="1.0" encoding="UTF-8" standalone="yes"?>
<Relationships xmlns="http://schemas.openxmlformats.org/package/2006/relationships"><Relationship Id="rId2" Type="http://schemas.openxmlformats.org/officeDocument/2006/relationships/image" Target="../media/image286.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88.png"/><Relationship Id="rId2" Type="http://schemas.openxmlformats.org/officeDocument/2006/relationships/image" Target="../media/image287.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130.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89.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9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 Id="rId9" Type="http://schemas.openxmlformats.org/officeDocument/2006/relationships/image" Target="../media/image31.png"/></Relationships>
</file>

<file path=ppt/slides/_rels/slide8.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37.png"/><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image" Target="../media/image36.png"/><Relationship Id="rId2" Type="http://schemas.openxmlformats.org/officeDocument/2006/relationships/notesSlide" Target="../notesSlides/notesSlide7.xml"/><Relationship Id="rId16"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diagramColors" Target="../diagrams/colors2.xml"/><Relationship Id="rId11" Type="http://schemas.openxmlformats.org/officeDocument/2006/relationships/image" Target="../media/image35.png"/><Relationship Id="rId5" Type="http://schemas.openxmlformats.org/officeDocument/2006/relationships/diagramQuickStyle" Target="../diagrams/quickStyle2.xml"/><Relationship Id="rId15" Type="http://schemas.openxmlformats.org/officeDocument/2006/relationships/image" Target="../media/image39.png"/><Relationship Id="rId10" Type="http://schemas.openxmlformats.org/officeDocument/2006/relationships/image" Target="../media/image34.png"/><Relationship Id="rId4" Type="http://schemas.openxmlformats.org/officeDocument/2006/relationships/diagramLayout" Target="../diagrams/layout2.xml"/><Relationship Id="rId9" Type="http://schemas.openxmlformats.org/officeDocument/2006/relationships/image" Target="../media/image33.png"/><Relationship Id="rId14" Type="http://schemas.openxmlformats.org/officeDocument/2006/relationships/image" Target="../media/image38.jpeg"/></Relationships>
</file>

<file path=ppt/slides/_rels/slide9.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5452C-3EC4-46ED-A7C1-AD807EA066D5}"/>
              </a:ext>
            </a:extLst>
          </p:cNvPr>
          <p:cNvSpPr>
            <a:spLocks noGrp="1"/>
          </p:cNvSpPr>
          <p:nvPr>
            <p:ph type="ctrTitle"/>
          </p:nvPr>
        </p:nvSpPr>
        <p:spPr>
          <a:xfrm>
            <a:off x="609600" y="1193483"/>
            <a:ext cx="9154160" cy="2387600"/>
          </a:xfrm>
        </p:spPr>
        <p:txBody>
          <a:bodyPr>
            <a:normAutofit/>
          </a:bodyPr>
          <a:lstStyle/>
          <a:p>
            <a:r>
              <a:rPr lang="en-US" sz="3200" dirty="0"/>
              <a:t>Ultra-energy-efficient Silicon Photonic Modulators Driven by Transparent Conductive Oxides</a:t>
            </a:r>
          </a:p>
        </p:txBody>
      </p:sp>
      <p:sp>
        <p:nvSpPr>
          <p:cNvPr id="3" name="Subtitle 2">
            <a:extLst>
              <a:ext uri="{FF2B5EF4-FFF2-40B4-BE49-F238E27FC236}">
                <a16:creationId xmlns:a16="http://schemas.microsoft.com/office/drawing/2014/main" id="{010146F8-EC38-4D40-AEB3-7C76D1C2DD2F}"/>
              </a:ext>
            </a:extLst>
          </p:cNvPr>
          <p:cNvSpPr>
            <a:spLocks noGrp="1"/>
          </p:cNvSpPr>
          <p:nvPr>
            <p:ph type="subTitle" idx="1"/>
          </p:nvPr>
        </p:nvSpPr>
        <p:spPr>
          <a:xfrm>
            <a:off x="609600" y="3774758"/>
            <a:ext cx="7716253" cy="1655762"/>
          </a:xfrm>
        </p:spPr>
        <p:txBody>
          <a:bodyPr>
            <a:normAutofit/>
          </a:bodyPr>
          <a:lstStyle/>
          <a:p>
            <a:r>
              <a:rPr lang="en-US" sz="2000" dirty="0"/>
              <a:t>Presenter: Erwen Li</a:t>
            </a:r>
          </a:p>
        </p:txBody>
      </p:sp>
    </p:spTree>
    <p:extLst>
      <p:ext uri="{BB962C8B-B14F-4D97-AF65-F5344CB8AC3E}">
        <p14:creationId xmlns:p14="http://schemas.microsoft.com/office/powerpoint/2010/main" val="5473675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E94E0-C826-451A-95B7-01797B138B44}"/>
              </a:ext>
            </a:extLst>
          </p:cNvPr>
          <p:cNvSpPr>
            <a:spLocks noGrp="1"/>
          </p:cNvSpPr>
          <p:nvPr>
            <p:ph type="title"/>
          </p:nvPr>
        </p:nvSpPr>
        <p:spPr/>
        <p:txBody>
          <a:bodyPr>
            <a:normAutofit/>
          </a:bodyPr>
          <a:lstStyle/>
          <a:p>
            <a:r>
              <a:rPr lang="en-US" dirty="0"/>
              <a:t>Optical properties of TCOs</a:t>
            </a:r>
          </a:p>
        </p:txBody>
      </p:sp>
      <p:sp>
        <p:nvSpPr>
          <p:cNvPr id="3" name="Picture Placeholder 2">
            <a:extLst>
              <a:ext uri="{FF2B5EF4-FFF2-40B4-BE49-F238E27FC236}">
                <a16:creationId xmlns:a16="http://schemas.microsoft.com/office/drawing/2014/main" id="{08FC7FFF-5789-4129-A201-508CF1E61767}"/>
              </a:ext>
            </a:extLst>
          </p:cNvPr>
          <p:cNvSpPr>
            <a:spLocks noGrp="1"/>
          </p:cNvSpPr>
          <p:nvPr>
            <p:ph type="pic" sz="quarter" idx="10"/>
          </p:nvPr>
        </p:nvSpPr>
        <p:spPr/>
      </p:sp>
      <p:grpSp>
        <p:nvGrpSpPr>
          <p:cNvPr id="9" name="Group 8">
            <a:extLst>
              <a:ext uri="{FF2B5EF4-FFF2-40B4-BE49-F238E27FC236}">
                <a16:creationId xmlns:a16="http://schemas.microsoft.com/office/drawing/2014/main" id="{D9285EAC-FD0E-4B9B-921D-CD142DAD4805}"/>
              </a:ext>
            </a:extLst>
          </p:cNvPr>
          <p:cNvGrpSpPr/>
          <p:nvPr/>
        </p:nvGrpSpPr>
        <p:grpSpPr>
          <a:xfrm>
            <a:off x="1474236" y="1334358"/>
            <a:ext cx="4004975" cy="3363468"/>
            <a:chOff x="606235" y="3048064"/>
            <a:chExt cx="4004975" cy="3363468"/>
          </a:xfrm>
        </p:grpSpPr>
        <p:sp>
          <p:nvSpPr>
            <p:cNvPr id="10" name="Rectangle 9">
              <a:extLst>
                <a:ext uri="{FF2B5EF4-FFF2-40B4-BE49-F238E27FC236}">
                  <a16:creationId xmlns:a16="http://schemas.microsoft.com/office/drawing/2014/main" id="{CA4A9862-80BF-4546-B211-313322DDFF8B}"/>
                </a:ext>
              </a:extLst>
            </p:cNvPr>
            <p:cNvSpPr/>
            <p:nvPr/>
          </p:nvSpPr>
          <p:spPr bwMode="auto">
            <a:xfrm>
              <a:off x="606235" y="3048064"/>
              <a:ext cx="4004975" cy="3359914"/>
            </a:xfrm>
            <a:prstGeom prst="rect">
              <a:avLst/>
            </a:prstGeom>
            <a:solidFill>
              <a:schemeClr val="bg1"/>
            </a:solidFill>
            <a:ln w="19050" cap="flat" cmpd="sng" algn="ctr">
              <a:solidFill>
                <a:schemeClr val="accent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999999"/>
                </a:solidFill>
                <a:effectLst/>
                <a:latin typeface="Arial" charset="0"/>
                <a:ea typeface="ＭＳ Ｐゴシック" pitchFamily="-96" charset="-128"/>
              </a:endParaRPr>
            </a:p>
          </p:txBody>
        </p:sp>
        <mc:AlternateContent xmlns:mc="http://schemas.openxmlformats.org/markup-compatibility/2006" xmlns:a14="http://schemas.microsoft.com/office/drawing/2010/main">
          <mc:Choice Requires="a14">
            <p:sp>
              <p:nvSpPr>
                <p:cNvPr id="11" name="Rectangle 10">
                  <a:extLst>
                    <a:ext uri="{FF2B5EF4-FFF2-40B4-BE49-F238E27FC236}">
                      <a16:creationId xmlns:a16="http://schemas.microsoft.com/office/drawing/2014/main" id="{491BBBEE-63FD-474F-B8D3-45078353EC5A}"/>
                    </a:ext>
                  </a:extLst>
                </p:cNvPr>
                <p:cNvSpPr/>
                <p:nvPr/>
              </p:nvSpPr>
              <p:spPr>
                <a:xfrm>
                  <a:off x="2308183" y="3392063"/>
                  <a:ext cx="2064540" cy="636328"/>
                </a:xfrm>
                <a:prstGeom prst="rect">
                  <a:avLst/>
                </a:prstGeom>
              </p:spPr>
              <p:txBody>
                <a:bodyPr wrap="none">
                  <a:spAutoFit/>
                </a:bodyPr>
                <a:lstStyle/>
                <a:p>
                  <a:pPr fontAlgn="base">
                    <a:spcBef>
                      <a:spcPct val="0"/>
                    </a:spcBef>
                    <a:spcAft>
                      <a:spcPct val="0"/>
                    </a:spcAft>
                  </a:pPr>
                  <a14:m>
                    <m:oMathPara xmlns:m="http://schemas.openxmlformats.org/officeDocument/2006/math">
                      <m:oMathParaPr>
                        <m:jc m:val="centerGroup"/>
                      </m:oMathParaPr>
                      <m:oMath xmlns:m="http://schemas.openxmlformats.org/officeDocument/2006/math">
                        <m:sSub>
                          <m:sSubPr>
                            <m:ctrlPr>
                              <a:rPr lang="en-US" sz="1600" i="1" smtClean="0">
                                <a:solidFill>
                                  <a:srgbClr val="000000"/>
                                </a:solidFill>
                                <a:latin typeface="Cambria Math" panose="02040503050406030204" pitchFamily="18" charset="0"/>
                              </a:rPr>
                            </m:ctrlPr>
                          </m:sSubPr>
                          <m:e>
                            <m:r>
                              <a:rPr lang="en-US" sz="1600" i="1">
                                <a:solidFill>
                                  <a:srgbClr val="000000"/>
                                </a:solidFill>
                                <a:latin typeface="Cambria Math" panose="02040503050406030204" pitchFamily="18" charset="0"/>
                              </a:rPr>
                              <m:t>𝜀</m:t>
                            </m:r>
                          </m:e>
                          <m:sub>
                            <m:r>
                              <a:rPr lang="en-US" sz="1600" i="1">
                                <a:solidFill>
                                  <a:srgbClr val="000000"/>
                                </a:solidFill>
                                <a:latin typeface="Cambria Math" panose="02040503050406030204" pitchFamily="18" charset="0"/>
                              </a:rPr>
                              <m:t>𝑟</m:t>
                            </m:r>
                          </m:sub>
                        </m:sSub>
                        <m:r>
                          <a:rPr lang="en-US" sz="1600">
                            <a:solidFill>
                              <a:srgbClr val="000000"/>
                            </a:solidFill>
                            <a:latin typeface="Cambria Math" panose="02040503050406030204" pitchFamily="18" charset="0"/>
                          </a:rPr>
                          <m:t>=</m:t>
                        </m:r>
                        <m:sSub>
                          <m:sSubPr>
                            <m:ctrlPr>
                              <a:rPr lang="en-US" sz="1600" i="1">
                                <a:solidFill>
                                  <a:srgbClr val="000000"/>
                                </a:solidFill>
                                <a:latin typeface="Cambria Math" panose="02040503050406030204" pitchFamily="18" charset="0"/>
                              </a:rPr>
                            </m:ctrlPr>
                          </m:sSubPr>
                          <m:e>
                            <m:r>
                              <a:rPr lang="en-US" sz="1600" i="1">
                                <a:solidFill>
                                  <a:srgbClr val="000000"/>
                                </a:solidFill>
                                <a:latin typeface="Cambria Math" panose="02040503050406030204" pitchFamily="18" charset="0"/>
                              </a:rPr>
                              <m:t>𝜀</m:t>
                            </m:r>
                          </m:e>
                          <m:sub>
                            <m:r>
                              <a:rPr lang="en-US" sz="1600">
                                <a:solidFill>
                                  <a:srgbClr val="000000"/>
                                </a:solidFill>
                                <a:latin typeface="Cambria Math" panose="02040503050406030204" pitchFamily="18" charset="0"/>
                              </a:rPr>
                              <m:t>∞</m:t>
                            </m:r>
                          </m:sub>
                        </m:sSub>
                        <m:r>
                          <a:rPr lang="en-US" sz="1600" b="0" i="0" smtClean="0">
                            <a:solidFill>
                              <a:srgbClr val="000000"/>
                            </a:solidFill>
                            <a:latin typeface="Cambria Math" panose="02040503050406030204" pitchFamily="18" charset="0"/>
                          </a:rPr>
                          <m:t>−</m:t>
                        </m:r>
                        <m:f>
                          <m:fPr>
                            <m:ctrlPr>
                              <a:rPr lang="en-US" sz="1600" i="1">
                                <a:solidFill>
                                  <a:srgbClr val="000000"/>
                                </a:solidFill>
                                <a:latin typeface="Cambria Math" panose="02040503050406030204" pitchFamily="18" charset="0"/>
                              </a:rPr>
                            </m:ctrlPr>
                          </m:fPr>
                          <m:num>
                            <m:sSubSup>
                              <m:sSubSupPr>
                                <m:ctrlPr>
                                  <a:rPr lang="en-US" sz="1600" i="1">
                                    <a:solidFill>
                                      <a:srgbClr val="000000"/>
                                    </a:solidFill>
                                    <a:latin typeface="Cambria Math" panose="02040503050406030204" pitchFamily="18" charset="0"/>
                                  </a:rPr>
                                </m:ctrlPr>
                              </m:sSubSupPr>
                              <m:e>
                                <m:r>
                                  <a:rPr lang="en-US" sz="1600" i="1">
                                    <a:solidFill>
                                      <a:srgbClr val="000000"/>
                                    </a:solidFill>
                                    <a:latin typeface="Cambria Math" panose="02040503050406030204" pitchFamily="18" charset="0"/>
                                  </a:rPr>
                                  <m:t>𝜔</m:t>
                                </m:r>
                              </m:e>
                              <m:sub>
                                <m:r>
                                  <a:rPr lang="en-US" sz="1600" i="1">
                                    <a:solidFill>
                                      <a:srgbClr val="000000"/>
                                    </a:solidFill>
                                    <a:latin typeface="Cambria Math" panose="02040503050406030204" pitchFamily="18" charset="0"/>
                                  </a:rPr>
                                  <m:t>𝑝</m:t>
                                </m:r>
                              </m:sub>
                              <m:sup>
                                <m:r>
                                  <a:rPr lang="en-US" sz="1600">
                                    <a:solidFill>
                                      <a:srgbClr val="000000"/>
                                    </a:solidFill>
                                    <a:latin typeface="Cambria Math" panose="02040503050406030204" pitchFamily="18" charset="0"/>
                                  </a:rPr>
                                  <m:t>2</m:t>
                                </m:r>
                              </m:sup>
                            </m:sSubSup>
                          </m:num>
                          <m:den>
                            <m:d>
                              <m:dPr>
                                <m:begChr m:val=""/>
                                <m:ctrlPr>
                                  <a:rPr lang="en-US" sz="1600" i="1">
                                    <a:solidFill>
                                      <a:srgbClr val="000000"/>
                                    </a:solidFill>
                                    <a:latin typeface="Cambria Math" panose="02040503050406030204" pitchFamily="18" charset="0"/>
                                  </a:rPr>
                                </m:ctrlPr>
                              </m:dPr>
                              <m:e>
                                <m:r>
                                  <a:rPr lang="en-US" sz="1600" i="1">
                                    <a:solidFill>
                                      <a:srgbClr val="000000"/>
                                    </a:solidFill>
                                    <a:latin typeface="Cambria Math" panose="02040503050406030204" pitchFamily="18" charset="0"/>
                                  </a:rPr>
                                  <m:t>𝜔</m:t>
                                </m:r>
                                <m:r>
                                  <a:rPr lang="en-US" sz="1600">
                                    <a:solidFill>
                                      <a:srgbClr val="000000"/>
                                    </a:solidFill>
                                    <a:latin typeface="Cambria Math" panose="02040503050406030204" pitchFamily="18" charset="0"/>
                                  </a:rPr>
                                  <m:t>(</m:t>
                                </m:r>
                                <m:r>
                                  <a:rPr lang="en-US" sz="1600" i="1">
                                    <a:solidFill>
                                      <a:srgbClr val="000000"/>
                                    </a:solidFill>
                                    <a:latin typeface="Cambria Math" panose="02040503050406030204" pitchFamily="18" charset="0"/>
                                  </a:rPr>
                                  <m:t>𝜔</m:t>
                                </m:r>
                                <m:r>
                                  <a:rPr lang="en-US" sz="1600">
                                    <a:solidFill>
                                      <a:srgbClr val="000000"/>
                                    </a:solidFill>
                                    <a:latin typeface="Cambria Math" panose="02040503050406030204" pitchFamily="18" charset="0"/>
                                  </a:rPr>
                                  <m:t>+</m:t>
                                </m:r>
                                <m:r>
                                  <a:rPr lang="en-US" sz="1600" i="1">
                                    <a:solidFill>
                                      <a:srgbClr val="000000"/>
                                    </a:solidFill>
                                    <a:latin typeface="Cambria Math" panose="02040503050406030204" pitchFamily="18" charset="0"/>
                                  </a:rPr>
                                  <m:t>𝑖</m:t>
                                </m:r>
                                <m:r>
                                  <m:rPr>
                                    <m:sty m:val="p"/>
                                  </m:rPr>
                                  <a:rPr lang="en-US" sz="1600">
                                    <a:solidFill>
                                      <a:srgbClr val="000000"/>
                                    </a:solidFill>
                                    <a:latin typeface="Cambria Math" panose="02040503050406030204" pitchFamily="18" charset="0"/>
                                  </a:rPr>
                                  <m:t>Γ</m:t>
                                </m:r>
                              </m:e>
                            </m:d>
                          </m:den>
                        </m:f>
                      </m:oMath>
                    </m:oMathPara>
                  </a14:m>
                  <a:endParaRPr lang="en-US" sz="1600" dirty="0">
                    <a:solidFill>
                      <a:srgbClr val="000000"/>
                    </a:solidFill>
                    <a:latin typeface="Times New Roman" pitchFamily="18" charset="0"/>
                    <a:ea typeface="MS PGothic" pitchFamily="34" charset="-128"/>
                  </a:endParaRPr>
                </a:p>
              </p:txBody>
            </p:sp>
          </mc:Choice>
          <mc:Fallback xmlns="">
            <p:sp>
              <p:nvSpPr>
                <p:cNvPr id="11" name="Rectangle 10">
                  <a:extLst>
                    <a:ext uri="{FF2B5EF4-FFF2-40B4-BE49-F238E27FC236}">
                      <a16:creationId xmlns:a16="http://schemas.microsoft.com/office/drawing/2014/main" id="{491BBBEE-63FD-474F-B8D3-45078353EC5A}"/>
                    </a:ext>
                  </a:extLst>
                </p:cNvPr>
                <p:cNvSpPr>
                  <a:spLocks noRot="1" noChangeAspect="1" noMove="1" noResize="1" noEditPoints="1" noAdjustHandles="1" noChangeArrowheads="1" noChangeShapeType="1" noTextEdit="1"/>
                </p:cNvSpPr>
                <p:nvPr/>
              </p:nvSpPr>
              <p:spPr>
                <a:xfrm>
                  <a:off x="2308183" y="3392063"/>
                  <a:ext cx="2064540" cy="636328"/>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AB3BC712-7B02-4FDA-B701-7BB865E34D82}"/>
                    </a:ext>
                  </a:extLst>
                </p:cNvPr>
                <p:cNvSpPr/>
                <p:nvPr/>
              </p:nvSpPr>
              <p:spPr>
                <a:xfrm>
                  <a:off x="2160178" y="4044989"/>
                  <a:ext cx="1192699" cy="628249"/>
                </a:xfrm>
                <a:prstGeom prst="rect">
                  <a:avLst/>
                </a:prstGeom>
              </p:spPr>
              <p:txBody>
                <a:bodyPr wrap="none">
                  <a:spAutoFit/>
                </a:bodyPr>
                <a:lstStyle/>
                <a:p>
                  <a:pPr defTabSz="914400" fontAlgn="base">
                    <a:spcBef>
                      <a:spcPct val="0"/>
                    </a:spcBef>
                    <a:spcAft>
                      <a:spcPct val="0"/>
                    </a:spcAft>
                  </a:pPr>
                  <a14:m>
                    <m:oMathPara xmlns:m="http://schemas.openxmlformats.org/officeDocument/2006/math">
                      <m:oMathParaPr>
                        <m:jc m:val="centerGroup"/>
                      </m:oMathParaPr>
                      <m:oMath xmlns:m="http://schemas.openxmlformats.org/officeDocument/2006/math">
                        <m:sSubSup>
                          <m:sSubSupPr>
                            <m:ctrlPr>
                              <a:rPr lang="en-US" sz="1600" i="1">
                                <a:solidFill>
                                  <a:srgbClr val="000000"/>
                                </a:solidFill>
                                <a:latin typeface="Cambria Math" panose="02040503050406030204" pitchFamily="18" charset="0"/>
                              </a:rPr>
                            </m:ctrlPr>
                          </m:sSubSupPr>
                          <m:e>
                            <m:r>
                              <a:rPr lang="en-US" sz="1600" i="1">
                                <a:solidFill>
                                  <a:srgbClr val="000000"/>
                                </a:solidFill>
                                <a:latin typeface="Cambria Math" panose="02040503050406030204" pitchFamily="18" charset="0"/>
                              </a:rPr>
                              <m:t>𝜔</m:t>
                            </m:r>
                          </m:e>
                          <m:sub>
                            <m:r>
                              <a:rPr lang="en-US" sz="1600" i="1">
                                <a:solidFill>
                                  <a:srgbClr val="000000"/>
                                </a:solidFill>
                                <a:latin typeface="Cambria Math" panose="02040503050406030204" pitchFamily="18" charset="0"/>
                              </a:rPr>
                              <m:t>𝑝</m:t>
                            </m:r>
                          </m:sub>
                          <m:sup>
                            <m:r>
                              <a:rPr lang="en-US" sz="1600">
                                <a:solidFill>
                                  <a:srgbClr val="000000"/>
                                </a:solidFill>
                                <a:latin typeface="Cambria Math" panose="02040503050406030204" pitchFamily="18" charset="0"/>
                              </a:rPr>
                              <m:t>2</m:t>
                            </m:r>
                          </m:sup>
                        </m:sSubSup>
                        <m:r>
                          <a:rPr lang="en-US" sz="1600">
                            <a:solidFill>
                              <a:srgbClr val="000000"/>
                            </a:solidFill>
                            <a:latin typeface="Cambria Math" panose="02040503050406030204" pitchFamily="18" charset="0"/>
                          </a:rPr>
                          <m:t>=</m:t>
                        </m:r>
                        <m:f>
                          <m:fPr>
                            <m:ctrlPr>
                              <a:rPr lang="en-US" sz="1600" i="1">
                                <a:solidFill>
                                  <a:srgbClr val="000000"/>
                                </a:solidFill>
                                <a:latin typeface="Cambria Math" panose="02040503050406030204" pitchFamily="18" charset="0"/>
                              </a:rPr>
                            </m:ctrlPr>
                          </m:fPr>
                          <m:num>
                            <m:sSub>
                              <m:sSubPr>
                                <m:ctrlPr>
                                  <a:rPr lang="en-US" sz="1600" i="1" smtClean="0">
                                    <a:solidFill>
                                      <a:srgbClr val="DC4405"/>
                                    </a:solidFill>
                                    <a:latin typeface="Cambria Math" panose="02040503050406030204" pitchFamily="18" charset="0"/>
                                  </a:rPr>
                                </m:ctrlPr>
                              </m:sSubPr>
                              <m:e>
                                <m:r>
                                  <a:rPr lang="en-US" sz="1600" i="1">
                                    <a:solidFill>
                                      <a:srgbClr val="DC4405"/>
                                    </a:solidFill>
                                    <a:latin typeface="Cambria Math" panose="02040503050406030204" pitchFamily="18" charset="0"/>
                                  </a:rPr>
                                  <m:t>𝑁</m:t>
                                </m:r>
                              </m:e>
                              <m:sub>
                                <m:r>
                                  <a:rPr lang="en-US" sz="1600" i="1">
                                    <a:solidFill>
                                      <a:srgbClr val="DC4405"/>
                                    </a:solidFill>
                                    <a:latin typeface="Cambria Math" panose="02040503050406030204" pitchFamily="18" charset="0"/>
                                  </a:rPr>
                                  <m:t>𝑐</m:t>
                                </m:r>
                              </m:sub>
                            </m:sSub>
                            <m:sSup>
                              <m:sSupPr>
                                <m:ctrlPr>
                                  <a:rPr lang="en-US" sz="1600" i="1">
                                    <a:solidFill>
                                      <a:srgbClr val="000000"/>
                                    </a:solidFill>
                                    <a:latin typeface="Cambria Math" panose="02040503050406030204" pitchFamily="18" charset="0"/>
                                  </a:rPr>
                                </m:ctrlPr>
                              </m:sSupPr>
                              <m:e>
                                <m:r>
                                  <a:rPr lang="en-US" sz="1600" i="1">
                                    <a:solidFill>
                                      <a:srgbClr val="000000"/>
                                    </a:solidFill>
                                    <a:latin typeface="Cambria Math" panose="02040503050406030204" pitchFamily="18" charset="0"/>
                                  </a:rPr>
                                  <m:t>𝑞</m:t>
                                </m:r>
                              </m:e>
                              <m:sup>
                                <m:r>
                                  <a:rPr lang="en-US" sz="1600">
                                    <a:solidFill>
                                      <a:srgbClr val="000000"/>
                                    </a:solidFill>
                                    <a:latin typeface="Cambria Math" panose="02040503050406030204" pitchFamily="18" charset="0"/>
                                  </a:rPr>
                                  <m:t>2</m:t>
                                </m:r>
                              </m:sup>
                            </m:sSup>
                          </m:num>
                          <m:den>
                            <m:sSub>
                              <m:sSubPr>
                                <m:ctrlPr>
                                  <a:rPr lang="en-US" sz="1600" i="1">
                                    <a:solidFill>
                                      <a:srgbClr val="000000"/>
                                    </a:solidFill>
                                    <a:latin typeface="Cambria Math" panose="02040503050406030204" pitchFamily="18" charset="0"/>
                                  </a:rPr>
                                </m:ctrlPr>
                              </m:sSubPr>
                              <m:e>
                                <m:r>
                                  <a:rPr lang="en-US" sz="1600" i="1">
                                    <a:solidFill>
                                      <a:srgbClr val="000000"/>
                                    </a:solidFill>
                                    <a:latin typeface="Cambria Math" panose="02040503050406030204" pitchFamily="18" charset="0"/>
                                  </a:rPr>
                                  <m:t>𝜀</m:t>
                                </m:r>
                              </m:e>
                              <m:sub>
                                <m:r>
                                  <a:rPr lang="en-US" sz="1600">
                                    <a:solidFill>
                                      <a:srgbClr val="000000"/>
                                    </a:solidFill>
                                    <a:latin typeface="Cambria Math" panose="02040503050406030204" pitchFamily="18" charset="0"/>
                                  </a:rPr>
                                  <m:t>0</m:t>
                                </m:r>
                              </m:sub>
                            </m:sSub>
                            <m:sSup>
                              <m:sSupPr>
                                <m:ctrlPr>
                                  <a:rPr lang="en-US" sz="1600" i="1">
                                    <a:solidFill>
                                      <a:srgbClr val="000000"/>
                                    </a:solidFill>
                                    <a:latin typeface="Cambria Math" panose="02040503050406030204" pitchFamily="18" charset="0"/>
                                  </a:rPr>
                                </m:ctrlPr>
                              </m:sSupPr>
                              <m:e>
                                <m:r>
                                  <a:rPr lang="en-US" sz="1600" i="1">
                                    <a:solidFill>
                                      <a:srgbClr val="000000"/>
                                    </a:solidFill>
                                    <a:latin typeface="Cambria Math" panose="02040503050406030204" pitchFamily="18" charset="0"/>
                                  </a:rPr>
                                  <m:t>𝑚</m:t>
                                </m:r>
                              </m:e>
                              <m:sup>
                                <m:r>
                                  <a:rPr lang="en-US" sz="1600">
                                    <a:solidFill>
                                      <a:srgbClr val="000000"/>
                                    </a:solidFill>
                                    <a:latin typeface="Cambria Math" panose="02040503050406030204" pitchFamily="18" charset="0"/>
                                  </a:rPr>
                                  <m:t>∗</m:t>
                                </m:r>
                              </m:sup>
                            </m:sSup>
                          </m:den>
                        </m:f>
                      </m:oMath>
                    </m:oMathPara>
                  </a14:m>
                  <a:endParaRPr lang="en-US" sz="1600" dirty="0">
                    <a:solidFill>
                      <a:srgbClr val="000000"/>
                    </a:solidFill>
                    <a:latin typeface="Times New Roman" pitchFamily="18" charset="0"/>
                    <a:ea typeface="MS PGothic" pitchFamily="34" charset="-128"/>
                  </a:endParaRPr>
                </a:p>
              </p:txBody>
            </p:sp>
          </mc:Choice>
          <mc:Fallback xmlns="">
            <p:sp>
              <p:nvSpPr>
                <p:cNvPr id="12" name="Rectangle 11">
                  <a:extLst>
                    <a:ext uri="{FF2B5EF4-FFF2-40B4-BE49-F238E27FC236}">
                      <a16:creationId xmlns:a16="http://schemas.microsoft.com/office/drawing/2014/main" id="{AB3BC712-7B02-4FDA-B701-7BB865E34D82}"/>
                    </a:ext>
                  </a:extLst>
                </p:cNvPr>
                <p:cNvSpPr>
                  <a:spLocks noRot="1" noChangeAspect="1" noMove="1" noResize="1" noEditPoints="1" noAdjustHandles="1" noChangeArrowheads="1" noChangeShapeType="1" noTextEdit="1"/>
                </p:cNvSpPr>
                <p:nvPr/>
              </p:nvSpPr>
              <p:spPr>
                <a:xfrm>
                  <a:off x="2160178" y="4044989"/>
                  <a:ext cx="1192699" cy="628249"/>
                </a:xfrm>
                <a:prstGeom prst="rect">
                  <a:avLst/>
                </a:prstGeom>
                <a:blipFill>
                  <a:blip r:embed="rId3"/>
                  <a:stretch>
                    <a:fillRect/>
                  </a:stretch>
                </a:blipFill>
              </p:spPr>
              <p:txBody>
                <a:bodyPr/>
                <a:lstStyle/>
                <a:p>
                  <a:r>
                    <a:rPr lang="en-US">
                      <a:noFill/>
                    </a:rPr>
                    <a:t> </a:t>
                  </a:r>
                </a:p>
              </p:txBody>
            </p:sp>
          </mc:Fallback>
        </mc:AlternateContent>
        <p:sp>
          <p:nvSpPr>
            <p:cNvPr id="13" name="TextBox 12">
              <a:extLst>
                <a:ext uri="{FF2B5EF4-FFF2-40B4-BE49-F238E27FC236}">
                  <a16:creationId xmlns:a16="http://schemas.microsoft.com/office/drawing/2014/main" id="{0EA26D9E-27CD-40AB-AE3D-EB846ECA883D}"/>
                </a:ext>
              </a:extLst>
            </p:cNvPr>
            <p:cNvSpPr txBox="1"/>
            <p:nvPr/>
          </p:nvSpPr>
          <p:spPr>
            <a:xfrm>
              <a:off x="616912" y="3596469"/>
              <a:ext cx="2057400" cy="307777"/>
            </a:xfrm>
            <a:prstGeom prst="rect">
              <a:avLst/>
            </a:prstGeom>
            <a:noFill/>
          </p:spPr>
          <p:txBody>
            <a:bodyPr wrap="square" rtlCol="0">
              <a:spAutoFit/>
            </a:bodyPr>
            <a:lstStyle/>
            <a:p>
              <a:pPr defTabSz="914400" fontAlgn="base">
                <a:spcBef>
                  <a:spcPct val="0"/>
                </a:spcBef>
                <a:spcAft>
                  <a:spcPct val="0"/>
                </a:spcAft>
              </a:pPr>
              <a:r>
                <a:rPr lang="en-US" sz="1400" dirty="0">
                  <a:solidFill>
                    <a:srgbClr val="000000"/>
                  </a:solidFill>
                  <a:ea typeface="Arial Unicode MS" pitchFamily="34" charset="-122"/>
                  <a:cs typeface="Arial Unicode MS" pitchFamily="34" charset="-122"/>
                </a:rPr>
                <a:t>Relative permittivity:</a:t>
              </a:r>
            </a:p>
          </p:txBody>
        </p:sp>
        <p:sp>
          <p:nvSpPr>
            <p:cNvPr id="14" name="Rectangle 13">
              <a:extLst>
                <a:ext uri="{FF2B5EF4-FFF2-40B4-BE49-F238E27FC236}">
                  <a16:creationId xmlns:a16="http://schemas.microsoft.com/office/drawing/2014/main" id="{F2C26B7F-5ADF-47C5-BBEC-6E1A11067952}"/>
                </a:ext>
              </a:extLst>
            </p:cNvPr>
            <p:cNvSpPr/>
            <p:nvPr/>
          </p:nvSpPr>
          <p:spPr>
            <a:xfrm>
              <a:off x="606235" y="4186991"/>
              <a:ext cx="1528816" cy="307777"/>
            </a:xfrm>
            <a:prstGeom prst="rect">
              <a:avLst/>
            </a:prstGeom>
          </p:spPr>
          <p:txBody>
            <a:bodyPr wrap="none">
              <a:spAutoFit/>
            </a:bodyPr>
            <a:lstStyle/>
            <a:p>
              <a:pPr defTabSz="914400" fontAlgn="base">
                <a:spcBef>
                  <a:spcPct val="0"/>
                </a:spcBef>
                <a:spcAft>
                  <a:spcPct val="0"/>
                </a:spcAft>
              </a:pPr>
              <a:r>
                <a:rPr lang="en-US" sz="1400" dirty="0">
                  <a:solidFill>
                    <a:srgbClr val="000000"/>
                  </a:solidFill>
                  <a:ea typeface="Arial Unicode MS" pitchFamily="34" charset="-122"/>
                  <a:cs typeface="Arial Unicode MS" pitchFamily="34" charset="-122"/>
                </a:rPr>
                <a:t>Plasma frequency:</a:t>
              </a:r>
            </a:p>
          </p:txBody>
        </p:sp>
        <p:sp>
          <p:nvSpPr>
            <p:cNvPr id="15" name="Rectangle 14">
              <a:extLst>
                <a:ext uri="{FF2B5EF4-FFF2-40B4-BE49-F238E27FC236}">
                  <a16:creationId xmlns:a16="http://schemas.microsoft.com/office/drawing/2014/main" id="{B1E64AD0-8653-4A25-A802-B7798595E750}"/>
                </a:ext>
              </a:extLst>
            </p:cNvPr>
            <p:cNvSpPr/>
            <p:nvPr/>
          </p:nvSpPr>
          <p:spPr>
            <a:xfrm>
              <a:off x="631229" y="5075845"/>
              <a:ext cx="1795684" cy="1335687"/>
            </a:xfrm>
            <a:prstGeom prst="rect">
              <a:avLst/>
            </a:prstGeom>
          </p:spPr>
          <p:txBody>
            <a:bodyPr wrap="none">
              <a:spAutoFit/>
            </a:bodyPr>
            <a:lstStyle/>
            <a:p>
              <a:pPr defTabSz="914400" fontAlgn="base">
                <a:lnSpc>
                  <a:spcPct val="150000"/>
                </a:lnSpc>
                <a:spcBef>
                  <a:spcPct val="0"/>
                </a:spcBef>
                <a:spcAft>
                  <a:spcPct val="0"/>
                </a:spcAft>
              </a:pPr>
              <a:r>
                <a:rPr lang="en-US" sz="1100" dirty="0">
                  <a:solidFill>
                    <a:srgbClr val="000000"/>
                  </a:solidFill>
                  <a:ea typeface="Arial Unicode MS" pitchFamily="34" charset="-122"/>
                  <a:cs typeface="Arial Unicode MS" pitchFamily="34" charset="-122"/>
                </a:rPr>
                <a:t>High frequency permittivity:</a:t>
              </a:r>
            </a:p>
            <a:p>
              <a:pPr defTabSz="914400" fontAlgn="base">
                <a:lnSpc>
                  <a:spcPct val="150000"/>
                </a:lnSpc>
                <a:spcBef>
                  <a:spcPct val="0"/>
                </a:spcBef>
                <a:spcAft>
                  <a:spcPct val="0"/>
                </a:spcAft>
              </a:pPr>
              <a:r>
                <a:rPr lang="en-US" sz="1100" dirty="0">
                  <a:solidFill>
                    <a:srgbClr val="000000"/>
                  </a:solidFill>
                  <a:ea typeface="Arial Unicode MS" pitchFamily="34" charset="-122"/>
                  <a:cs typeface="Arial Unicode MS" pitchFamily="34" charset="-122"/>
                </a:rPr>
                <a:t>plasma collision frequency:</a:t>
              </a:r>
            </a:p>
            <a:p>
              <a:pPr defTabSz="914400" fontAlgn="base">
                <a:lnSpc>
                  <a:spcPct val="150000"/>
                </a:lnSpc>
                <a:spcBef>
                  <a:spcPct val="0"/>
                </a:spcBef>
                <a:spcAft>
                  <a:spcPct val="0"/>
                </a:spcAft>
              </a:pPr>
              <a:r>
                <a:rPr lang="en-US" sz="1100" dirty="0">
                  <a:solidFill>
                    <a:srgbClr val="000000"/>
                  </a:solidFill>
                  <a:ea typeface="Arial Unicode MS" pitchFamily="34" charset="-122"/>
                  <a:cs typeface="Arial Unicode MS" pitchFamily="34" charset="-122"/>
                </a:rPr>
                <a:t>Free carrier concentration:</a:t>
              </a:r>
            </a:p>
            <a:p>
              <a:pPr defTabSz="914400" fontAlgn="base">
                <a:lnSpc>
                  <a:spcPct val="150000"/>
                </a:lnSpc>
                <a:spcBef>
                  <a:spcPct val="0"/>
                </a:spcBef>
                <a:spcAft>
                  <a:spcPct val="0"/>
                </a:spcAft>
              </a:pPr>
              <a:r>
                <a:rPr lang="en-US" sz="1100" dirty="0">
                  <a:solidFill>
                    <a:srgbClr val="000000"/>
                  </a:solidFill>
                  <a:ea typeface="Arial Unicode MS" pitchFamily="34" charset="-122"/>
                  <a:cs typeface="Arial Unicode MS" pitchFamily="34" charset="-122"/>
                </a:rPr>
                <a:t>Effective mass:</a:t>
              </a:r>
            </a:p>
            <a:p>
              <a:pPr defTabSz="914400" fontAlgn="base">
                <a:lnSpc>
                  <a:spcPct val="150000"/>
                </a:lnSpc>
                <a:spcBef>
                  <a:spcPct val="0"/>
                </a:spcBef>
                <a:spcAft>
                  <a:spcPct val="0"/>
                </a:spcAft>
              </a:pPr>
              <a:r>
                <a:rPr lang="en-US" sz="1100" dirty="0">
                  <a:solidFill>
                    <a:srgbClr val="000000"/>
                  </a:solidFill>
                  <a:ea typeface="Arial Unicode MS" pitchFamily="34" charset="-122"/>
                  <a:cs typeface="Arial Unicode MS" pitchFamily="34" charset="-122"/>
                </a:rPr>
                <a:t>Carrier mobility: </a:t>
              </a:r>
            </a:p>
          </p:txBody>
        </p:sp>
        <mc:AlternateContent xmlns:mc="http://schemas.openxmlformats.org/markup-compatibility/2006" xmlns:a14="http://schemas.microsoft.com/office/drawing/2010/main">
          <mc:Choice Requires="a14">
            <p:sp>
              <p:nvSpPr>
                <p:cNvPr id="16" name="Rectangle 15">
                  <a:extLst>
                    <a:ext uri="{FF2B5EF4-FFF2-40B4-BE49-F238E27FC236}">
                      <a16:creationId xmlns:a16="http://schemas.microsoft.com/office/drawing/2014/main" id="{6E64913F-DF4B-4A61-9BAA-CE3E872EDDEA}"/>
                    </a:ext>
                  </a:extLst>
                </p:cNvPr>
                <p:cNvSpPr/>
                <p:nvPr/>
              </p:nvSpPr>
              <p:spPr>
                <a:xfrm>
                  <a:off x="2367137" y="5065290"/>
                  <a:ext cx="509177" cy="369332"/>
                </a:xfrm>
                <a:prstGeom prst="rect">
                  <a:avLst/>
                </a:prstGeom>
              </p:spPr>
              <p:txBody>
                <a:bodyPr wrap="none">
                  <a:spAutoFit/>
                </a:bodyPr>
                <a:lstStyle/>
                <a:p>
                  <a:pPr defTabSz="914400" fontAlgn="base">
                    <a:spcBef>
                      <a:spcPct val="0"/>
                    </a:spcBef>
                    <a:spcAft>
                      <a:spcPct val="0"/>
                    </a:spcAft>
                  </a:pPr>
                  <a14:m>
                    <m:oMathPara xmlns:m="http://schemas.openxmlformats.org/officeDocument/2006/math">
                      <m:oMathParaPr>
                        <m:jc m:val="centerGroup"/>
                      </m:oMathParaPr>
                      <m:oMath xmlns:m="http://schemas.openxmlformats.org/officeDocument/2006/math">
                        <m:sSub>
                          <m:sSubPr>
                            <m:ctrlPr>
                              <a:rPr lang="en-US" i="1">
                                <a:solidFill>
                                  <a:srgbClr val="000000"/>
                                </a:solidFill>
                                <a:latin typeface="Cambria Math" panose="02040503050406030204" pitchFamily="18" charset="0"/>
                              </a:rPr>
                            </m:ctrlPr>
                          </m:sSubPr>
                          <m:e>
                            <m:r>
                              <a:rPr lang="en-US" i="1">
                                <a:solidFill>
                                  <a:srgbClr val="000000"/>
                                </a:solidFill>
                                <a:latin typeface="Cambria Math" panose="02040503050406030204" pitchFamily="18" charset="0"/>
                              </a:rPr>
                              <m:t>𝜀</m:t>
                            </m:r>
                          </m:e>
                          <m:sub>
                            <m:r>
                              <a:rPr lang="en-US">
                                <a:solidFill>
                                  <a:srgbClr val="000000"/>
                                </a:solidFill>
                                <a:latin typeface="Cambria Math" panose="02040503050406030204" pitchFamily="18" charset="0"/>
                              </a:rPr>
                              <m:t>∞</m:t>
                            </m:r>
                          </m:sub>
                        </m:sSub>
                      </m:oMath>
                    </m:oMathPara>
                  </a14:m>
                  <a:endParaRPr lang="en-US" dirty="0">
                    <a:solidFill>
                      <a:srgbClr val="000000"/>
                    </a:solidFill>
                    <a:latin typeface="Times New Roman" pitchFamily="18" charset="0"/>
                    <a:ea typeface="MS PGothic" pitchFamily="34" charset="-128"/>
                  </a:endParaRPr>
                </a:p>
              </p:txBody>
            </p:sp>
          </mc:Choice>
          <mc:Fallback xmlns="">
            <p:sp>
              <p:nvSpPr>
                <p:cNvPr id="16" name="Rectangle 15">
                  <a:extLst>
                    <a:ext uri="{FF2B5EF4-FFF2-40B4-BE49-F238E27FC236}">
                      <a16:creationId xmlns:a16="http://schemas.microsoft.com/office/drawing/2014/main" id="{6E64913F-DF4B-4A61-9BAA-CE3E872EDDEA}"/>
                    </a:ext>
                  </a:extLst>
                </p:cNvPr>
                <p:cNvSpPr>
                  <a:spLocks noRot="1" noChangeAspect="1" noMove="1" noResize="1" noEditPoints="1" noAdjustHandles="1" noChangeArrowheads="1" noChangeShapeType="1" noTextEdit="1"/>
                </p:cNvSpPr>
                <p:nvPr/>
              </p:nvSpPr>
              <p:spPr>
                <a:xfrm>
                  <a:off x="2367137" y="5065290"/>
                  <a:ext cx="509177" cy="36933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Rectangle 16">
                  <a:extLst>
                    <a:ext uri="{FF2B5EF4-FFF2-40B4-BE49-F238E27FC236}">
                      <a16:creationId xmlns:a16="http://schemas.microsoft.com/office/drawing/2014/main" id="{09EB9FC5-0FF4-4B28-B7B5-4328F4D309C1}"/>
                    </a:ext>
                  </a:extLst>
                </p:cNvPr>
                <p:cNvSpPr/>
                <p:nvPr/>
              </p:nvSpPr>
              <p:spPr>
                <a:xfrm>
                  <a:off x="2367137" y="5330239"/>
                  <a:ext cx="365805" cy="369332"/>
                </a:xfrm>
                <a:prstGeom prst="rect">
                  <a:avLst/>
                </a:prstGeom>
              </p:spPr>
              <p:txBody>
                <a:bodyPr wrap="none">
                  <a:spAutoFit/>
                </a:bodyPr>
                <a:lstStyle/>
                <a:p>
                  <a:pPr defTabSz="914400" fontAlgn="base">
                    <a:spcBef>
                      <a:spcPct val="0"/>
                    </a:spcBef>
                    <a:spcAft>
                      <a:spcPct val="0"/>
                    </a:spcAft>
                  </a:pPr>
                  <a14:m>
                    <m:oMathPara xmlns:m="http://schemas.openxmlformats.org/officeDocument/2006/math">
                      <m:oMathParaPr>
                        <m:jc m:val="centerGroup"/>
                      </m:oMathParaPr>
                      <m:oMath xmlns:m="http://schemas.openxmlformats.org/officeDocument/2006/math">
                        <m:r>
                          <m:rPr>
                            <m:sty m:val="p"/>
                          </m:rPr>
                          <a:rPr lang="en-US">
                            <a:solidFill>
                              <a:srgbClr val="000000"/>
                            </a:solidFill>
                            <a:latin typeface="Cambria Math" panose="02040503050406030204" pitchFamily="18" charset="0"/>
                          </a:rPr>
                          <m:t>Γ</m:t>
                        </m:r>
                      </m:oMath>
                    </m:oMathPara>
                  </a14:m>
                  <a:endParaRPr lang="en-US" dirty="0">
                    <a:solidFill>
                      <a:srgbClr val="000000"/>
                    </a:solidFill>
                    <a:latin typeface="Times New Roman" pitchFamily="18" charset="0"/>
                    <a:ea typeface="MS PGothic" pitchFamily="34" charset="-128"/>
                  </a:endParaRPr>
                </a:p>
              </p:txBody>
            </p:sp>
          </mc:Choice>
          <mc:Fallback xmlns="">
            <p:sp>
              <p:nvSpPr>
                <p:cNvPr id="17" name="Rectangle 16">
                  <a:extLst>
                    <a:ext uri="{FF2B5EF4-FFF2-40B4-BE49-F238E27FC236}">
                      <a16:creationId xmlns:a16="http://schemas.microsoft.com/office/drawing/2014/main" id="{09EB9FC5-0FF4-4B28-B7B5-4328F4D309C1}"/>
                    </a:ext>
                  </a:extLst>
                </p:cNvPr>
                <p:cNvSpPr>
                  <a:spLocks noRot="1" noChangeAspect="1" noMove="1" noResize="1" noEditPoints="1" noAdjustHandles="1" noChangeArrowheads="1" noChangeShapeType="1" noTextEdit="1"/>
                </p:cNvSpPr>
                <p:nvPr/>
              </p:nvSpPr>
              <p:spPr>
                <a:xfrm>
                  <a:off x="2367137" y="5330239"/>
                  <a:ext cx="365805"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Rectangle 17">
                  <a:extLst>
                    <a:ext uri="{FF2B5EF4-FFF2-40B4-BE49-F238E27FC236}">
                      <a16:creationId xmlns:a16="http://schemas.microsoft.com/office/drawing/2014/main" id="{EBF7108F-2425-4476-A02C-5DFDEA6CDEC4}"/>
                    </a:ext>
                  </a:extLst>
                </p:cNvPr>
                <p:cNvSpPr/>
                <p:nvPr/>
              </p:nvSpPr>
              <p:spPr>
                <a:xfrm>
                  <a:off x="2344831" y="5592885"/>
                  <a:ext cx="491353" cy="369332"/>
                </a:xfrm>
                <a:prstGeom prst="rect">
                  <a:avLst/>
                </a:prstGeom>
              </p:spPr>
              <p:txBody>
                <a:bodyPr wrap="none">
                  <a:spAutoFit/>
                </a:bodyPr>
                <a:lstStyle/>
                <a:p>
                  <a:pPr defTabSz="914400" fontAlgn="base">
                    <a:spcBef>
                      <a:spcPct val="0"/>
                    </a:spcBef>
                    <a:spcAft>
                      <a:spcPct val="0"/>
                    </a:spcAft>
                  </a:pPr>
                  <a14:m>
                    <m:oMathPara xmlns:m="http://schemas.openxmlformats.org/officeDocument/2006/math">
                      <m:oMathParaPr>
                        <m:jc m:val="centerGroup"/>
                      </m:oMathParaPr>
                      <m:oMath xmlns:m="http://schemas.openxmlformats.org/officeDocument/2006/math">
                        <m:sSub>
                          <m:sSubPr>
                            <m:ctrlPr>
                              <a:rPr lang="en-US" i="1">
                                <a:solidFill>
                                  <a:srgbClr val="000000"/>
                                </a:solidFill>
                                <a:latin typeface="Cambria Math" panose="02040503050406030204" pitchFamily="18" charset="0"/>
                              </a:rPr>
                            </m:ctrlPr>
                          </m:sSubPr>
                          <m:e>
                            <m:r>
                              <a:rPr lang="en-US" i="1">
                                <a:solidFill>
                                  <a:srgbClr val="000000"/>
                                </a:solidFill>
                                <a:latin typeface="Cambria Math" panose="02040503050406030204" pitchFamily="18" charset="0"/>
                              </a:rPr>
                              <m:t>𝑁</m:t>
                            </m:r>
                          </m:e>
                          <m:sub>
                            <m:r>
                              <a:rPr lang="en-US" i="1">
                                <a:solidFill>
                                  <a:srgbClr val="000000"/>
                                </a:solidFill>
                                <a:latin typeface="Cambria Math" panose="02040503050406030204" pitchFamily="18" charset="0"/>
                              </a:rPr>
                              <m:t>𝑐</m:t>
                            </m:r>
                          </m:sub>
                        </m:sSub>
                      </m:oMath>
                    </m:oMathPara>
                  </a14:m>
                  <a:endParaRPr lang="en-US" dirty="0">
                    <a:solidFill>
                      <a:srgbClr val="000000"/>
                    </a:solidFill>
                    <a:latin typeface="Times New Roman" pitchFamily="18" charset="0"/>
                    <a:ea typeface="MS PGothic" pitchFamily="34" charset="-128"/>
                  </a:endParaRPr>
                </a:p>
              </p:txBody>
            </p:sp>
          </mc:Choice>
          <mc:Fallback xmlns="">
            <p:sp>
              <p:nvSpPr>
                <p:cNvPr id="18" name="Rectangle 17">
                  <a:extLst>
                    <a:ext uri="{FF2B5EF4-FFF2-40B4-BE49-F238E27FC236}">
                      <a16:creationId xmlns:a16="http://schemas.microsoft.com/office/drawing/2014/main" id="{EBF7108F-2425-4476-A02C-5DFDEA6CDEC4}"/>
                    </a:ext>
                  </a:extLst>
                </p:cNvPr>
                <p:cNvSpPr>
                  <a:spLocks noRot="1" noChangeAspect="1" noMove="1" noResize="1" noEditPoints="1" noAdjustHandles="1" noChangeArrowheads="1" noChangeShapeType="1" noTextEdit="1"/>
                </p:cNvSpPr>
                <p:nvPr/>
              </p:nvSpPr>
              <p:spPr>
                <a:xfrm>
                  <a:off x="2344831" y="5592885"/>
                  <a:ext cx="491353" cy="369332"/>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Rectangle 18">
                  <a:extLst>
                    <a:ext uri="{FF2B5EF4-FFF2-40B4-BE49-F238E27FC236}">
                      <a16:creationId xmlns:a16="http://schemas.microsoft.com/office/drawing/2014/main" id="{F5CCF10E-0365-454F-8D9A-FE971CA66DE8}"/>
                    </a:ext>
                  </a:extLst>
                </p:cNvPr>
                <p:cNvSpPr/>
                <p:nvPr/>
              </p:nvSpPr>
              <p:spPr>
                <a:xfrm>
                  <a:off x="1557190" y="5814509"/>
                  <a:ext cx="531619" cy="369332"/>
                </a:xfrm>
                <a:prstGeom prst="rect">
                  <a:avLst/>
                </a:prstGeom>
              </p:spPr>
              <p:txBody>
                <a:bodyPr wrap="none">
                  <a:spAutoFit/>
                </a:bodyPr>
                <a:lstStyle/>
                <a:p>
                  <a:pPr defTabSz="914400" fontAlgn="base">
                    <a:spcBef>
                      <a:spcPct val="0"/>
                    </a:spcBef>
                    <a:spcAft>
                      <a:spcPct val="0"/>
                    </a:spcAft>
                  </a:pPr>
                  <a14:m>
                    <m:oMathPara xmlns:m="http://schemas.openxmlformats.org/officeDocument/2006/math">
                      <m:oMathParaPr>
                        <m:jc m:val="centerGroup"/>
                      </m:oMathParaPr>
                      <m:oMath xmlns:m="http://schemas.openxmlformats.org/officeDocument/2006/math">
                        <m:sSup>
                          <m:sSupPr>
                            <m:ctrlPr>
                              <a:rPr lang="en-US" i="1">
                                <a:solidFill>
                                  <a:srgbClr val="000000"/>
                                </a:solidFill>
                                <a:latin typeface="Cambria Math" panose="02040503050406030204" pitchFamily="18" charset="0"/>
                              </a:rPr>
                            </m:ctrlPr>
                          </m:sSupPr>
                          <m:e>
                            <m:r>
                              <a:rPr lang="en-US" i="1">
                                <a:solidFill>
                                  <a:srgbClr val="000000"/>
                                </a:solidFill>
                                <a:latin typeface="Cambria Math" panose="02040503050406030204" pitchFamily="18" charset="0"/>
                              </a:rPr>
                              <m:t>𝑚</m:t>
                            </m:r>
                          </m:e>
                          <m:sup>
                            <m:r>
                              <a:rPr lang="en-US">
                                <a:solidFill>
                                  <a:srgbClr val="000000"/>
                                </a:solidFill>
                                <a:latin typeface="Cambria Math" panose="02040503050406030204" pitchFamily="18" charset="0"/>
                              </a:rPr>
                              <m:t>∗</m:t>
                            </m:r>
                          </m:sup>
                        </m:sSup>
                      </m:oMath>
                    </m:oMathPara>
                  </a14:m>
                  <a:endParaRPr lang="en-US" dirty="0">
                    <a:solidFill>
                      <a:srgbClr val="000000"/>
                    </a:solidFill>
                    <a:latin typeface="Times New Roman" pitchFamily="18" charset="0"/>
                    <a:ea typeface="MS PGothic" pitchFamily="34" charset="-128"/>
                  </a:endParaRPr>
                </a:p>
              </p:txBody>
            </p:sp>
          </mc:Choice>
          <mc:Fallback xmlns="">
            <p:sp>
              <p:nvSpPr>
                <p:cNvPr id="19" name="Rectangle 18">
                  <a:extLst>
                    <a:ext uri="{FF2B5EF4-FFF2-40B4-BE49-F238E27FC236}">
                      <a16:creationId xmlns:a16="http://schemas.microsoft.com/office/drawing/2014/main" id="{F5CCF10E-0365-454F-8D9A-FE971CA66DE8}"/>
                    </a:ext>
                  </a:extLst>
                </p:cNvPr>
                <p:cNvSpPr>
                  <a:spLocks noRot="1" noChangeAspect="1" noMove="1" noResize="1" noEditPoints="1" noAdjustHandles="1" noChangeArrowheads="1" noChangeShapeType="1" noTextEdit="1"/>
                </p:cNvSpPr>
                <p:nvPr/>
              </p:nvSpPr>
              <p:spPr>
                <a:xfrm>
                  <a:off x="1557190" y="5814509"/>
                  <a:ext cx="531619" cy="369332"/>
                </a:xfrm>
                <a:prstGeom prst="rect">
                  <a:avLst/>
                </a:prstGeom>
                <a:blipFill>
                  <a:blip r:embed="rId7"/>
                  <a:stretch>
                    <a:fillRect/>
                  </a:stretch>
                </a:blipFill>
              </p:spPr>
              <p:txBody>
                <a:bodyPr/>
                <a:lstStyle/>
                <a:p>
                  <a:r>
                    <a:rPr lang="en-US">
                      <a:noFill/>
                    </a:rPr>
                    <a:t> </a:t>
                  </a:r>
                </a:p>
              </p:txBody>
            </p:sp>
          </mc:Fallback>
        </mc:AlternateContent>
        <p:sp>
          <p:nvSpPr>
            <p:cNvPr id="20" name="矩形 15">
              <a:extLst>
                <a:ext uri="{FF2B5EF4-FFF2-40B4-BE49-F238E27FC236}">
                  <a16:creationId xmlns:a16="http://schemas.microsoft.com/office/drawing/2014/main" id="{4AF4D5E0-5B16-453D-8D8B-CE46637EBC48}"/>
                </a:ext>
              </a:extLst>
            </p:cNvPr>
            <p:cNvSpPr/>
            <p:nvPr/>
          </p:nvSpPr>
          <p:spPr>
            <a:xfrm>
              <a:off x="616912" y="3048064"/>
              <a:ext cx="1358064" cy="338554"/>
            </a:xfrm>
            <a:prstGeom prst="rect">
              <a:avLst/>
            </a:prstGeom>
          </p:spPr>
          <p:txBody>
            <a:bodyPr wrap="none">
              <a:spAutoFit/>
            </a:bodyPr>
            <a:lstStyle/>
            <a:p>
              <a:r>
                <a:rPr lang="en-US" altLang="zh-CN" sz="1600" dirty="0" err="1">
                  <a:solidFill>
                    <a:schemeClr val="accent5"/>
                  </a:solidFill>
                  <a:latin typeface="Arial Unicode MS" pitchFamily="34" charset="-122"/>
                  <a:ea typeface="Arial Unicode MS" pitchFamily="34" charset="-122"/>
                  <a:cs typeface="Arial Unicode MS" pitchFamily="34" charset="-122"/>
                </a:rPr>
                <a:t>Drude</a:t>
              </a:r>
              <a:r>
                <a:rPr lang="en-US" altLang="zh-CN" sz="1600" dirty="0">
                  <a:solidFill>
                    <a:schemeClr val="accent5"/>
                  </a:solidFill>
                  <a:latin typeface="Arial Unicode MS" pitchFamily="34" charset="-122"/>
                  <a:ea typeface="Arial Unicode MS" pitchFamily="34" charset="-122"/>
                  <a:cs typeface="Arial Unicode MS" pitchFamily="34" charset="-122"/>
                </a:rPr>
                <a:t> model</a:t>
              </a:r>
              <a:endParaRPr lang="zh-CN" altLang="en-US" sz="1600" dirty="0">
                <a:solidFill>
                  <a:schemeClr val="accent5"/>
                </a:solidFill>
                <a:latin typeface="Arial Unicode MS" pitchFamily="34" charset="-122"/>
                <a:ea typeface="Arial Unicode MS" pitchFamily="34" charset="-122"/>
                <a:cs typeface="Arial Unicode MS" pitchFamily="34" charset="-122"/>
              </a:endParaRPr>
            </a:p>
          </p:txBody>
        </p:sp>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D42B898B-9379-4809-BF48-0E6632129860}"/>
                    </a:ext>
                  </a:extLst>
                </p:cNvPr>
                <p:cNvSpPr/>
                <p:nvPr/>
              </p:nvSpPr>
              <p:spPr>
                <a:xfrm>
                  <a:off x="2550269" y="4645697"/>
                  <a:ext cx="987898" cy="5525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n-US" sz="1600" smtClean="0">
                            <a:solidFill>
                              <a:srgbClr val="000000"/>
                            </a:solidFill>
                            <a:latin typeface="Cambria Math" panose="02040503050406030204" pitchFamily="18" charset="0"/>
                          </a:rPr>
                          <m:t>Γ</m:t>
                        </m:r>
                        <m:r>
                          <a:rPr lang="en-US" sz="1600" b="0" i="0" smtClean="0">
                            <a:solidFill>
                              <a:srgbClr val="000000"/>
                            </a:solidFill>
                            <a:latin typeface="Cambria Math" panose="02040503050406030204" pitchFamily="18" charset="0"/>
                          </a:rPr>
                          <m:t>=</m:t>
                        </m:r>
                        <m:f>
                          <m:fPr>
                            <m:ctrlPr>
                              <a:rPr lang="en-US" sz="1600" b="0" i="1" smtClean="0">
                                <a:solidFill>
                                  <a:srgbClr val="000000"/>
                                </a:solidFill>
                                <a:latin typeface="Cambria Math" panose="02040503050406030204" pitchFamily="18" charset="0"/>
                              </a:rPr>
                            </m:ctrlPr>
                          </m:fPr>
                          <m:num>
                            <m:r>
                              <a:rPr lang="en-US" sz="1600" b="0" i="1" smtClean="0">
                                <a:solidFill>
                                  <a:srgbClr val="000000"/>
                                </a:solidFill>
                                <a:latin typeface="Cambria Math" panose="02040503050406030204" pitchFamily="18" charset="0"/>
                              </a:rPr>
                              <m:t>𝑞</m:t>
                            </m:r>
                          </m:num>
                          <m:den>
                            <m:r>
                              <a:rPr lang="en-US" sz="1600" b="0" i="1" smtClean="0">
                                <a:solidFill>
                                  <a:srgbClr val="DC4405"/>
                                </a:solidFill>
                                <a:latin typeface="Cambria Math" panose="02040503050406030204" pitchFamily="18" charset="0"/>
                                <a:ea typeface="Cambria Math" panose="02040503050406030204" pitchFamily="18" charset="0"/>
                              </a:rPr>
                              <m:t>𝜇</m:t>
                            </m:r>
                            <m:sSup>
                              <m:sSupPr>
                                <m:ctrlPr>
                                  <a:rPr lang="en-US" sz="1600" b="0" i="1" smtClean="0">
                                    <a:solidFill>
                                      <a:srgbClr val="000000"/>
                                    </a:solidFill>
                                    <a:latin typeface="Cambria Math" panose="02040503050406030204" pitchFamily="18" charset="0"/>
                                    <a:ea typeface="Cambria Math" panose="02040503050406030204" pitchFamily="18" charset="0"/>
                                  </a:rPr>
                                </m:ctrlPr>
                              </m:sSupPr>
                              <m:e>
                                <m:r>
                                  <a:rPr lang="en-US" sz="1600" b="0" i="1" smtClean="0">
                                    <a:solidFill>
                                      <a:srgbClr val="000000"/>
                                    </a:solidFill>
                                    <a:latin typeface="Cambria Math" panose="02040503050406030204" pitchFamily="18" charset="0"/>
                                    <a:ea typeface="Cambria Math" panose="02040503050406030204" pitchFamily="18" charset="0"/>
                                  </a:rPr>
                                  <m:t>𝑚</m:t>
                                </m:r>
                              </m:e>
                              <m:sup>
                                <m:r>
                                  <a:rPr lang="en-US" sz="1600" b="0" i="1" smtClean="0">
                                    <a:solidFill>
                                      <a:srgbClr val="000000"/>
                                    </a:solidFill>
                                    <a:latin typeface="Cambria Math" panose="02040503050406030204" pitchFamily="18" charset="0"/>
                                    <a:ea typeface="Cambria Math" panose="02040503050406030204" pitchFamily="18" charset="0"/>
                                  </a:rPr>
                                  <m:t>∗</m:t>
                                </m:r>
                              </m:sup>
                            </m:sSup>
                          </m:den>
                        </m:f>
                      </m:oMath>
                    </m:oMathPara>
                  </a14:m>
                  <a:endParaRPr lang="en-US" sz="1600" dirty="0">
                    <a:solidFill>
                      <a:srgbClr val="000000"/>
                    </a:solidFill>
                  </a:endParaRPr>
                </a:p>
              </p:txBody>
            </p:sp>
          </mc:Choice>
          <mc:Fallback xmlns="">
            <p:sp>
              <p:nvSpPr>
                <p:cNvPr id="21" name="Rectangle 20">
                  <a:extLst>
                    <a:ext uri="{FF2B5EF4-FFF2-40B4-BE49-F238E27FC236}">
                      <a16:creationId xmlns:a16="http://schemas.microsoft.com/office/drawing/2014/main" id="{D42B898B-9379-4809-BF48-0E6632129860}"/>
                    </a:ext>
                  </a:extLst>
                </p:cNvPr>
                <p:cNvSpPr>
                  <a:spLocks noRot="1" noChangeAspect="1" noMove="1" noResize="1" noEditPoints="1" noAdjustHandles="1" noChangeArrowheads="1" noChangeShapeType="1" noTextEdit="1"/>
                </p:cNvSpPr>
                <p:nvPr/>
              </p:nvSpPr>
              <p:spPr>
                <a:xfrm>
                  <a:off x="2550269" y="4645697"/>
                  <a:ext cx="987898" cy="552587"/>
                </a:xfrm>
                <a:prstGeom prst="rect">
                  <a:avLst/>
                </a:prstGeom>
                <a:blipFill>
                  <a:blip r:embed="rId8"/>
                  <a:stretch>
                    <a:fillRect b="-2198"/>
                  </a:stretch>
                </a:blipFill>
              </p:spPr>
              <p:txBody>
                <a:bodyPr/>
                <a:lstStyle/>
                <a:p>
                  <a:r>
                    <a:rPr lang="en-US">
                      <a:noFill/>
                    </a:rPr>
                    <a:t> </a:t>
                  </a:r>
                </a:p>
              </p:txBody>
            </p:sp>
          </mc:Fallback>
        </mc:AlternateContent>
        <p:sp>
          <p:nvSpPr>
            <p:cNvPr id="22" name="Rectangle 21">
              <a:extLst>
                <a:ext uri="{FF2B5EF4-FFF2-40B4-BE49-F238E27FC236}">
                  <a16:creationId xmlns:a16="http://schemas.microsoft.com/office/drawing/2014/main" id="{9953A691-2383-4B5A-8591-C588CC8405BF}"/>
                </a:ext>
              </a:extLst>
            </p:cNvPr>
            <p:cNvSpPr/>
            <p:nvPr/>
          </p:nvSpPr>
          <p:spPr>
            <a:xfrm>
              <a:off x="621358" y="4729839"/>
              <a:ext cx="3262583" cy="307777"/>
            </a:xfrm>
            <a:prstGeom prst="rect">
              <a:avLst/>
            </a:prstGeom>
          </p:spPr>
          <p:txBody>
            <a:bodyPr wrap="square">
              <a:spAutoFit/>
            </a:bodyPr>
            <a:lstStyle/>
            <a:p>
              <a:r>
                <a:rPr lang="en-US" sz="1400" dirty="0">
                  <a:solidFill>
                    <a:srgbClr val="000000"/>
                  </a:solidFill>
                  <a:latin typeface="+mn-lt"/>
                  <a:ea typeface="Arial Unicode MS" pitchFamily="34" charset="-122"/>
                  <a:cs typeface="Arial Unicode MS" pitchFamily="34" charset="-122"/>
                </a:rPr>
                <a:t>Collision frequency:</a:t>
              </a:r>
            </a:p>
          </p:txBody>
        </p:sp>
      </p:grpSp>
      <p:pic>
        <p:nvPicPr>
          <p:cNvPr id="23" name="Picture 22">
            <a:extLst>
              <a:ext uri="{FF2B5EF4-FFF2-40B4-BE49-F238E27FC236}">
                <a16:creationId xmlns:a16="http://schemas.microsoft.com/office/drawing/2014/main" id="{1096FA68-70E7-4E66-9270-97D8D78544E3}"/>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261998" y="1467998"/>
            <a:ext cx="4641424" cy="3342847"/>
          </a:xfrm>
          <a:prstGeom prst="rect">
            <a:avLst/>
          </a:prstGeom>
        </p:spPr>
      </p:pic>
      <p:cxnSp>
        <p:nvCxnSpPr>
          <p:cNvPr id="24" name="Straight Arrow Connector 23">
            <a:extLst>
              <a:ext uri="{FF2B5EF4-FFF2-40B4-BE49-F238E27FC236}">
                <a16:creationId xmlns:a16="http://schemas.microsoft.com/office/drawing/2014/main" id="{645EC90D-8C2E-46A5-B49B-A9E31A810BA0}"/>
              </a:ext>
            </a:extLst>
          </p:cNvPr>
          <p:cNvCxnSpPr>
            <a:cxnSpLocks/>
          </p:cNvCxnSpPr>
          <p:nvPr/>
        </p:nvCxnSpPr>
        <p:spPr bwMode="auto">
          <a:xfrm>
            <a:off x="10143654" y="2386412"/>
            <a:ext cx="280308" cy="312274"/>
          </a:xfrm>
          <a:prstGeom prst="straightConnector1">
            <a:avLst/>
          </a:prstGeom>
          <a:noFill/>
          <a:ln w="38100" cap="flat" cmpd="sng" algn="ctr">
            <a:solidFill>
              <a:srgbClr val="9900CC"/>
            </a:solidFill>
            <a:prstDash val="solid"/>
            <a:round/>
            <a:headEnd type="none" w="med" len="med"/>
            <a:tailEnd type="triangle"/>
          </a:ln>
          <a:effectLst/>
        </p:spPr>
      </p:cxnSp>
      <p:sp>
        <p:nvSpPr>
          <p:cNvPr id="25" name="TextBox 24">
            <a:extLst>
              <a:ext uri="{FF2B5EF4-FFF2-40B4-BE49-F238E27FC236}">
                <a16:creationId xmlns:a16="http://schemas.microsoft.com/office/drawing/2014/main" id="{97AD0498-1042-4941-8168-D4A1A993AF01}"/>
              </a:ext>
            </a:extLst>
          </p:cNvPr>
          <p:cNvSpPr txBox="1"/>
          <p:nvPr/>
        </p:nvSpPr>
        <p:spPr>
          <a:xfrm>
            <a:off x="9609068" y="2001636"/>
            <a:ext cx="719908" cy="400110"/>
          </a:xfrm>
          <a:prstGeom prst="rect">
            <a:avLst/>
          </a:prstGeom>
          <a:noFill/>
        </p:spPr>
        <p:txBody>
          <a:bodyPr wrap="square" rtlCol="0">
            <a:spAutoFit/>
          </a:bodyPr>
          <a:lstStyle/>
          <a:p>
            <a:r>
              <a:rPr lang="en-US" sz="2000" dirty="0">
                <a:solidFill>
                  <a:srgbClr val="9900CC"/>
                </a:solidFill>
                <a:latin typeface="Arial Unicode MS" pitchFamily="34" charset="-122"/>
                <a:ea typeface="Arial Unicode MS" pitchFamily="34" charset="-122"/>
                <a:cs typeface="Arial Unicode MS" pitchFamily="34" charset="-122"/>
              </a:rPr>
              <a:t>ENZ</a:t>
            </a:r>
          </a:p>
        </p:txBody>
      </p:sp>
      <p:sp>
        <p:nvSpPr>
          <p:cNvPr id="27" name="Oval 26">
            <a:extLst>
              <a:ext uri="{FF2B5EF4-FFF2-40B4-BE49-F238E27FC236}">
                <a16:creationId xmlns:a16="http://schemas.microsoft.com/office/drawing/2014/main" id="{EEEC5E6B-C1A1-4CB3-B1F0-FB62E482C95C}"/>
              </a:ext>
            </a:extLst>
          </p:cNvPr>
          <p:cNvSpPr/>
          <p:nvPr/>
        </p:nvSpPr>
        <p:spPr bwMode="auto">
          <a:xfrm>
            <a:off x="7933202" y="1487373"/>
            <a:ext cx="591951" cy="1474543"/>
          </a:xfrm>
          <a:prstGeom prst="ellipse">
            <a:avLst/>
          </a:prstGeom>
          <a:noFill/>
          <a:ln w="38100" cap="flat" cmpd="sng" algn="ctr">
            <a:solidFill>
              <a:srgbClr val="9900CC"/>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28" name="Rectangle 27">
            <a:extLst>
              <a:ext uri="{FF2B5EF4-FFF2-40B4-BE49-F238E27FC236}">
                <a16:creationId xmlns:a16="http://schemas.microsoft.com/office/drawing/2014/main" id="{9F926B78-E663-4B88-924E-36278A481AD9}"/>
              </a:ext>
            </a:extLst>
          </p:cNvPr>
          <p:cNvSpPr/>
          <p:nvPr/>
        </p:nvSpPr>
        <p:spPr>
          <a:xfrm>
            <a:off x="6250167" y="1129444"/>
            <a:ext cx="4789581"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Comparison of Si and ITO optical properties @ 1.55µm</a:t>
            </a: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255B906A-352A-4E5D-88FF-CB931B0388A7}"/>
                  </a:ext>
                </a:extLst>
              </p:cNvPr>
              <p:cNvSpPr txBox="1"/>
              <p:nvPr/>
            </p:nvSpPr>
            <p:spPr>
              <a:xfrm>
                <a:off x="2412998" y="4330686"/>
                <a:ext cx="510809"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smtClean="0">
                          <a:solidFill>
                            <a:schemeClr val="tx1"/>
                          </a:solidFill>
                          <a:latin typeface="Cambria Math" panose="02040503050406030204" pitchFamily="18" charset="0"/>
                          <a:ea typeface="Cambria Math" panose="02040503050406030204" pitchFamily="18" charset="0"/>
                        </a:rPr>
                        <m:t>𝜇</m:t>
                      </m:r>
                    </m:oMath>
                  </m:oMathPara>
                </a14:m>
                <a:endParaRPr lang="en-US" dirty="0">
                  <a:solidFill>
                    <a:schemeClr val="tx1"/>
                  </a:solidFill>
                  <a:latin typeface="Arial" charset="0"/>
                  <a:ea typeface="ＭＳ Ｐゴシック" pitchFamily="-96" charset="-128"/>
                </a:endParaRPr>
              </a:p>
              <a:p>
                <a:endParaRPr lang="en-US" dirty="0"/>
              </a:p>
            </p:txBody>
          </p:sp>
        </mc:Choice>
        <mc:Fallback xmlns="">
          <p:sp>
            <p:nvSpPr>
              <p:cNvPr id="31" name="TextBox 30">
                <a:extLst>
                  <a:ext uri="{FF2B5EF4-FFF2-40B4-BE49-F238E27FC236}">
                    <a16:creationId xmlns:a16="http://schemas.microsoft.com/office/drawing/2014/main" id="{255B906A-352A-4E5D-88FF-CB931B0388A7}"/>
                  </a:ext>
                </a:extLst>
              </p:cNvPr>
              <p:cNvSpPr txBox="1">
                <a:spLocks noRot="1" noChangeAspect="1" noMove="1" noResize="1" noEditPoints="1" noAdjustHandles="1" noChangeArrowheads="1" noChangeShapeType="1" noTextEdit="1"/>
              </p:cNvSpPr>
              <p:nvPr/>
            </p:nvSpPr>
            <p:spPr>
              <a:xfrm>
                <a:off x="2412998" y="4330686"/>
                <a:ext cx="510809" cy="646331"/>
              </a:xfrm>
              <a:prstGeom prst="rect">
                <a:avLst/>
              </a:prstGeom>
              <a:blipFill>
                <a:blip r:embed="rId10"/>
                <a:stretch>
                  <a:fillRect/>
                </a:stretch>
              </a:blipFill>
            </p:spPr>
            <p:txBody>
              <a:bodyPr/>
              <a:lstStyle/>
              <a:p>
                <a:r>
                  <a:rPr lang="en-US">
                    <a:noFill/>
                  </a:rPr>
                  <a:t> </a:t>
                </a:r>
              </a:p>
            </p:txBody>
          </p:sp>
        </mc:Fallback>
      </mc:AlternateContent>
      <p:grpSp>
        <p:nvGrpSpPr>
          <p:cNvPr id="53" name="Group 52">
            <a:extLst>
              <a:ext uri="{FF2B5EF4-FFF2-40B4-BE49-F238E27FC236}">
                <a16:creationId xmlns:a16="http://schemas.microsoft.com/office/drawing/2014/main" id="{1154D5C4-2276-468B-9A1C-B48B93E77C99}"/>
              </a:ext>
            </a:extLst>
          </p:cNvPr>
          <p:cNvGrpSpPr/>
          <p:nvPr/>
        </p:nvGrpSpPr>
        <p:grpSpPr>
          <a:xfrm>
            <a:off x="1484913" y="4928358"/>
            <a:ext cx="9657892" cy="1624842"/>
            <a:chOff x="1484913" y="4928358"/>
            <a:chExt cx="9657892" cy="1624842"/>
          </a:xfrm>
        </p:grpSpPr>
        <p:sp>
          <p:nvSpPr>
            <p:cNvPr id="29" name="Rectangle 28">
              <a:extLst>
                <a:ext uri="{FF2B5EF4-FFF2-40B4-BE49-F238E27FC236}">
                  <a16:creationId xmlns:a16="http://schemas.microsoft.com/office/drawing/2014/main" id="{09FBB179-FC97-426D-8DE0-93CFFF9D8135}"/>
                </a:ext>
              </a:extLst>
            </p:cNvPr>
            <p:cNvSpPr/>
            <p:nvPr/>
          </p:nvSpPr>
          <p:spPr bwMode="auto">
            <a:xfrm>
              <a:off x="1484913" y="4928358"/>
              <a:ext cx="9657892" cy="1624842"/>
            </a:xfrm>
            <a:prstGeom prst="rect">
              <a:avLst/>
            </a:prstGeom>
            <a:solidFill>
              <a:schemeClr val="bg1"/>
            </a:solidFill>
            <a:ln w="19050" cap="flat" cmpd="sng" algn="ctr">
              <a:solidFill>
                <a:schemeClr val="accent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999999"/>
                </a:solidFill>
                <a:effectLst/>
                <a:latin typeface="Arial" charset="0"/>
                <a:ea typeface="ＭＳ Ｐゴシック" pitchFamily="-96" charset="-128"/>
              </a:endParaRPr>
            </a:p>
          </p:txBody>
        </p:sp>
        <p:sp>
          <p:nvSpPr>
            <p:cNvPr id="30" name="矩形 15">
              <a:extLst>
                <a:ext uri="{FF2B5EF4-FFF2-40B4-BE49-F238E27FC236}">
                  <a16:creationId xmlns:a16="http://schemas.microsoft.com/office/drawing/2014/main" id="{2339B583-C6CC-4F05-9636-38A21D4AD128}"/>
                </a:ext>
              </a:extLst>
            </p:cNvPr>
            <p:cNvSpPr/>
            <p:nvPr/>
          </p:nvSpPr>
          <p:spPr>
            <a:xfrm>
              <a:off x="1484913" y="4969480"/>
              <a:ext cx="5689378" cy="338554"/>
            </a:xfrm>
            <a:prstGeom prst="rect">
              <a:avLst/>
            </a:prstGeom>
          </p:spPr>
          <p:txBody>
            <a:bodyPr wrap="none">
              <a:spAutoFit/>
            </a:bodyPr>
            <a:lstStyle/>
            <a:p>
              <a:r>
                <a:rPr lang="en-US" altLang="zh-CN" sz="1600" dirty="0">
                  <a:solidFill>
                    <a:schemeClr val="accent5"/>
                  </a:solidFill>
                  <a:latin typeface="Arial Unicode MS" pitchFamily="34" charset="-122"/>
                  <a:ea typeface="Arial Unicode MS" pitchFamily="34" charset="-122"/>
                  <a:cs typeface="Arial Unicode MS" pitchFamily="34" charset="-122"/>
                </a:rPr>
                <a:t>ENZ induced light confinement and absorption enhancement</a:t>
              </a:r>
              <a:endParaRPr lang="zh-CN" altLang="en-US" sz="1600" dirty="0">
                <a:solidFill>
                  <a:schemeClr val="accent5"/>
                </a:solidFill>
                <a:latin typeface="Arial Unicode MS" pitchFamily="34" charset="-122"/>
                <a:ea typeface="Arial Unicode MS" pitchFamily="34" charset="-122"/>
                <a:cs typeface="Arial Unicode MS" pitchFamily="34" charset="-122"/>
              </a:endParaRPr>
            </a:p>
          </p:txBody>
        </p:sp>
        <p:sp>
          <p:nvSpPr>
            <p:cNvPr id="32" name="Rectangle 31">
              <a:extLst>
                <a:ext uri="{FF2B5EF4-FFF2-40B4-BE49-F238E27FC236}">
                  <a16:creationId xmlns:a16="http://schemas.microsoft.com/office/drawing/2014/main" id="{118F3C31-6ADB-4DDE-B186-005634E591B6}"/>
                </a:ext>
              </a:extLst>
            </p:cNvPr>
            <p:cNvSpPr/>
            <p:nvPr/>
          </p:nvSpPr>
          <p:spPr bwMode="auto">
            <a:xfrm>
              <a:off x="1685681" y="5545700"/>
              <a:ext cx="2810335" cy="347643"/>
            </a:xfrm>
            <a:prstGeom prst="rect">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33" name="Rectangle 32">
              <a:extLst>
                <a:ext uri="{FF2B5EF4-FFF2-40B4-BE49-F238E27FC236}">
                  <a16:creationId xmlns:a16="http://schemas.microsoft.com/office/drawing/2014/main" id="{8D492DEB-C753-4415-A0E6-324DF64D9AC5}"/>
                </a:ext>
              </a:extLst>
            </p:cNvPr>
            <p:cNvSpPr/>
            <p:nvPr/>
          </p:nvSpPr>
          <p:spPr bwMode="auto">
            <a:xfrm>
              <a:off x="1685681" y="5893342"/>
              <a:ext cx="2810335" cy="288261"/>
            </a:xfrm>
            <a:prstGeom prst="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cxnSp>
          <p:nvCxnSpPr>
            <p:cNvPr id="34" name="Straight Arrow Connector 33">
              <a:extLst>
                <a:ext uri="{FF2B5EF4-FFF2-40B4-BE49-F238E27FC236}">
                  <a16:creationId xmlns:a16="http://schemas.microsoft.com/office/drawing/2014/main" id="{6EB75A95-1D89-41E0-ADE2-7A66B5824C11}"/>
                </a:ext>
              </a:extLst>
            </p:cNvPr>
            <p:cNvCxnSpPr/>
            <p:nvPr/>
          </p:nvCxnSpPr>
          <p:spPr bwMode="auto">
            <a:xfrm flipV="1">
              <a:off x="2671809" y="5893342"/>
              <a:ext cx="0" cy="311387"/>
            </a:xfrm>
            <a:prstGeom prst="straightConnector1">
              <a:avLst/>
            </a:prstGeom>
            <a:solidFill>
              <a:schemeClr val="accent1"/>
            </a:solidFill>
            <a:ln w="19050" cap="flat" cmpd="sng" algn="ctr">
              <a:solidFill>
                <a:srgbClr val="000000"/>
              </a:solidFill>
              <a:prstDash val="solid"/>
              <a:round/>
              <a:headEnd type="none" w="med" len="med"/>
              <a:tailEnd type="triangle"/>
            </a:ln>
            <a:effectLst/>
          </p:spPr>
        </p:cxnSp>
        <p:cxnSp>
          <p:nvCxnSpPr>
            <p:cNvPr id="35" name="Straight Arrow Connector 34">
              <a:extLst>
                <a:ext uri="{FF2B5EF4-FFF2-40B4-BE49-F238E27FC236}">
                  <a16:creationId xmlns:a16="http://schemas.microsoft.com/office/drawing/2014/main" id="{B655EC74-F64B-45FA-A3BE-DA6F67250F73}"/>
                </a:ext>
              </a:extLst>
            </p:cNvPr>
            <p:cNvCxnSpPr/>
            <p:nvPr/>
          </p:nvCxnSpPr>
          <p:spPr bwMode="auto">
            <a:xfrm flipV="1">
              <a:off x="2671809" y="5568054"/>
              <a:ext cx="0" cy="311387"/>
            </a:xfrm>
            <a:prstGeom prst="straightConnector1">
              <a:avLst/>
            </a:prstGeom>
            <a:solidFill>
              <a:schemeClr val="accent1"/>
            </a:solidFill>
            <a:ln w="19050" cap="flat" cmpd="sng" algn="ctr">
              <a:solidFill>
                <a:srgbClr val="000000"/>
              </a:solidFill>
              <a:prstDash val="solid"/>
              <a:round/>
              <a:headEnd type="none" w="med" len="med"/>
              <a:tailEnd type="triangle"/>
            </a:ln>
            <a:effectLst/>
          </p:spPr>
        </p:cxn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63D25294-D332-47F8-9BD9-7E12BC337113}"/>
                    </a:ext>
                  </a:extLst>
                </p:cNvPr>
                <p:cNvSpPr txBox="1"/>
                <p:nvPr/>
              </p:nvSpPr>
              <p:spPr>
                <a:xfrm>
                  <a:off x="2645669" y="5534855"/>
                  <a:ext cx="657681" cy="38151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000000"/>
                                </a:solidFill>
                                <a:latin typeface="Cambria Math" panose="02040503050406030204" pitchFamily="18" charset="0"/>
                                <a:ea typeface="Cambria Math" panose="02040503050406030204" pitchFamily="18" charset="0"/>
                              </a:rPr>
                            </m:ctrlPr>
                          </m:sSubPr>
                          <m:e>
                            <m:r>
                              <a:rPr lang="en-US" b="0" i="1" smtClean="0">
                                <a:solidFill>
                                  <a:srgbClr val="000000"/>
                                </a:solidFill>
                                <a:latin typeface="Cambria Math" panose="02040503050406030204" pitchFamily="18" charset="0"/>
                                <a:ea typeface="Cambria Math" panose="02040503050406030204" pitchFamily="18" charset="0"/>
                              </a:rPr>
                              <m:t>𝐷</m:t>
                            </m:r>
                          </m:e>
                          <m:sub>
                            <m:r>
                              <a:rPr lang="en-US" i="1">
                                <a:solidFill>
                                  <a:srgbClr val="000000"/>
                                </a:solidFill>
                                <a:latin typeface="Cambria Math" panose="02040503050406030204" pitchFamily="18" charset="0"/>
                                <a:ea typeface="Cambria Math" panose="02040503050406030204" pitchFamily="18" charset="0"/>
                              </a:rPr>
                              <m:t>⊥,</m:t>
                            </m:r>
                            <m:r>
                              <a:rPr lang="en-US" i="1">
                                <a:solidFill>
                                  <a:srgbClr val="000000"/>
                                </a:solidFill>
                                <a:latin typeface="Cambria Math" panose="02040503050406030204" pitchFamily="18" charset="0"/>
                                <a:ea typeface="Cambria Math" panose="02040503050406030204" pitchFamily="18" charset="0"/>
                              </a:rPr>
                              <m:t>𝐷</m:t>
                            </m:r>
                          </m:sub>
                        </m:sSub>
                      </m:oMath>
                    </m:oMathPara>
                  </a14:m>
                  <a:endParaRPr lang="en-US" baseline="-25000" dirty="0">
                    <a:solidFill>
                      <a:srgbClr val="000000"/>
                    </a:solidFill>
                  </a:endParaRPr>
                </a:p>
              </p:txBody>
            </p:sp>
          </mc:Choice>
          <mc:Fallback xmlns="">
            <p:sp>
              <p:nvSpPr>
                <p:cNvPr id="36" name="TextBox 35">
                  <a:extLst>
                    <a:ext uri="{FF2B5EF4-FFF2-40B4-BE49-F238E27FC236}">
                      <a16:creationId xmlns:a16="http://schemas.microsoft.com/office/drawing/2014/main" id="{63D25294-D332-47F8-9BD9-7E12BC337113}"/>
                    </a:ext>
                  </a:extLst>
                </p:cNvPr>
                <p:cNvSpPr txBox="1">
                  <a:spLocks noRot="1" noChangeAspect="1" noMove="1" noResize="1" noEditPoints="1" noAdjustHandles="1" noChangeArrowheads="1" noChangeShapeType="1" noTextEdit="1"/>
                </p:cNvSpPr>
                <p:nvPr/>
              </p:nvSpPr>
              <p:spPr>
                <a:xfrm>
                  <a:off x="2645669" y="5534855"/>
                  <a:ext cx="657681" cy="381515"/>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A8D43B17-951E-4EF2-9B7A-78F019C53280}"/>
                    </a:ext>
                  </a:extLst>
                </p:cNvPr>
                <p:cNvSpPr txBox="1"/>
                <p:nvPr/>
              </p:nvSpPr>
              <p:spPr>
                <a:xfrm>
                  <a:off x="2645669" y="5852806"/>
                  <a:ext cx="858055" cy="38151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000000"/>
                                </a:solidFill>
                                <a:latin typeface="Cambria Math" panose="02040503050406030204" pitchFamily="18" charset="0"/>
                                <a:ea typeface="Cambria Math" panose="02040503050406030204" pitchFamily="18" charset="0"/>
                              </a:rPr>
                            </m:ctrlPr>
                          </m:sSubPr>
                          <m:e>
                            <m:r>
                              <a:rPr lang="en-US" b="0" i="1" smtClean="0">
                                <a:solidFill>
                                  <a:srgbClr val="000000"/>
                                </a:solidFill>
                                <a:latin typeface="Cambria Math" panose="02040503050406030204" pitchFamily="18" charset="0"/>
                                <a:ea typeface="Cambria Math" panose="02040503050406030204" pitchFamily="18" charset="0"/>
                              </a:rPr>
                              <m:t>𝐷</m:t>
                            </m:r>
                          </m:e>
                          <m:sub>
                            <m:r>
                              <a:rPr lang="en-US" i="1">
                                <a:solidFill>
                                  <a:srgbClr val="000000"/>
                                </a:solidFill>
                                <a:latin typeface="Cambria Math" panose="02040503050406030204" pitchFamily="18" charset="0"/>
                                <a:ea typeface="Cambria Math" panose="02040503050406030204" pitchFamily="18" charset="0"/>
                              </a:rPr>
                              <m:t>⊥,</m:t>
                            </m:r>
                            <m:r>
                              <a:rPr lang="en-US" b="0" i="1" smtClean="0">
                                <a:solidFill>
                                  <a:srgbClr val="000000"/>
                                </a:solidFill>
                                <a:latin typeface="Cambria Math" panose="02040503050406030204" pitchFamily="18" charset="0"/>
                                <a:ea typeface="Cambria Math" panose="02040503050406030204" pitchFamily="18" charset="0"/>
                              </a:rPr>
                              <m:t>𝑇𝐶𝑂</m:t>
                            </m:r>
                          </m:sub>
                        </m:sSub>
                      </m:oMath>
                    </m:oMathPara>
                  </a14:m>
                  <a:endParaRPr lang="en-US" baseline="-25000" dirty="0">
                    <a:solidFill>
                      <a:srgbClr val="000000"/>
                    </a:solidFill>
                  </a:endParaRPr>
                </a:p>
              </p:txBody>
            </p:sp>
          </mc:Choice>
          <mc:Fallback xmlns="">
            <p:sp>
              <p:nvSpPr>
                <p:cNvPr id="37" name="TextBox 36">
                  <a:extLst>
                    <a:ext uri="{FF2B5EF4-FFF2-40B4-BE49-F238E27FC236}">
                      <a16:creationId xmlns:a16="http://schemas.microsoft.com/office/drawing/2014/main" id="{A8D43B17-951E-4EF2-9B7A-78F019C53280}"/>
                    </a:ext>
                  </a:extLst>
                </p:cNvPr>
                <p:cNvSpPr txBox="1">
                  <a:spLocks noRot="1" noChangeAspect="1" noMove="1" noResize="1" noEditPoints="1" noAdjustHandles="1" noChangeArrowheads="1" noChangeShapeType="1" noTextEdit="1"/>
                </p:cNvSpPr>
                <p:nvPr/>
              </p:nvSpPr>
              <p:spPr>
                <a:xfrm>
                  <a:off x="2645669" y="5852806"/>
                  <a:ext cx="858055" cy="381515"/>
                </a:xfrm>
                <a:prstGeom prst="rect">
                  <a:avLst/>
                </a:prstGeom>
                <a:blipFill>
                  <a:blip r:embed="rId12"/>
                  <a:stretch>
                    <a:fillRect/>
                  </a:stretch>
                </a:blipFill>
              </p:spPr>
              <p:txBody>
                <a:bodyPr/>
                <a:lstStyle/>
                <a:p>
                  <a:r>
                    <a:rPr lang="en-US">
                      <a:noFill/>
                    </a:rPr>
                    <a:t> </a:t>
                  </a:r>
                </a:p>
              </p:txBody>
            </p:sp>
          </mc:Fallback>
        </mc:AlternateContent>
        <p:cxnSp>
          <p:nvCxnSpPr>
            <p:cNvPr id="38" name="Straight Arrow Connector 37">
              <a:extLst>
                <a:ext uri="{FF2B5EF4-FFF2-40B4-BE49-F238E27FC236}">
                  <a16:creationId xmlns:a16="http://schemas.microsoft.com/office/drawing/2014/main" id="{1EFC0D56-6172-482B-9C3C-1CA5B7CCF725}"/>
                </a:ext>
              </a:extLst>
            </p:cNvPr>
            <p:cNvCxnSpPr>
              <a:cxnSpLocks/>
            </p:cNvCxnSpPr>
            <p:nvPr/>
          </p:nvCxnSpPr>
          <p:spPr bwMode="auto">
            <a:xfrm flipV="1">
              <a:off x="3542313" y="5893342"/>
              <a:ext cx="1" cy="593277"/>
            </a:xfrm>
            <a:prstGeom prst="straightConnector1">
              <a:avLst/>
            </a:prstGeom>
            <a:solidFill>
              <a:schemeClr val="accent1"/>
            </a:solidFill>
            <a:ln w="19050" cap="flat" cmpd="sng" algn="ctr">
              <a:solidFill>
                <a:srgbClr val="000000"/>
              </a:solidFill>
              <a:prstDash val="solid"/>
              <a:round/>
              <a:headEnd type="none" w="med" len="med"/>
              <a:tailEnd type="triangle"/>
            </a:ln>
            <a:effectLst/>
          </p:spPr>
        </p:cxnSp>
        <p:cxnSp>
          <p:nvCxnSpPr>
            <p:cNvPr id="39" name="Straight Arrow Connector 38">
              <a:extLst>
                <a:ext uri="{FF2B5EF4-FFF2-40B4-BE49-F238E27FC236}">
                  <a16:creationId xmlns:a16="http://schemas.microsoft.com/office/drawing/2014/main" id="{CE5D90C3-EFB2-46EE-9EDD-A4B28525A2F7}"/>
                </a:ext>
              </a:extLst>
            </p:cNvPr>
            <p:cNvCxnSpPr/>
            <p:nvPr/>
          </p:nvCxnSpPr>
          <p:spPr bwMode="auto">
            <a:xfrm flipV="1">
              <a:off x="3542313" y="5615618"/>
              <a:ext cx="0" cy="259497"/>
            </a:xfrm>
            <a:prstGeom prst="straightConnector1">
              <a:avLst/>
            </a:prstGeom>
            <a:solidFill>
              <a:schemeClr val="accent1"/>
            </a:solidFill>
            <a:ln w="19050" cap="flat" cmpd="sng" algn="ctr">
              <a:solidFill>
                <a:srgbClr val="000000"/>
              </a:solidFill>
              <a:prstDash val="solid"/>
              <a:round/>
              <a:headEnd type="none" w="med" len="med"/>
              <a:tailEnd type="triangle"/>
            </a:ln>
            <a:effectLst/>
          </p:spPr>
        </p:cxnSp>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B474F0FD-E123-4666-99C9-D8936BA14B4C}"/>
                    </a:ext>
                  </a:extLst>
                </p:cNvPr>
                <p:cNvSpPr txBox="1"/>
                <p:nvPr/>
              </p:nvSpPr>
              <p:spPr>
                <a:xfrm>
                  <a:off x="3547130" y="5809935"/>
                  <a:ext cx="843180" cy="38151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000000"/>
                                </a:solidFill>
                                <a:latin typeface="Cambria Math" panose="02040503050406030204" pitchFamily="18" charset="0"/>
                                <a:ea typeface="Cambria Math" panose="02040503050406030204" pitchFamily="18" charset="0"/>
                              </a:rPr>
                            </m:ctrlPr>
                          </m:sSubPr>
                          <m:e>
                            <m:r>
                              <a:rPr lang="en-US" i="1">
                                <a:solidFill>
                                  <a:srgbClr val="000000"/>
                                </a:solidFill>
                                <a:latin typeface="Cambria Math" panose="02040503050406030204" pitchFamily="18" charset="0"/>
                                <a:ea typeface="Cambria Math" panose="02040503050406030204" pitchFamily="18" charset="0"/>
                              </a:rPr>
                              <m:t>𝐸</m:t>
                            </m:r>
                          </m:e>
                          <m:sub>
                            <m:r>
                              <a:rPr lang="en-US" i="1">
                                <a:solidFill>
                                  <a:srgbClr val="000000"/>
                                </a:solidFill>
                                <a:latin typeface="Cambria Math" panose="02040503050406030204" pitchFamily="18" charset="0"/>
                                <a:ea typeface="Cambria Math" panose="02040503050406030204" pitchFamily="18" charset="0"/>
                              </a:rPr>
                              <m:t>⊥,</m:t>
                            </m:r>
                            <m:r>
                              <a:rPr lang="en-US" b="0" i="1" smtClean="0">
                                <a:solidFill>
                                  <a:srgbClr val="000000"/>
                                </a:solidFill>
                                <a:latin typeface="Cambria Math" panose="02040503050406030204" pitchFamily="18" charset="0"/>
                                <a:ea typeface="Cambria Math" panose="02040503050406030204" pitchFamily="18" charset="0"/>
                              </a:rPr>
                              <m:t>𝑇𝐶𝑂</m:t>
                            </m:r>
                          </m:sub>
                        </m:sSub>
                      </m:oMath>
                    </m:oMathPara>
                  </a14:m>
                  <a:endParaRPr lang="en-US" baseline="-25000" dirty="0">
                    <a:solidFill>
                      <a:srgbClr val="000000"/>
                    </a:solidFill>
                  </a:endParaRPr>
                </a:p>
              </p:txBody>
            </p:sp>
          </mc:Choice>
          <mc:Fallback xmlns="">
            <p:sp>
              <p:nvSpPr>
                <p:cNvPr id="40" name="TextBox 39">
                  <a:extLst>
                    <a:ext uri="{FF2B5EF4-FFF2-40B4-BE49-F238E27FC236}">
                      <a16:creationId xmlns:a16="http://schemas.microsoft.com/office/drawing/2014/main" id="{B474F0FD-E123-4666-99C9-D8936BA14B4C}"/>
                    </a:ext>
                  </a:extLst>
                </p:cNvPr>
                <p:cNvSpPr txBox="1">
                  <a:spLocks noRot="1" noChangeAspect="1" noMove="1" noResize="1" noEditPoints="1" noAdjustHandles="1" noChangeArrowheads="1" noChangeShapeType="1" noTextEdit="1"/>
                </p:cNvSpPr>
                <p:nvPr/>
              </p:nvSpPr>
              <p:spPr>
                <a:xfrm>
                  <a:off x="3547130" y="5809935"/>
                  <a:ext cx="843180" cy="381515"/>
                </a:xfrm>
                <a:prstGeom prst="rect">
                  <a:avLst/>
                </a:prstGeom>
                <a:blipFill>
                  <a:blip r:embed="rId1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1" name="Rectangle 40">
                  <a:extLst>
                    <a:ext uri="{FF2B5EF4-FFF2-40B4-BE49-F238E27FC236}">
                      <a16:creationId xmlns:a16="http://schemas.microsoft.com/office/drawing/2014/main" id="{EA1DB925-709D-4BEF-86AA-019AE3044FDD}"/>
                    </a:ext>
                  </a:extLst>
                </p:cNvPr>
                <p:cNvSpPr/>
                <p:nvPr/>
              </p:nvSpPr>
              <p:spPr>
                <a:xfrm>
                  <a:off x="3542313" y="5520939"/>
                  <a:ext cx="657231" cy="38151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000000"/>
                                </a:solidFill>
                                <a:latin typeface="Cambria Math" panose="02040503050406030204" pitchFamily="18" charset="0"/>
                                <a:ea typeface="Cambria Math" panose="02040503050406030204" pitchFamily="18" charset="0"/>
                              </a:rPr>
                            </m:ctrlPr>
                          </m:sSubPr>
                          <m:e>
                            <m:r>
                              <a:rPr lang="en-US" i="1">
                                <a:solidFill>
                                  <a:srgbClr val="000000"/>
                                </a:solidFill>
                                <a:latin typeface="Cambria Math" panose="02040503050406030204" pitchFamily="18" charset="0"/>
                                <a:ea typeface="Cambria Math" panose="02040503050406030204" pitchFamily="18" charset="0"/>
                              </a:rPr>
                              <m:t>𝐸</m:t>
                            </m:r>
                          </m:e>
                          <m:sub>
                            <m:r>
                              <a:rPr lang="en-US" i="1">
                                <a:solidFill>
                                  <a:srgbClr val="000000"/>
                                </a:solidFill>
                                <a:latin typeface="Cambria Math" panose="02040503050406030204" pitchFamily="18" charset="0"/>
                                <a:ea typeface="Cambria Math" panose="02040503050406030204" pitchFamily="18" charset="0"/>
                              </a:rPr>
                              <m:t>⊥,</m:t>
                            </m:r>
                            <m:r>
                              <a:rPr lang="en-US" i="1">
                                <a:solidFill>
                                  <a:srgbClr val="000000"/>
                                </a:solidFill>
                                <a:latin typeface="Cambria Math" panose="02040503050406030204" pitchFamily="18" charset="0"/>
                                <a:ea typeface="Cambria Math" panose="02040503050406030204" pitchFamily="18" charset="0"/>
                              </a:rPr>
                              <m:t>𝐷</m:t>
                            </m:r>
                          </m:sub>
                        </m:sSub>
                      </m:oMath>
                    </m:oMathPara>
                  </a14:m>
                  <a:endParaRPr lang="en-US" dirty="0">
                    <a:solidFill>
                      <a:srgbClr val="000000"/>
                    </a:solidFill>
                  </a:endParaRPr>
                </a:p>
              </p:txBody>
            </p:sp>
          </mc:Choice>
          <mc:Fallback xmlns="">
            <p:sp>
              <p:nvSpPr>
                <p:cNvPr id="41" name="Rectangle 40">
                  <a:extLst>
                    <a:ext uri="{FF2B5EF4-FFF2-40B4-BE49-F238E27FC236}">
                      <a16:creationId xmlns:a16="http://schemas.microsoft.com/office/drawing/2014/main" id="{EA1DB925-709D-4BEF-86AA-019AE3044FDD}"/>
                    </a:ext>
                  </a:extLst>
                </p:cNvPr>
                <p:cNvSpPr>
                  <a:spLocks noRot="1" noChangeAspect="1" noMove="1" noResize="1" noEditPoints="1" noAdjustHandles="1" noChangeArrowheads="1" noChangeShapeType="1" noTextEdit="1"/>
                </p:cNvSpPr>
                <p:nvPr/>
              </p:nvSpPr>
              <p:spPr>
                <a:xfrm>
                  <a:off x="3542313" y="5520939"/>
                  <a:ext cx="657231" cy="381515"/>
                </a:xfrm>
                <a:prstGeom prst="rect">
                  <a:avLst/>
                </a:prstGeom>
                <a:blipFill>
                  <a:blip r:embed="rId14"/>
                  <a:stretch>
                    <a:fillRect/>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627C43FE-F3FB-4832-A574-B522054A3E2E}"/>
                </a:ext>
              </a:extLst>
            </p:cNvPr>
            <p:cNvSpPr txBox="1"/>
            <p:nvPr/>
          </p:nvSpPr>
          <p:spPr>
            <a:xfrm>
              <a:off x="1668800" y="5591479"/>
              <a:ext cx="946093" cy="307777"/>
            </a:xfrm>
            <a:prstGeom prst="rect">
              <a:avLst/>
            </a:prstGeom>
            <a:noFill/>
          </p:spPr>
          <p:txBody>
            <a:bodyPr wrap="none" rtlCol="0">
              <a:spAutoFit/>
            </a:bodyPr>
            <a:lstStyle/>
            <a:p>
              <a:r>
                <a:rPr lang="en-US" sz="1400" dirty="0">
                  <a:solidFill>
                    <a:srgbClr val="FFFFFF"/>
                  </a:solidFill>
                </a:rPr>
                <a:t>Dielectric</a:t>
              </a:r>
            </a:p>
          </p:txBody>
        </p:sp>
        <p:sp>
          <p:nvSpPr>
            <p:cNvPr id="43" name="TextBox 42">
              <a:extLst>
                <a:ext uri="{FF2B5EF4-FFF2-40B4-BE49-F238E27FC236}">
                  <a16:creationId xmlns:a16="http://schemas.microsoft.com/office/drawing/2014/main" id="{1B156667-B779-4CFE-A5C2-4F978276C38D}"/>
                </a:ext>
              </a:extLst>
            </p:cNvPr>
            <p:cNvSpPr txBox="1"/>
            <p:nvPr/>
          </p:nvSpPr>
          <p:spPr>
            <a:xfrm>
              <a:off x="1666760" y="5891796"/>
              <a:ext cx="823815" cy="307777"/>
            </a:xfrm>
            <a:prstGeom prst="rect">
              <a:avLst/>
            </a:prstGeom>
            <a:noFill/>
          </p:spPr>
          <p:txBody>
            <a:bodyPr wrap="none" rtlCol="0">
              <a:spAutoFit/>
            </a:bodyPr>
            <a:lstStyle/>
            <a:p>
              <a:r>
                <a:rPr lang="en-US" sz="1400" dirty="0">
                  <a:solidFill>
                    <a:srgbClr val="FFFFFF"/>
                  </a:solidFill>
                </a:rPr>
                <a:t>ENZ-TCO</a:t>
              </a:r>
            </a:p>
          </p:txBody>
        </p:sp>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A8391026-FB15-4176-A955-0C9B08734469}"/>
                    </a:ext>
                  </a:extLst>
                </p:cNvPr>
                <p:cNvSpPr txBox="1"/>
                <p:nvPr/>
              </p:nvSpPr>
              <p:spPr>
                <a:xfrm>
                  <a:off x="4638680" y="5572811"/>
                  <a:ext cx="1266950" cy="25699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solidFill>
                                  <a:srgbClr val="000000"/>
                                </a:solidFill>
                                <a:latin typeface="Cambria Math" panose="02040503050406030204" pitchFamily="18" charset="0"/>
                                <a:ea typeface="Cambria Math" panose="02040503050406030204" pitchFamily="18" charset="0"/>
                              </a:rPr>
                            </m:ctrlPr>
                          </m:sSubPr>
                          <m:e>
                            <m:r>
                              <a:rPr lang="en-US" sz="1600" b="0" i="1" smtClean="0">
                                <a:solidFill>
                                  <a:srgbClr val="000000"/>
                                </a:solidFill>
                                <a:latin typeface="Cambria Math" panose="02040503050406030204" pitchFamily="18" charset="0"/>
                                <a:ea typeface="Cambria Math" panose="02040503050406030204" pitchFamily="18" charset="0"/>
                              </a:rPr>
                              <m:t>𝐷</m:t>
                            </m:r>
                          </m:e>
                          <m:sub>
                            <m:r>
                              <a:rPr lang="en-US" sz="1600" i="1" smtClean="0">
                                <a:solidFill>
                                  <a:srgbClr val="000000"/>
                                </a:solidFill>
                                <a:latin typeface="Cambria Math" panose="02040503050406030204" pitchFamily="18" charset="0"/>
                                <a:ea typeface="Cambria Math" panose="02040503050406030204" pitchFamily="18" charset="0"/>
                              </a:rPr>
                              <m:t>⊥</m:t>
                            </m:r>
                            <m:r>
                              <a:rPr lang="en-US" sz="1600" b="0" i="1" smtClean="0">
                                <a:solidFill>
                                  <a:srgbClr val="000000"/>
                                </a:solidFill>
                                <a:latin typeface="Cambria Math" panose="02040503050406030204" pitchFamily="18" charset="0"/>
                                <a:ea typeface="Cambria Math" panose="02040503050406030204" pitchFamily="18" charset="0"/>
                              </a:rPr>
                              <m:t>,</m:t>
                            </m:r>
                            <m:r>
                              <a:rPr lang="en-US" sz="1600" b="0" i="1" smtClean="0">
                                <a:solidFill>
                                  <a:srgbClr val="000000"/>
                                </a:solidFill>
                                <a:latin typeface="Cambria Math" panose="02040503050406030204" pitchFamily="18" charset="0"/>
                                <a:ea typeface="Cambria Math" panose="02040503050406030204" pitchFamily="18" charset="0"/>
                              </a:rPr>
                              <m:t>𝑇𝐶𝑂</m:t>
                            </m:r>
                          </m:sub>
                        </m:sSub>
                        <m:r>
                          <a:rPr lang="en-US" sz="1600" b="0" i="1" smtClean="0">
                            <a:solidFill>
                              <a:srgbClr val="000000"/>
                            </a:solidFill>
                            <a:latin typeface="Cambria Math" panose="02040503050406030204" pitchFamily="18" charset="0"/>
                            <a:ea typeface="Cambria Math" panose="02040503050406030204" pitchFamily="18" charset="0"/>
                          </a:rPr>
                          <m:t>=</m:t>
                        </m:r>
                        <m:sSub>
                          <m:sSubPr>
                            <m:ctrlPr>
                              <a:rPr lang="en-US" sz="1600" b="0" i="1" smtClean="0">
                                <a:solidFill>
                                  <a:srgbClr val="000000"/>
                                </a:solidFill>
                                <a:latin typeface="Cambria Math" panose="02040503050406030204" pitchFamily="18" charset="0"/>
                                <a:ea typeface="Cambria Math" panose="02040503050406030204" pitchFamily="18" charset="0"/>
                              </a:rPr>
                            </m:ctrlPr>
                          </m:sSubPr>
                          <m:e>
                            <m:r>
                              <a:rPr lang="en-US" sz="1600" b="0" i="1" smtClean="0">
                                <a:solidFill>
                                  <a:srgbClr val="000000"/>
                                </a:solidFill>
                                <a:latin typeface="Cambria Math" panose="02040503050406030204" pitchFamily="18" charset="0"/>
                                <a:ea typeface="Cambria Math" panose="02040503050406030204" pitchFamily="18" charset="0"/>
                              </a:rPr>
                              <m:t>𝐷</m:t>
                            </m:r>
                          </m:e>
                          <m:sub>
                            <m:r>
                              <a:rPr lang="en-US" sz="1600" i="1">
                                <a:solidFill>
                                  <a:srgbClr val="000000"/>
                                </a:solidFill>
                                <a:latin typeface="Cambria Math" panose="02040503050406030204" pitchFamily="18" charset="0"/>
                                <a:ea typeface="Cambria Math" panose="02040503050406030204" pitchFamily="18" charset="0"/>
                              </a:rPr>
                              <m:t>⊥,</m:t>
                            </m:r>
                            <m:r>
                              <a:rPr lang="en-US" sz="1600" b="0" i="1" smtClean="0">
                                <a:solidFill>
                                  <a:srgbClr val="000000"/>
                                </a:solidFill>
                                <a:latin typeface="Cambria Math" panose="02040503050406030204" pitchFamily="18" charset="0"/>
                                <a:ea typeface="Cambria Math" panose="02040503050406030204" pitchFamily="18" charset="0"/>
                              </a:rPr>
                              <m:t>𝐷</m:t>
                            </m:r>
                          </m:sub>
                        </m:sSub>
                      </m:oMath>
                    </m:oMathPara>
                  </a14:m>
                  <a:endParaRPr lang="en-US" sz="1600" dirty="0"/>
                </a:p>
              </p:txBody>
            </p:sp>
          </mc:Choice>
          <mc:Fallback xmlns="">
            <p:sp>
              <p:nvSpPr>
                <p:cNvPr id="44" name="TextBox 43">
                  <a:extLst>
                    <a:ext uri="{FF2B5EF4-FFF2-40B4-BE49-F238E27FC236}">
                      <a16:creationId xmlns:a16="http://schemas.microsoft.com/office/drawing/2014/main" id="{A8391026-FB15-4176-A955-0C9B08734469}"/>
                    </a:ext>
                  </a:extLst>
                </p:cNvPr>
                <p:cNvSpPr txBox="1">
                  <a:spLocks noRot="1" noChangeAspect="1" noMove="1" noResize="1" noEditPoints="1" noAdjustHandles="1" noChangeArrowheads="1" noChangeShapeType="1" noTextEdit="1"/>
                </p:cNvSpPr>
                <p:nvPr/>
              </p:nvSpPr>
              <p:spPr>
                <a:xfrm>
                  <a:off x="4638680" y="5572811"/>
                  <a:ext cx="1266950" cy="256993"/>
                </a:xfrm>
                <a:prstGeom prst="rect">
                  <a:avLst/>
                </a:prstGeom>
                <a:blipFill>
                  <a:blip r:embed="rId15"/>
                  <a:stretch>
                    <a:fillRect l="-3365" r="-481"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7B92EF15-D143-4E47-8A80-19A2FA621A88}"/>
                    </a:ext>
                  </a:extLst>
                </p:cNvPr>
                <p:cNvSpPr txBox="1"/>
                <p:nvPr/>
              </p:nvSpPr>
              <p:spPr>
                <a:xfrm>
                  <a:off x="4638680" y="5899256"/>
                  <a:ext cx="1801455" cy="5094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solidFill>
                                  <a:srgbClr val="000000"/>
                                </a:solidFill>
                                <a:latin typeface="Cambria Math" panose="02040503050406030204" pitchFamily="18" charset="0"/>
                                <a:ea typeface="Cambria Math" panose="02040503050406030204" pitchFamily="18" charset="0"/>
                              </a:rPr>
                            </m:ctrlPr>
                          </m:sSubPr>
                          <m:e>
                            <m:r>
                              <a:rPr lang="en-US" sz="1600" b="0" i="1" smtClean="0">
                                <a:solidFill>
                                  <a:srgbClr val="000000"/>
                                </a:solidFill>
                                <a:latin typeface="Cambria Math" panose="02040503050406030204" pitchFamily="18" charset="0"/>
                                <a:ea typeface="Cambria Math" panose="02040503050406030204" pitchFamily="18" charset="0"/>
                              </a:rPr>
                              <m:t>𝐸</m:t>
                            </m:r>
                          </m:e>
                          <m:sub>
                            <m:r>
                              <a:rPr lang="en-US" sz="1600" i="1" smtClean="0">
                                <a:solidFill>
                                  <a:srgbClr val="000000"/>
                                </a:solidFill>
                                <a:latin typeface="Cambria Math" panose="02040503050406030204" pitchFamily="18" charset="0"/>
                                <a:ea typeface="Cambria Math" panose="02040503050406030204" pitchFamily="18" charset="0"/>
                              </a:rPr>
                              <m:t>⊥</m:t>
                            </m:r>
                            <m:r>
                              <a:rPr lang="en-US" sz="1600" b="0" i="1" smtClean="0">
                                <a:solidFill>
                                  <a:srgbClr val="000000"/>
                                </a:solidFill>
                                <a:latin typeface="Cambria Math" panose="02040503050406030204" pitchFamily="18" charset="0"/>
                                <a:ea typeface="Cambria Math" panose="02040503050406030204" pitchFamily="18" charset="0"/>
                              </a:rPr>
                              <m:t>,</m:t>
                            </m:r>
                            <m:r>
                              <a:rPr lang="en-US" sz="1600" b="0" i="1" smtClean="0">
                                <a:solidFill>
                                  <a:srgbClr val="000000"/>
                                </a:solidFill>
                                <a:latin typeface="Cambria Math" panose="02040503050406030204" pitchFamily="18" charset="0"/>
                                <a:ea typeface="Cambria Math" panose="02040503050406030204" pitchFamily="18" charset="0"/>
                              </a:rPr>
                              <m:t>𝑇𝐶𝑂</m:t>
                            </m:r>
                          </m:sub>
                        </m:sSub>
                        <m:r>
                          <a:rPr lang="en-US" sz="1600" b="0" i="1" smtClean="0">
                            <a:solidFill>
                              <a:srgbClr val="000000"/>
                            </a:solidFill>
                            <a:latin typeface="Cambria Math" panose="02040503050406030204" pitchFamily="18" charset="0"/>
                            <a:ea typeface="Cambria Math" panose="02040503050406030204" pitchFamily="18" charset="0"/>
                          </a:rPr>
                          <m:t>=</m:t>
                        </m:r>
                        <m:f>
                          <m:fPr>
                            <m:ctrlPr>
                              <a:rPr lang="en-US" sz="1600" b="0" i="1" smtClean="0">
                                <a:solidFill>
                                  <a:schemeClr val="tx1"/>
                                </a:solidFill>
                                <a:latin typeface="Cambria Math" panose="02040503050406030204" pitchFamily="18" charset="0"/>
                                <a:ea typeface="Cambria Math" panose="02040503050406030204" pitchFamily="18" charset="0"/>
                              </a:rPr>
                            </m:ctrlPr>
                          </m:fPr>
                          <m:num>
                            <m:sSub>
                              <m:sSubPr>
                                <m:ctrlPr>
                                  <a:rPr lang="en-US" sz="1600" i="1" smtClean="0">
                                    <a:solidFill>
                                      <a:srgbClr val="0070C0"/>
                                    </a:solidFill>
                                    <a:latin typeface="Cambria Math" panose="02040503050406030204" pitchFamily="18" charset="0"/>
                                    <a:ea typeface="Cambria Math" panose="02040503050406030204" pitchFamily="18" charset="0"/>
                                  </a:rPr>
                                </m:ctrlPr>
                              </m:sSubPr>
                              <m:e>
                                <m:r>
                                  <a:rPr lang="en-US" sz="1600" b="0" i="1" smtClean="0">
                                    <a:solidFill>
                                      <a:srgbClr val="0070C0"/>
                                    </a:solidFill>
                                    <a:latin typeface="Cambria Math" panose="02040503050406030204" pitchFamily="18" charset="0"/>
                                    <a:ea typeface="Cambria Math" panose="02040503050406030204" pitchFamily="18" charset="0"/>
                                  </a:rPr>
                                  <m:t>|</m:t>
                                </m:r>
                                <m:r>
                                  <a:rPr lang="en-US" sz="1600" i="1">
                                    <a:solidFill>
                                      <a:srgbClr val="0070C0"/>
                                    </a:solidFill>
                                    <a:latin typeface="Cambria Math" panose="02040503050406030204" pitchFamily="18" charset="0"/>
                                    <a:ea typeface="Cambria Math" panose="02040503050406030204" pitchFamily="18" charset="0"/>
                                  </a:rPr>
                                  <m:t>𝜀</m:t>
                                </m:r>
                              </m:e>
                              <m:sub>
                                <m:r>
                                  <a:rPr lang="en-US" sz="1600" i="1">
                                    <a:solidFill>
                                      <a:srgbClr val="0070C0"/>
                                    </a:solidFill>
                                    <a:latin typeface="Cambria Math" panose="02040503050406030204" pitchFamily="18" charset="0"/>
                                    <a:ea typeface="Cambria Math" panose="02040503050406030204" pitchFamily="18" charset="0"/>
                                  </a:rPr>
                                  <m:t>𝐷</m:t>
                                </m:r>
                              </m:sub>
                            </m:sSub>
                            <m:r>
                              <a:rPr lang="en-US" sz="1600" b="0" i="1" smtClean="0">
                                <a:solidFill>
                                  <a:srgbClr val="0070C0"/>
                                </a:solidFill>
                                <a:latin typeface="Cambria Math" panose="02040503050406030204" pitchFamily="18" charset="0"/>
                                <a:ea typeface="Cambria Math" panose="02040503050406030204" pitchFamily="18" charset="0"/>
                              </a:rPr>
                              <m:t>|</m:t>
                            </m:r>
                          </m:num>
                          <m:den>
                            <m:sSub>
                              <m:sSubPr>
                                <m:ctrlPr>
                                  <a:rPr lang="en-US" sz="1600" i="1" smtClean="0">
                                    <a:solidFill>
                                      <a:srgbClr val="FFC000"/>
                                    </a:solidFill>
                                    <a:latin typeface="Cambria Math" panose="02040503050406030204" pitchFamily="18" charset="0"/>
                                    <a:ea typeface="Cambria Math" panose="02040503050406030204" pitchFamily="18" charset="0"/>
                                  </a:rPr>
                                </m:ctrlPr>
                              </m:sSubPr>
                              <m:e>
                                <m:r>
                                  <a:rPr lang="en-US" sz="1600" b="0" i="1" smtClean="0">
                                    <a:solidFill>
                                      <a:srgbClr val="FFC000"/>
                                    </a:solidFill>
                                    <a:latin typeface="Cambria Math" panose="02040503050406030204" pitchFamily="18" charset="0"/>
                                    <a:ea typeface="Cambria Math" panose="02040503050406030204" pitchFamily="18" charset="0"/>
                                  </a:rPr>
                                  <m:t>|</m:t>
                                </m:r>
                                <m:r>
                                  <a:rPr lang="en-US" sz="1600" i="1">
                                    <a:solidFill>
                                      <a:srgbClr val="FFC000"/>
                                    </a:solidFill>
                                    <a:latin typeface="Cambria Math" panose="02040503050406030204" pitchFamily="18" charset="0"/>
                                    <a:ea typeface="Cambria Math" panose="02040503050406030204" pitchFamily="18" charset="0"/>
                                  </a:rPr>
                                  <m:t>𝜀</m:t>
                                </m:r>
                              </m:e>
                              <m:sub>
                                <m:r>
                                  <a:rPr lang="en-US" sz="1600" b="0" i="1" smtClean="0">
                                    <a:solidFill>
                                      <a:srgbClr val="FFC000"/>
                                    </a:solidFill>
                                    <a:latin typeface="Cambria Math" panose="02040503050406030204" pitchFamily="18" charset="0"/>
                                    <a:ea typeface="Cambria Math" panose="02040503050406030204" pitchFamily="18" charset="0"/>
                                  </a:rPr>
                                  <m:t>𝑇𝐶𝑂</m:t>
                                </m:r>
                              </m:sub>
                            </m:sSub>
                            <m:r>
                              <a:rPr lang="en-US" sz="1600" b="0" i="1" smtClean="0">
                                <a:solidFill>
                                  <a:srgbClr val="FFC000"/>
                                </a:solidFill>
                                <a:latin typeface="Cambria Math" panose="02040503050406030204" pitchFamily="18" charset="0"/>
                                <a:ea typeface="Cambria Math" panose="02040503050406030204" pitchFamily="18" charset="0"/>
                              </a:rPr>
                              <m:t>|</m:t>
                            </m:r>
                          </m:den>
                        </m:f>
                        <m:sSub>
                          <m:sSubPr>
                            <m:ctrlPr>
                              <a:rPr lang="en-US" sz="1600" b="0" i="1" smtClean="0">
                                <a:solidFill>
                                  <a:srgbClr val="000000"/>
                                </a:solidFill>
                                <a:latin typeface="Cambria Math" panose="02040503050406030204" pitchFamily="18" charset="0"/>
                                <a:ea typeface="Cambria Math" panose="02040503050406030204" pitchFamily="18" charset="0"/>
                              </a:rPr>
                            </m:ctrlPr>
                          </m:sSubPr>
                          <m:e>
                            <m:r>
                              <a:rPr lang="en-US" sz="1600" b="0" i="1" smtClean="0">
                                <a:solidFill>
                                  <a:srgbClr val="000000"/>
                                </a:solidFill>
                                <a:latin typeface="Cambria Math" panose="02040503050406030204" pitchFamily="18" charset="0"/>
                                <a:ea typeface="Cambria Math" panose="02040503050406030204" pitchFamily="18" charset="0"/>
                              </a:rPr>
                              <m:t>𝐸</m:t>
                            </m:r>
                          </m:e>
                          <m:sub>
                            <m:r>
                              <a:rPr lang="en-US" sz="1600" i="1">
                                <a:solidFill>
                                  <a:srgbClr val="000000"/>
                                </a:solidFill>
                                <a:latin typeface="Cambria Math" panose="02040503050406030204" pitchFamily="18" charset="0"/>
                                <a:ea typeface="Cambria Math" panose="02040503050406030204" pitchFamily="18" charset="0"/>
                              </a:rPr>
                              <m:t>⊥,</m:t>
                            </m:r>
                            <m:r>
                              <a:rPr lang="en-US" sz="1600" b="0" i="1" smtClean="0">
                                <a:solidFill>
                                  <a:srgbClr val="000000"/>
                                </a:solidFill>
                                <a:latin typeface="Cambria Math" panose="02040503050406030204" pitchFamily="18" charset="0"/>
                                <a:ea typeface="Cambria Math" panose="02040503050406030204" pitchFamily="18" charset="0"/>
                              </a:rPr>
                              <m:t>𝐷</m:t>
                            </m:r>
                          </m:sub>
                        </m:sSub>
                      </m:oMath>
                    </m:oMathPara>
                  </a14:m>
                  <a:endParaRPr lang="en-US" sz="1600" dirty="0"/>
                </a:p>
              </p:txBody>
            </p:sp>
          </mc:Choice>
          <mc:Fallback xmlns="">
            <p:sp>
              <p:nvSpPr>
                <p:cNvPr id="45" name="TextBox 44">
                  <a:extLst>
                    <a:ext uri="{FF2B5EF4-FFF2-40B4-BE49-F238E27FC236}">
                      <a16:creationId xmlns:a16="http://schemas.microsoft.com/office/drawing/2014/main" id="{7B92EF15-D143-4E47-8A80-19A2FA621A88}"/>
                    </a:ext>
                  </a:extLst>
                </p:cNvPr>
                <p:cNvSpPr txBox="1">
                  <a:spLocks noRot="1" noChangeAspect="1" noMove="1" noResize="1" noEditPoints="1" noAdjustHandles="1" noChangeArrowheads="1" noChangeShapeType="1" noTextEdit="1"/>
                </p:cNvSpPr>
                <p:nvPr/>
              </p:nvSpPr>
              <p:spPr>
                <a:xfrm>
                  <a:off x="4638680" y="5899256"/>
                  <a:ext cx="1801455" cy="509498"/>
                </a:xfrm>
                <a:prstGeom prst="rect">
                  <a:avLst/>
                </a:prstGeom>
                <a:blipFill>
                  <a:blip r:embed="rId16"/>
                  <a:stretch>
                    <a:fillRect/>
                  </a:stretch>
                </a:blipFill>
              </p:spPr>
              <p:txBody>
                <a:bodyPr/>
                <a:lstStyle/>
                <a:p>
                  <a:r>
                    <a:rPr lang="en-US">
                      <a:noFill/>
                    </a:rPr>
                    <a:t> </a:t>
                  </a:r>
                </a:p>
              </p:txBody>
            </p:sp>
          </mc:Fallback>
        </mc:AlternateContent>
        <p:sp>
          <p:nvSpPr>
            <p:cNvPr id="46" name="Rectangle 45">
              <a:extLst>
                <a:ext uri="{FF2B5EF4-FFF2-40B4-BE49-F238E27FC236}">
                  <a16:creationId xmlns:a16="http://schemas.microsoft.com/office/drawing/2014/main" id="{B2621CE1-236C-4723-A0F3-9F7A82CFA1BF}"/>
                </a:ext>
              </a:extLst>
            </p:cNvPr>
            <p:cNvSpPr/>
            <p:nvPr/>
          </p:nvSpPr>
          <p:spPr>
            <a:xfrm>
              <a:off x="4524859" y="5279539"/>
              <a:ext cx="3262583" cy="307777"/>
            </a:xfrm>
            <a:prstGeom prst="rect">
              <a:avLst/>
            </a:prstGeom>
          </p:spPr>
          <p:txBody>
            <a:bodyPr wrap="square">
              <a:spAutoFit/>
            </a:bodyPr>
            <a:lstStyle/>
            <a:p>
              <a:r>
                <a:rPr lang="en-US" sz="1400" dirty="0">
                  <a:solidFill>
                    <a:srgbClr val="DC4405"/>
                  </a:solidFill>
                  <a:latin typeface="+mn-lt"/>
                  <a:ea typeface="Arial Unicode MS" pitchFamily="34" charset="-122"/>
                  <a:cs typeface="Arial Unicode MS" pitchFamily="34" charset="-122"/>
                </a:rPr>
                <a:t>Continuity of electrical displacement</a:t>
              </a:r>
            </a:p>
          </p:txBody>
        </p:sp>
        <p:sp>
          <p:nvSpPr>
            <p:cNvPr id="47" name="Rectangle 46">
              <a:extLst>
                <a:ext uri="{FF2B5EF4-FFF2-40B4-BE49-F238E27FC236}">
                  <a16:creationId xmlns:a16="http://schemas.microsoft.com/office/drawing/2014/main" id="{1CB70763-5178-4011-A3B9-EE4353325BB7}"/>
                </a:ext>
              </a:extLst>
            </p:cNvPr>
            <p:cNvSpPr/>
            <p:nvPr/>
          </p:nvSpPr>
          <p:spPr>
            <a:xfrm>
              <a:off x="7342601" y="4931710"/>
              <a:ext cx="2087911" cy="307777"/>
            </a:xfrm>
            <a:prstGeom prst="rect">
              <a:avLst/>
            </a:prstGeom>
          </p:spPr>
          <p:txBody>
            <a:bodyPr wrap="square">
              <a:spAutoFit/>
            </a:bodyPr>
            <a:lstStyle/>
            <a:p>
              <a:r>
                <a:rPr lang="en-US" sz="1400" dirty="0">
                  <a:solidFill>
                    <a:srgbClr val="DC4405"/>
                  </a:solidFill>
                  <a:latin typeface="+mn-lt"/>
                  <a:ea typeface="Arial Unicode MS" pitchFamily="34" charset="-122"/>
                  <a:cs typeface="Arial Unicode MS" pitchFamily="34" charset="-122"/>
                </a:rPr>
                <a:t>Dissipation power density</a:t>
              </a:r>
            </a:p>
          </p:txBody>
        </p:sp>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id="{89A0D585-CFC7-4C2B-883D-5D1E99AA60A4}"/>
                    </a:ext>
                  </a:extLst>
                </p:cNvPr>
                <p:cNvSpPr txBox="1"/>
                <p:nvPr/>
              </p:nvSpPr>
              <p:spPr>
                <a:xfrm>
                  <a:off x="6995187" y="5205995"/>
                  <a:ext cx="3608827" cy="52341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latin typeface="Cambria Math" panose="02040503050406030204" pitchFamily="18" charset="0"/>
                              </a:rPr>
                            </m:ctrlPr>
                          </m:sSubPr>
                          <m:e>
                            <m:r>
                              <a:rPr lang="en-US" sz="1600" i="1">
                                <a:latin typeface="Cambria Math" panose="02040503050406030204" pitchFamily="18" charset="0"/>
                              </a:rPr>
                              <m:t>𝑃</m:t>
                            </m:r>
                          </m:e>
                          <m:sub>
                            <m:r>
                              <a:rPr lang="en-US" sz="1600" i="1">
                                <a:latin typeface="Cambria Math" panose="02040503050406030204" pitchFamily="18" charset="0"/>
                              </a:rPr>
                              <m:t>𝑑</m:t>
                            </m:r>
                          </m:sub>
                        </m:sSub>
                        <m:r>
                          <a:rPr lang="en-US" sz="1600" i="1">
                            <a:latin typeface="Cambria Math" panose="02040503050406030204" pitchFamily="18" charset="0"/>
                          </a:rPr>
                          <m:t>=</m:t>
                        </m:r>
                        <m:f>
                          <m:fPr>
                            <m:ctrlPr>
                              <a:rPr lang="en-US" sz="1600" i="1" smtClean="0">
                                <a:latin typeface="Cambria Math" panose="02040503050406030204" pitchFamily="18" charset="0"/>
                              </a:rPr>
                            </m:ctrlPr>
                          </m:fPr>
                          <m:num>
                            <m:r>
                              <a:rPr lang="en-US" sz="1600" b="0" i="1" smtClean="0">
                                <a:latin typeface="Cambria Math" panose="02040503050406030204" pitchFamily="18" charset="0"/>
                              </a:rPr>
                              <m:t>1</m:t>
                            </m:r>
                          </m:num>
                          <m:den>
                            <m:r>
                              <a:rPr lang="en-US" sz="1600" b="0" i="1" smtClean="0">
                                <a:latin typeface="Cambria Math" panose="02040503050406030204" pitchFamily="18" charset="0"/>
                              </a:rPr>
                              <m:t>2</m:t>
                            </m:r>
                          </m:den>
                        </m:f>
                        <m:r>
                          <a:rPr lang="en-US" sz="1600" i="1">
                            <a:latin typeface="Cambria Math" panose="02040503050406030204" pitchFamily="18" charset="0"/>
                          </a:rPr>
                          <m:t>𝜔</m:t>
                        </m:r>
                        <m:sSubSup>
                          <m:sSubSupPr>
                            <m:ctrlPr>
                              <a:rPr lang="en-US" sz="1600" i="1" smtClean="0">
                                <a:latin typeface="Cambria Math" panose="02040503050406030204" pitchFamily="18" charset="0"/>
                              </a:rPr>
                            </m:ctrlPr>
                          </m:sSubSupPr>
                          <m:e>
                            <m:r>
                              <a:rPr lang="en-US" sz="1600" i="1">
                                <a:latin typeface="Cambria Math" panose="02040503050406030204" pitchFamily="18" charset="0"/>
                              </a:rPr>
                              <m:t>𝜀</m:t>
                            </m:r>
                          </m:e>
                          <m:sub>
                            <m:r>
                              <a:rPr lang="en-US" sz="1600" b="0" i="1" smtClean="0">
                                <a:latin typeface="Cambria Math" panose="02040503050406030204" pitchFamily="18" charset="0"/>
                              </a:rPr>
                              <m:t>𝑇𝐶𝑂</m:t>
                            </m:r>
                          </m:sub>
                          <m:sup>
                            <m:r>
                              <a:rPr lang="en-US" sz="1600" b="0" i="1" smtClean="0">
                                <a:latin typeface="Cambria Math" panose="02040503050406030204" pitchFamily="18" charset="0"/>
                              </a:rPr>
                              <m:t>′′</m:t>
                            </m:r>
                          </m:sup>
                        </m:sSubSup>
                        <m:sSub>
                          <m:sSubPr>
                            <m:ctrlPr>
                              <a:rPr lang="en-US" sz="1600" i="1">
                                <a:latin typeface="Cambria Math" panose="02040503050406030204" pitchFamily="18" charset="0"/>
                              </a:rPr>
                            </m:ctrlPr>
                          </m:sSubPr>
                          <m:e>
                            <m:r>
                              <a:rPr lang="en-US" sz="1600" i="1">
                                <a:latin typeface="Cambria Math" panose="02040503050406030204" pitchFamily="18" charset="0"/>
                              </a:rPr>
                              <m:t>𝜀</m:t>
                            </m:r>
                          </m:e>
                          <m:sub>
                            <m:r>
                              <a:rPr lang="en-US" sz="1600" i="1">
                                <a:latin typeface="Cambria Math" panose="02040503050406030204" pitchFamily="18" charset="0"/>
                              </a:rPr>
                              <m:t>0</m:t>
                            </m:r>
                          </m:sub>
                        </m:sSub>
                        <m:sSubSup>
                          <m:sSubSupPr>
                            <m:ctrlPr>
                              <a:rPr lang="en-US" sz="1600" i="1">
                                <a:latin typeface="Cambria Math" panose="02040503050406030204" pitchFamily="18" charset="0"/>
                              </a:rPr>
                            </m:ctrlPr>
                          </m:sSubSupPr>
                          <m:e>
                            <m:r>
                              <a:rPr lang="en-US" sz="1600" i="1">
                                <a:latin typeface="Cambria Math" panose="02040503050406030204" pitchFamily="18" charset="0"/>
                              </a:rPr>
                              <m:t>𝐸</m:t>
                            </m:r>
                          </m:e>
                          <m:sub>
                            <m:r>
                              <a:rPr lang="en-US" sz="1600" i="1">
                                <a:latin typeface="Cambria Math" panose="02040503050406030204" pitchFamily="18" charset="0"/>
                              </a:rPr>
                              <m:t>𝑇𝐶𝑂</m:t>
                            </m:r>
                          </m:sub>
                          <m:sup>
                            <m:r>
                              <a:rPr lang="en-US" sz="1600" i="1">
                                <a:latin typeface="Cambria Math" panose="02040503050406030204" pitchFamily="18" charset="0"/>
                              </a:rPr>
                              <m:t>2</m:t>
                            </m:r>
                          </m:sup>
                        </m:sSubSup>
                        <m:r>
                          <a:rPr lang="en-US" sz="1600" i="1" smtClean="0">
                            <a:latin typeface="Cambria Math" panose="02040503050406030204" pitchFamily="18" charset="0"/>
                            <a:ea typeface="Cambria Math" panose="02040503050406030204" pitchFamily="18" charset="0"/>
                          </a:rPr>
                          <m:t>∝</m:t>
                        </m:r>
                        <m:f>
                          <m:fPr>
                            <m:ctrlPr>
                              <a:rPr lang="en-US" sz="1600" i="1" smtClean="0">
                                <a:latin typeface="Cambria Math" panose="02040503050406030204" pitchFamily="18" charset="0"/>
                                <a:ea typeface="Cambria Math" panose="02040503050406030204" pitchFamily="18" charset="0"/>
                              </a:rPr>
                            </m:ctrlPr>
                          </m:fPr>
                          <m:num>
                            <m:sSubSup>
                              <m:sSubSupPr>
                                <m:ctrlPr>
                                  <a:rPr lang="en-US" sz="1600" i="1">
                                    <a:latin typeface="Cambria Math" panose="02040503050406030204" pitchFamily="18" charset="0"/>
                                  </a:rPr>
                                </m:ctrlPr>
                              </m:sSubSupPr>
                              <m:e>
                                <m:r>
                                  <a:rPr lang="en-US" sz="1600" i="1">
                                    <a:latin typeface="Cambria Math" panose="02040503050406030204" pitchFamily="18" charset="0"/>
                                  </a:rPr>
                                  <m:t>𝜀</m:t>
                                </m:r>
                              </m:e>
                              <m:sub>
                                <m:r>
                                  <a:rPr lang="en-US" sz="1600" i="1">
                                    <a:latin typeface="Cambria Math" panose="02040503050406030204" pitchFamily="18" charset="0"/>
                                  </a:rPr>
                                  <m:t>𝑇𝐶𝑂</m:t>
                                </m:r>
                              </m:sub>
                              <m:sup>
                                <m:r>
                                  <a:rPr lang="en-US" sz="1600" i="1">
                                    <a:latin typeface="Cambria Math" panose="02040503050406030204" pitchFamily="18" charset="0"/>
                                  </a:rPr>
                                  <m:t>′′</m:t>
                                </m:r>
                              </m:sup>
                            </m:sSubSup>
                          </m:num>
                          <m:den>
                            <m:sSup>
                              <m:sSupPr>
                                <m:ctrlPr>
                                  <a:rPr lang="en-US" sz="1600" i="1" smtClean="0">
                                    <a:latin typeface="Cambria Math" panose="02040503050406030204" pitchFamily="18" charset="0"/>
                                    <a:ea typeface="Cambria Math" panose="02040503050406030204" pitchFamily="18" charset="0"/>
                                  </a:rPr>
                                </m:ctrlPr>
                              </m:sSupPr>
                              <m:e>
                                <m:r>
                                  <a:rPr lang="en-US" sz="1600" i="1">
                                    <a:latin typeface="Cambria Math" panose="02040503050406030204" pitchFamily="18" charset="0"/>
                                    <a:ea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𝜀</m:t>
                                    </m:r>
                                  </m:e>
                                  <m:sub>
                                    <m:r>
                                      <a:rPr lang="en-US" sz="1600" b="0" i="1" smtClean="0">
                                        <a:latin typeface="Cambria Math" panose="02040503050406030204" pitchFamily="18" charset="0"/>
                                      </a:rPr>
                                      <m:t>𝑇𝐶𝑂</m:t>
                                    </m:r>
                                  </m:sub>
                                </m:sSub>
                                <m:r>
                                  <a:rPr lang="en-US" sz="1600" i="1">
                                    <a:latin typeface="Cambria Math" panose="02040503050406030204" pitchFamily="18" charset="0"/>
                                    <a:ea typeface="Cambria Math" panose="02040503050406030204" pitchFamily="18" charset="0"/>
                                  </a:rPr>
                                  <m:t>|</m:t>
                                </m:r>
                              </m:e>
                              <m:sup>
                                <m:r>
                                  <a:rPr lang="en-US" sz="1600" b="0" i="1" smtClean="0">
                                    <a:latin typeface="Cambria Math" panose="02040503050406030204" pitchFamily="18" charset="0"/>
                                    <a:ea typeface="Cambria Math" panose="02040503050406030204" pitchFamily="18" charset="0"/>
                                  </a:rPr>
                                  <m:t>2</m:t>
                                </m:r>
                              </m:sup>
                            </m:sSup>
                          </m:den>
                        </m:f>
                      </m:oMath>
                    </m:oMathPara>
                  </a14:m>
                  <a:endParaRPr lang="en-US" sz="1600" dirty="0"/>
                </a:p>
              </p:txBody>
            </p:sp>
          </mc:Choice>
          <mc:Fallback xmlns="">
            <p:sp>
              <p:nvSpPr>
                <p:cNvPr id="48" name="TextBox 47">
                  <a:extLst>
                    <a:ext uri="{FF2B5EF4-FFF2-40B4-BE49-F238E27FC236}">
                      <a16:creationId xmlns:a16="http://schemas.microsoft.com/office/drawing/2014/main" id="{89A0D585-CFC7-4C2B-883D-5D1E99AA60A4}"/>
                    </a:ext>
                  </a:extLst>
                </p:cNvPr>
                <p:cNvSpPr txBox="1">
                  <a:spLocks noRot="1" noChangeAspect="1" noMove="1" noResize="1" noEditPoints="1" noAdjustHandles="1" noChangeArrowheads="1" noChangeShapeType="1" noTextEdit="1"/>
                </p:cNvSpPr>
                <p:nvPr/>
              </p:nvSpPr>
              <p:spPr>
                <a:xfrm>
                  <a:off x="6995187" y="5205995"/>
                  <a:ext cx="3608827" cy="523413"/>
                </a:xfrm>
                <a:prstGeom prst="rect">
                  <a:avLst/>
                </a:prstGeom>
                <a:blipFill>
                  <a:blip r:embed="rId1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0" name="Rectangle 49">
                  <a:extLst>
                    <a:ext uri="{FF2B5EF4-FFF2-40B4-BE49-F238E27FC236}">
                      <a16:creationId xmlns:a16="http://schemas.microsoft.com/office/drawing/2014/main" id="{12F7B7EC-5E48-4230-BF14-6C25888CBC92}"/>
                    </a:ext>
                  </a:extLst>
                </p:cNvPr>
                <p:cNvSpPr/>
                <p:nvPr/>
              </p:nvSpPr>
              <p:spPr>
                <a:xfrm>
                  <a:off x="8937367" y="5888348"/>
                  <a:ext cx="2006190" cy="62414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1600" i="1">
                                <a:latin typeface="Cambria Math" panose="02040503050406030204" pitchFamily="18" charset="0"/>
                              </a:rPr>
                            </m:ctrlPr>
                          </m:sSubPr>
                          <m:e>
                            <m:r>
                              <a:rPr lang="en-US" sz="1600" i="1">
                                <a:latin typeface="Cambria Math" panose="02040503050406030204" pitchFamily="18" charset="0"/>
                              </a:rPr>
                              <m:t>𝑃</m:t>
                            </m:r>
                          </m:e>
                          <m:sub>
                            <m:r>
                              <a:rPr lang="en-US" sz="1600" i="1">
                                <a:latin typeface="Cambria Math" panose="02040503050406030204" pitchFamily="18" charset="0"/>
                              </a:rPr>
                              <m:t>𝑑</m:t>
                            </m:r>
                          </m:sub>
                        </m:sSub>
                        <m:r>
                          <a:rPr lang="en-US" sz="1600" i="1" smtClean="0">
                            <a:latin typeface="Cambria Math" panose="02040503050406030204" pitchFamily="18" charset="0"/>
                            <a:ea typeface="Cambria Math" panose="02040503050406030204" pitchFamily="18" charset="0"/>
                          </a:rPr>
                          <m:t>∝</m:t>
                        </m:r>
                        <m:f>
                          <m:fPr>
                            <m:ctrlPr>
                              <a:rPr lang="en-US" sz="1600" i="1" smtClean="0">
                                <a:latin typeface="Cambria Math" panose="02040503050406030204" pitchFamily="18" charset="0"/>
                                <a:ea typeface="Cambria Math" panose="02040503050406030204" pitchFamily="18" charset="0"/>
                              </a:rPr>
                            </m:ctrlPr>
                          </m:fPr>
                          <m:num>
                            <m:sSubSup>
                              <m:sSubSupPr>
                                <m:ctrlPr>
                                  <a:rPr lang="en-US" sz="1600" i="1">
                                    <a:latin typeface="Cambria Math" panose="02040503050406030204" pitchFamily="18" charset="0"/>
                                  </a:rPr>
                                </m:ctrlPr>
                              </m:sSubSupPr>
                              <m:e>
                                <m:r>
                                  <a:rPr lang="en-US" sz="1600" i="1">
                                    <a:latin typeface="Cambria Math" panose="02040503050406030204" pitchFamily="18" charset="0"/>
                                  </a:rPr>
                                  <m:t>𝜀</m:t>
                                </m:r>
                              </m:e>
                              <m:sub>
                                <m:r>
                                  <a:rPr lang="en-US" sz="1600" b="0" i="1" smtClean="0">
                                    <a:latin typeface="Cambria Math" panose="02040503050406030204" pitchFamily="18" charset="0"/>
                                  </a:rPr>
                                  <m:t>𝐸𝑁𝑍</m:t>
                                </m:r>
                              </m:sub>
                              <m:sup>
                                <m:r>
                                  <a:rPr lang="en-US" sz="1600" i="1">
                                    <a:latin typeface="Cambria Math" panose="02040503050406030204" pitchFamily="18" charset="0"/>
                                  </a:rPr>
                                  <m:t>′′</m:t>
                                </m:r>
                              </m:sup>
                            </m:sSubSup>
                          </m:num>
                          <m:den>
                            <m:sSup>
                              <m:sSupPr>
                                <m:ctrlPr>
                                  <a:rPr lang="en-US" sz="1600" i="1">
                                    <a:latin typeface="Cambria Math" panose="02040503050406030204" pitchFamily="18" charset="0"/>
                                    <a:ea typeface="Cambria Math" panose="02040503050406030204" pitchFamily="18" charset="0"/>
                                  </a:rPr>
                                </m:ctrlPr>
                              </m:sSupPr>
                              <m:e>
                                <m:r>
                                  <a:rPr lang="en-US" sz="1600" i="1">
                                    <a:latin typeface="Cambria Math" panose="02040503050406030204" pitchFamily="18" charset="0"/>
                                    <a:ea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𝜀</m:t>
                                    </m:r>
                                  </m:e>
                                  <m:sub>
                                    <m:r>
                                      <a:rPr lang="en-US" sz="1600" b="0" i="1" smtClean="0">
                                        <a:latin typeface="Cambria Math" panose="02040503050406030204" pitchFamily="18" charset="0"/>
                                      </a:rPr>
                                      <m:t>𝐸𝑁𝑍</m:t>
                                    </m:r>
                                  </m:sub>
                                </m:sSub>
                                <m:r>
                                  <a:rPr lang="en-US" sz="1600" i="1">
                                    <a:latin typeface="Cambria Math" panose="02040503050406030204" pitchFamily="18" charset="0"/>
                                    <a:ea typeface="Cambria Math" panose="02040503050406030204" pitchFamily="18" charset="0"/>
                                  </a:rPr>
                                  <m:t>|</m:t>
                                </m:r>
                              </m:e>
                              <m:sup>
                                <m:r>
                                  <a:rPr lang="en-US" sz="1600" i="1">
                                    <a:latin typeface="Cambria Math" panose="02040503050406030204" pitchFamily="18" charset="0"/>
                                    <a:ea typeface="Cambria Math" panose="02040503050406030204" pitchFamily="18" charset="0"/>
                                  </a:rPr>
                                  <m:t>2</m:t>
                                </m:r>
                              </m:sup>
                            </m:sSup>
                          </m:den>
                        </m:f>
                        <m:r>
                          <a:rPr lang="en-US" sz="1600" b="0" i="1" smtClean="0">
                            <a:latin typeface="Cambria Math" panose="02040503050406030204" pitchFamily="18" charset="0"/>
                            <a:ea typeface="Cambria Math" panose="02040503050406030204" pitchFamily="18" charset="0"/>
                          </a:rPr>
                          <m:t>=</m:t>
                        </m:r>
                        <m:f>
                          <m:fPr>
                            <m:ctrlPr>
                              <a:rPr lang="en-US" sz="1600" b="0" i="1" smtClean="0">
                                <a:latin typeface="Cambria Math" panose="02040503050406030204" pitchFamily="18" charset="0"/>
                                <a:ea typeface="Cambria Math" panose="02040503050406030204" pitchFamily="18" charset="0"/>
                              </a:rPr>
                            </m:ctrlPr>
                          </m:fPr>
                          <m:num>
                            <m:r>
                              <a:rPr lang="en-US" sz="1600" b="0" i="1" smtClean="0">
                                <a:latin typeface="Cambria Math" panose="02040503050406030204" pitchFamily="18" charset="0"/>
                                <a:ea typeface="Cambria Math" panose="02040503050406030204" pitchFamily="18" charset="0"/>
                              </a:rPr>
                              <m:t>1</m:t>
                            </m:r>
                          </m:num>
                          <m:den>
                            <m:sSubSup>
                              <m:sSubSupPr>
                                <m:ctrlPr>
                                  <a:rPr lang="en-US" sz="1600" i="1">
                                    <a:latin typeface="Cambria Math" panose="02040503050406030204" pitchFamily="18" charset="0"/>
                                  </a:rPr>
                                </m:ctrlPr>
                              </m:sSubSupPr>
                              <m:e>
                                <m:r>
                                  <a:rPr lang="en-US" sz="1600" i="1">
                                    <a:latin typeface="Cambria Math" panose="02040503050406030204" pitchFamily="18" charset="0"/>
                                  </a:rPr>
                                  <m:t>𝜀</m:t>
                                </m:r>
                              </m:e>
                              <m:sub>
                                <m:r>
                                  <a:rPr lang="en-US" sz="1600" i="1">
                                    <a:latin typeface="Cambria Math" panose="02040503050406030204" pitchFamily="18" charset="0"/>
                                  </a:rPr>
                                  <m:t>𝐸𝑁𝑍</m:t>
                                </m:r>
                              </m:sub>
                              <m:sup>
                                <m:r>
                                  <a:rPr lang="en-US" sz="1600" i="1">
                                    <a:latin typeface="Cambria Math" panose="02040503050406030204" pitchFamily="18" charset="0"/>
                                  </a:rPr>
                                  <m:t>′′</m:t>
                                </m:r>
                              </m:sup>
                            </m:sSubSup>
                          </m:den>
                        </m:f>
                      </m:oMath>
                    </m:oMathPara>
                  </a14:m>
                  <a:endParaRPr lang="en-US" sz="1600" dirty="0"/>
                </a:p>
              </p:txBody>
            </p:sp>
          </mc:Choice>
          <mc:Fallback xmlns="">
            <p:sp>
              <p:nvSpPr>
                <p:cNvPr id="50" name="Rectangle 49">
                  <a:extLst>
                    <a:ext uri="{FF2B5EF4-FFF2-40B4-BE49-F238E27FC236}">
                      <a16:creationId xmlns:a16="http://schemas.microsoft.com/office/drawing/2014/main" id="{12F7B7EC-5E48-4230-BF14-6C25888CBC92}"/>
                    </a:ext>
                  </a:extLst>
                </p:cNvPr>
                <p:cNvSpPr>
                  <a:spLocks noRot="1" noChangeAspect="1" noMove="1" noResize="1" noEditPoints="1" noAdjustHandles="1" noChangeArrowheads="1" noChangeShapeType="1" noTextEdit="1"/>
                </p:cNvSpPr>
                <p:nvPr/>
              </p:nvSpPr>
              <p:spPr>
                <a:xfrm>
                  <a:off x="8937367" y="5888348"/>
                  <a:ext cx="2006190" cy="624145"/>
                </a:xfrm>
                <a:prstGeom prst="rect">
                  <a:avLst/>
                </a:prstGeom>
                <a:blipFill>
                  <a:blip r:embed="rId1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1" name="Rectangle 50">
                  <a:extLst>
                    <a:ext uri="{FF2B5EF4-FFF2-40B4-BE49-F238E27FC236}">
                      <a16:creationId xmlns:a16="http://schemas.microsoft.com/office/drawing/2014/main" id="{B332E0CD-1B52-432C-800A-616979C0C3FD}"/>
                    </a:ext>
                  </a:extLst>
                </p:cNvPr>
                <p:cNvSpPr/>
                <p:nvPr/>
              </p:nvSpPr>
              <p:spPr>
                <a:xfrm>
                  <a:off x="7347467" y="6028888"/>
                  <a:ext cx="1438791" cy="33855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600" i="1">
                            <a:latin typeface="Cambria Math" panose="02040503050406030204" pitchFamily="18" charset="0"/>
                            <a:ea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𝜀</m:t>
                            </m:r>
                          </m:e>
                          <m:sub>
                            <m:r>
                              <a:rPr lang="en-US" sz="1600" i="1">
                                <a:latin typeface="Cambria Math" panose="02040503050406030204" pitchFamily="18" charset="0"/>
                              </a:rPr>
                              <m:t>𝐸𝑁𝑍</m:t>
                            </m:r>
                          </m:sub>
                        </m:sSub>
                        <m:r>
                          <a:rPr lang="en-US" sz="1600" i="1">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rPr>
                          <m:t>=</m:t>
                        </m:r>
                        <m:sSubSup>
                          <m:sSubSupPr>
                            <m:ctrlPr>
                              <a:rPr lang="en-US" sz="1600" i="1" smtClean="0">
                                <a:latin typeface="Cambria Math" panose="02040503050406030204" pitchFamily="18" charset="0"/>
                              </a:rPr>
                            </m:ctrlPr>
                          </m:sSubSupPr>
                          <m:e>
                            <m:r>
                              <a:rPr lang="en-US" sz="1600" i="1">
                                <a:latin typeface="Cambria Math" panose="02040503050406030204" pitchFamily="18" charset="0"/>
                              </a:rPr>
                              <m:t>𝜀</m:t>
                            </m:r>
                          </m:e>
                          <m:sub>
                            <m:r>
                              <a:rPr lang="en-US" sz="1600" i="1">
                                <a:latin typeface="Cambria Math" panose="02040503050406030204" pitchFamily="18" charset="0"/>
                              </a:rPr>
                              <m:t>𝐸𝑁𝑍</m:t>
                            </m:r>
                          </m:sub>
                          <m:sup>
                            <m:r>
                              <a:rPr lang="en-US" sz="1600" i="1">
                                <a:latin typeface="Cambria Math" panose="02040503050406030204" pitchFamily="18" charset="0"/>
                              </a:rPr>
                              <m:t>′′</m:t>
                            </m:r>
                          </m:sup>
                        </m:sSubSup>
                      </m:oMath>
                    </m:oMathPara>
                  </a14:m>
                  <a:endParaRPr lang="en-US" sz="1600" dirty="0"/>
                </a:p>
              </p:txBody>
            </p:sp>
          </mc:Choice>
          <mc:Fallback xmlns="">
            <p:sp>
              <p:nvSpPr>
                <p:cNvPr id="51" name="Rectangle 50">
                  <a:extLst>
                    <a:ext uri="{FF2B5EF4-FFF2-40B4-BE49-F238E27FC236}">
                      <a16:creationId xmlns:a16="http://schemas.microsoft.com/office/drawing/2014/main" id="{B332E0CD-1B52-432C-800A-616979C0C3FD}"/>
                    </a:ext>
                  </a:extLst>
                </p:cNvPr>
                <p:cNvSpPr>
                  <a:spLocks noRot="1" noChangeAspect="1" noMove="1" noResize="1" noEditPoints="1" noAdjustHandles="1" noChangeArrowheads="1" noChangeShapeType="1" noTextEdit="1"/>
                </p:cNvSpPr>
                <p:nvPr/>
              </p:nvSpPr>
              <p:spPr>
                <a:xfrm>
                  <a:off x="7347467" y="6028888"/>
                  <a:ext cx="1438791" cy="338554"/>
                </a:xfrm>
                <a:prstGeom prst="rect">
                  <a:avLst/>
                </a:prstGeom>
                <a:blipFill>
                  <a:blip r:embed="rId19"/>
                  <a:stretch>
                    <a:fillRect b="-8929"/>
                  </a:stretch>
                </a:blipFill>
              </p:spPr>
              <p:txBody>
                <a:bodyPr/>
                <a:lstStyle/>
                <a:p>
                  <a:r>
                    <a:rPr lang="en-US">
                      <a:noFill/>
                    </a:rPr>
                    <a:t> </a:t>
                  </a:r>
                </a:p>
              </p:txBody>
            </p:sp>
          </mc:Fallback>
        </mc:AlternateContent>
        <p:sp>
          <p:nvSpPr>
            <p:cNvPr id="52" name="Rectangle 51">
              <a:extLst>
                <a:ext uri="{FF2B5EF4-FFF2-40B4-BE49-F238E27FC236}">
                  <a16:creationId xmlns:a16="http://schemas.microsoft.com/office/drawing/2014/main" id="{ADD2936B-4678-4433-81AC-802758B05511}"/>
                </a:ext>
              </a:extLst>
            </p:cNvPr>
            <p:cNvSpPr/>
            <p:nvPr/>
          </p:nvSpPr>
          <p:spPr>
            <a:xfrm>
              <a:off x="7360809" y="5708244"/>
              <a:ext cx="2087911" cy="307777"/>
            </a:xfrm>
            <a:prstGeom prst="rect">
              <a:avLst/>
            </a:prstGeom>
          </p:spPr>
          <p:txBody>
            <a:bodyPr wrap="square">
              <a:spAutoFit/>
            </a:bodyPr>
            <a:lstStyle/>
            <a:p>
              <a:r>
                <a:rPr lang="en-US" sz="1400" dirty="0">
                  <a:solidFill>
                    <a:srgbClr val="DC4405"/>
                  </a:solidFill>
                  <a:latin typeface="+mn-lt"/>
                  <a:ea typeface="Arial Unicode MS" pitchFamily="34" charset="-122"/>
                  <a:cs typeface="Arial Unicode MS" pitchFamily="34" charset="-122"/>
                </a:rPr>
                <a:t>ENZ condition</a:t>
              </a:r>
            </a:p>
          </p:txBody>
        </p:sp>
      </p:grpSp>
      <p:sp>
        <p:nvSpPr>
          <p:cNvPr id="4" name="TextBox 3">
            <a:extLst>
              <a:ext uri="{FF2B5EF4-FFF2-40B4-BE49-F238E27FC236}">
                <a16:creationId xmlns:a16="http://schemas.microsoft.com/office/drawing/2014/main" id="{387635BF-4979-49D2-9AC2-E16AB6524C2B}"/>
              </a:ext>
            </a:extLst>
          </p:cNvPr>
          <p:cNvSpPr txBox="1"/>
          <p:nvPr/>
        </p:nvSpPr>
        <p:spPr>
          <a:xfrm>
            <a:off x="10312191" y="5366264"/>
            <a:ext cx="1713507" cy="523220"/>
          </a:xfrm>
          <a:prstGeom prst="rect">
            <a:avLst/>
          </a:prstGeom>
          <a:solidFill>
            <a:schemeClr val="bg1"/>
          </a:solidFill>
          <a:ln>
            <a:solidFill>
              <a:srgbClr val="DC4405"/>
            </a:solidFill>
          </a:ln>
        </p:spPr>
        <p:txBody>
          <a:bodyPr wrap="square" rtlCol="0">
            <a:spAutoFit/>
          </a:bodyPr>
          <a:lstStyle/>
          <a:p>
            <a:r>
              <a:rPr lang="en-US" sz="1400" dirty="0">
                <a:solidFill>
                  <a:srgbClr val="DC4405"/>
                </a:solidFill>
              </a:rPr>
              <a:t>Low loss material absorbs more light!</a:t>
            </a:r>
          </a:p>
        </p:txBody>
      </p:sp>
      <p:sp>
        <p:nvSpPr>
          <p:cNvPr id="55" name="TextBox 54">
            <a:extLst>
              <a:ext uri="{FF2B5EF4-FFF2-40B4-BE49-F238E27FC236}">
                <a16:creationId xmlns:a16="http://schemas.microsoft.com/office/drawing/2014/main" id="{10CF7405-3A4C-4924-833D-B8A869E960A4}"/>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10</a:t>
            </a:fld>
            <a:endParaRPr lang="en-US" dirty="0"/>
          </a:p>
        </p:txBody>
      </p:sp>
    </p:spTree>
    <p:extLst>
      <p:ext uri="{BB962C8B-B14F-4D97-AF65-F5344CB8AC3E}">
        <p14:creationId xmlns:p14="http://schemas.microsoft.com/office/powerpoint/2010/main" val="3153558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7" grpId="0" animBg="1"/>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A3648-D10B-4E47-A66C-01DD10A25E9A}"/>
              </a:ext>
            </a:extLst>
          </p:cNvPr>
          <p:cNvSpPr>
            <a:spLocks noGrp="1"/>
          </p:cNvSpPr>
          <p:nvPr>
            <p:ph type="title"/>
          </p:nvPr>
        </p:nvSpPr>
        <p:spPr/>
        <p:txBody>
          <a:bodyPr>
            <a:normAutofit/>
          </a:bodyPr>
          <a:lstStyle/>
          <a:p>
            <a:r>
              <a:rPr lang="en-US" dirty="0"/>
              <a:t>Review of TCO-driven E-O devices</a:t>
            </a:r>
          </a:p>
        </p:txBody>
      </p:sp>
      <p:sp>
        <p:nvSpPr>
          <p:cNvPr id="3" name="Picture Placeholder 2">
            <a:extLst>
              <a:ext uri="{FF2B5EF4-FFF2-40B4-BE49-F238E27FC236}">
                <a16:creationId xmlns:a16="http://schemas.microsoft.com/office/drawing/2014/main" id="{6EF2D106-DD5B-4876-991F-39643968ACBE}"/>
              </a:ext>
            </a:extLst>
          </p:cNvPr>
          <p:cNvSpPr>
            <a:spLocks noGrp="1"/>
          </p:cNvSpPr>
          <p:nvPr>
            <p:ph type="pic" sz="quarter" idx="10"/>
          </p:nvPr>
        </p:nvSpPr>
        <p:spPr/>
      </p:sp>
      <p:grpSp>
        <p:nvGrpSpPr>
          <p:cNvPr id="5" name="Group 4">
            <a:extLst>
              <a:ext uri="{FF2B5EF4-FFF2-40B4-BE49-F238E27FC236}">
                <a16:creationId xmlns:a16="http://schemas.microsoft.com/office/drawing/2014/main" id="{5FF2C3CF-3DF3-4F69-895B-373DE973946E}"/>
              </a:ext>
            </a:extLst>
          </p:cNvPr>
          <p:cNvGrpSpPr/>
          <p:nvPr/>
        </p:nvGrpSpPr>
        <p:grpSpPr>
          <a:xfrm>
            <a:off x="764556" y="1569530"/>
            <a:ext cx="11159572" cy="5012787"/>
            <a:chOff x="741696" y="1643436"/>
            <a:chExt cx="11159572" cy="5012787"/>
          </a:xfrm>
        </p:grpSpPr>
        <p:pic>
          <p:nvPicPr>
            <p:cNvPr id="6" name="Picture 5">
              <a:extLst>
                <a:ext uri="{FF2B5EF4-FFF2-40B4-BE49-F238E27FC236}">
                  <a16:creationId xmlns:a16="http://schemas.microsoft.com/office/drawing/2014/main" id="{6E578AD2-51EE-40F0-A482-F21A89EE61C1}"/>
                </a:ext>
              </a:extLst>
            </p:cNvPr>
            <p:cNvPicPr>
              <a:picLocks noChangeAspect="1"/>
            </p:cNvPicPr>
            <p:nvPr/>
          </p:nvPicPr>
          <p:blipFill rotWithShape="1">
            <a:blip r:embed="rId2"/>
            <a:srcRect l="1710"/>
            <a:stretch/>
          </p:blipFill>
          <p:spPr>
            <a:xfrm>
              <a:off x="847628" y="1997159"/>
              <a:ext cx="2136433" cy="1637710"/>
            </a:xfrm>
            <a:prstGeom prst="rect">
              <a:avLst/>
            </a:prstGeom>
          </p:spPr>
        </p:pic>
        <p:pic>
          <p:nvPicPr>
            <p:cNvPr id="7" name="Picture 6">
              <a:extLst>
                <a:ext uri="{FF2B5EF4-FFF2-40B4-BE49-F238E27FC236}">
                  <a16:creationId xmlns:a16="http://schemas.microsoft.com/office/drawing/2014/main" id="{4D4F44C9-076F-4C93-82ED-0DD3876B8B45}"/>
                </a:ext>
              </a:extLst>
            </p:cNvPr>
            <p:cNvPicPr>
              <a:picLocks noChangeAspect="1"/>
            </p:cNvPicPr>
            <p:nvPr/>
          </p:nvPicPr>
          <p:blipFill>
            <a:blip r:embed="rId3"/>
            <a:stretch>
              <a:fillRect/>
            </a:stretch>
          </p:blipFill>
          <p:spPr>
            <a:xfrm>
              <a:off x="780151" y="3602583"/>
              <a:ext cx="2172473" cy="1637710"/>
            </a:xfrm>
            <a:prstGeom prst="rect">
              <a:avLst/>
            </a:prstGeom>
          </p:spPr>
        </p:pic>
        <p:pic>
          <p:nvPicPr>
            <p:cNvPr id="8" name="Picture 7">
              <a:extLst>
                <a:ext uri="{FF2B5EF4-FFF2-40B4-BE49-F238E27FC236}">
                  <a16:creationId xmlns:a16="http://schemas.microsoft.com/office/drawing/2014/main" id="{85080FA9-EF7F-45E2-9F3E-17C11DEF15AE}"/>
                </a:ext>
              </a:extLst>
            </p:cNvPr>
            <p:cNvPicPr>
              <a:picLocks noChangeAspect="1"/>
            </p:cNvPicPr>
            <p:nvPr/>
          </p:nvPicPr>
          <p:blipFill>
            <a:blip r:embed="rId4"/>
            <a:stretch>
              <a:fillRect/>
            </a:stretch>
          </p:blipFill>
          <p:spPr>
            <a:xfrm>
              <a:off x="3020100" y="2133717"/>
              <a:ext cx="2238428" cy="1345776"/>
            </a:xfrm>
            <a:prstGeom prst="rect">
              <a:avLst/>
            </a:prstGeom>
          </p:spPr>
        </p:pic>
        <p:sp>
          <p:nvSpPr>
            <p:cNvPr id="9" name="TextBox 8">
              <a:extLst>
                <a:ext uri="{FF2B5EF4-FFF2-40B4-BE49-F238E27FC236}">
                  <a16:creationId xmlns:a16="http://schemas.microsoft.com/office/drawing/2014/main" id="{3745D178-5AE5-4A49-AE9E-739733957C3C}"/>
                </a:ext>
              </a:extLst>
            </p:cNvPr>
            <p:cNvSpPr txBox="1"/>
            <p:nvPr/>
          </p:nvSpPr>
          <p:spPr>
            <a:xfrm>
              <a:off x="2616044" y="1643436"/>
              <a:ext cx="2845651" cy="338554"/>
            </a:xfrm>
            <a:prstGeom prst="rect">
              <a:avLst/>
            </a:prstGeom>
            <a:noFill/>
          </p:spPr>
          <p:txBody>
            <a:bodyPr wrap="non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Hybrid plasmonic-Si waveguide</a:t>
              </a:r>
            </a:p>
          </p:txBody>
        </p:sp>
        <p:pic>
          <p:nvPicPr>
            <p:cNvPr id="10" name="Picture 9">
              <a:extLst>
                <a:ext uri="{FF2B5EF4-FFF2-40B4-BE49-F238E27FC236}">
                  <a16:creationId xmlns:a16="http://schemas.microsoft.com/office/drawing/2014/main" id="{076B65AF-A69D-4377-875C-DC139E2B2718}"/>
                </a:ext>
              </a:extLst>
            </p:cNvPr>
            <p:cNvPicPr>
              <a:picLocks noChangeAspect="1"/>
            </p:cNvPicPr>
            <p:nvPr/>
          </p:nvPicPr>
          <p:blipFill>
            <a:blip r:embed="rId5"/>
            <a:stretch>
              <a:fillRect/>
            </a:stretch>
          </p:blipFill>
          <p:spPr>
            <a:xfrm>
              <a:off x="3139781" y="3653918"/>
              <a:ext cx="1999066" cy="1433540"/>
            </a:xfrm>
            <a:prstGeom prst="rect">
              <a:avLst/>
            </a:prstGeom>
          </p:spPr>
        </p:pic>
        <p:sp>
          <p:nvSpPr>
            <p:cNvPr id="11" name="Rectangle 10">
              <a:extLst>
                <a:ext uri="{FF2B5EF4-FFF2-40B4-BE49-F238E27FC236}">
                  <a16:creationId xmlns:a16="http://schemas.microsoft.com/office/drawing/2014/main" id="{4330F4E4-75F6-4765-BA4D-F67DB06A9A20}"/>
                </a:ext>
              </a:extLst>
            </p:cNvPr>
            <p:cNvSpPr/>
            <p:nvPr/>
          </p:nvSpPr>
          <p:spPr>
            <a:xfrm>
              <a:off x="943626" y="5200004"/>
              <a:ext cx="1895728" cy="461665"/>
            </a:xfrm>
            <a:prstGeom prst="rect">
              <a:avLst/>
            </a:prstGeom>
          </p:spPr>
          <p:txBody>
            <a:bodyPr wrap="square">
              <a:spAutoFit/>
            </a:bodyPr>
            <a:lstStyle/>
            <a:p>
              <a:r>
                <a:rPr lang="en-US" sz="1200" dirty="0">
                  <a:solidFill>
                    <a:srgbClr val="222222"/>
                  </a:solidFill>
                </a:rPr>
                <a:t>(</a:t>
              </a:r>
              <a:r>
                <a:rPr lang="en-US" sz="1200" dirty="0" err="1">
                  <a:solidFill>
                    <a:srgbClr val="222222"/>
                  </a:solidFill>
                </a:rPr>
                <a:t>Sorger</a:t>
              </a:r>
              <a:r>
                <a:rPr lang="en-US" sz="1200" dirty="0">
                  <a:solidFill>
                    <a:srgbClr val="222222"/>
                  </a:solidFill>
                </a:rPr>
                <a:t>, Volker J., et al. </a:t>
              </a:r>
              <a:r>
                <a:rPr lang="en-US" sz="1200" dirty="0" err="1">
                  <a:solidFill>
                    <a:srgbClr val="222222"/>
                  </a:solidFill>
                </a:rPr>
                <a:t>Nanophotonics</a:t>
              </a:r>
              <a:r>
                <a:rPr lang="en-US" sz="1200" dirty="0">
                  <a:solidFill>
                    <a:srgbClr val="222222"/>
                  </a:solidFill>
                </a:rPr>
                <a:t> (2012))</a:t>
              </a:r>
            </a:p>
          </p:txBody>
        </p:sp>
        <p:sp>
          <p:nvSpPr>
            <p:cNvPr id="12" name="TextBox 11">
              <a:extLst>
                <a:ext uri="{FF2B5EF4-FFF2-40B4-BE49-F238E27FC236}">
                  <a16:creationId xmlns:a16="http://schemas.microsoft.com/office/drawing/2014/main" id="{15C9F6C5-7E36-4153-8581-800ED54AFEA9}"/>
                </a:ext>
              </a:extLst>
            </p:cNvPr>
            <p:cNvSpPr txBox="1"/>
            <p:nvPr/>
          </p:nvSpPr>
          <p:spPr>
            <a:xfrm>
              <a:off x="741696" y="5621534"/>
              <a:ext cx="2354627" cy="276999"/>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00FF"/>
                  </a:solidFill>
                </a:rPr>
                <a:t>Extinction Ratio (ER): 1dB/µm</a:t>
              </a:r>
            </a:p>
          </p:txBody>
        </p:sp>
        <p:sp>
          <p:nvSpPr>
            <p:cNvPr id="13" name="TextBox 12">
              <a:extLst>
                <a:ext uri="{FF2B5EF4-FFF2-40B4-BE49-F238E27FC236}">
                  <a16:creationId xmlns:a16="http://schemas.microsoft.com/office/drawing/2014/main" id="{365BD3FF-DA01-40A7-A03C-C7B4D5E518BF}"/>
                </a:ext>
              </a:extLst>
            </p:cNvPr>
            <p:cNvSpPr txBox="1"/>
            <p:nvPr/>
          </p:nvSpPr>
          <p:spPr>
            <a:xfrm>
              <a:off x="3220449" y="5643921"/>
              <a:ext cx="1724344" cy="461665"/>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00FF"/>
                  </a:solidFill>
                </a:rPr>
                <a:t>ER: 1.6~2.5dB/µm</a:t>
              </a:r>
            </a:p>
            <a:p>
              <a:pPr marL="171450" indent="-171450">
                <a:buFont typeface="Arial" panose="020B0604020202020204" pitchFamily="34" charset="0"/>
                <a:buChar char="•"/>
              </a:pPr>
              <a:r>
                <a:rPr lang="en-US" sz="1200" dirty="0">
                  <a:solidFill>
                    <a:srgbClr val="0000FF"/>
                  </a:solidFill>
                </a:rPr>
                <a:t>2.5Gb/s data rate</a:t>
              </a:r>
            </a:p>
          </p:txBody>
        </p:sp>
        <p:sp>
          <p:nvSpPr>
            <p:cNvPr id="14" name="Rectangle 13">
              <a:extLst>
                <a:ext uri="{FF2B5EF4-FFF2-40B4-BE49-F238E27FC236}">
                  <a16:creationId xmlns:a16="http://schemas.microsoft.com/office/drawing/2014/main" id="{F7D50B41-214C-45CA-B64E-C8DCD16BFB3B}"/>
                </a:ext>
              </a:extLst>
            </p:cNvPr>
            <p:cNvSpPr/>
            <p:nvPr/>
          </p:nvSpPr>
          <p:spPr bwMode="auto">
            <a:xfrm>
              <a:off x="741696" y="1997159"/>
              <a:ext cx="6756384" cy="4659064"/>
            </a:xfrm>
            <a:prstGeom prst="rect">
              <a:avLst/>
            </a:prstGeom>
            <a:noFill/>
            <a:ln w="12700" cap="flat" cmpd="sng" algn="ctr">
              <a:solidFill>
                <a:srgbClr val="DC440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2400" dirty="0">
                <a:solidFill>
                  <a:srgbClr val="999999"/>
                </a:solidFill>
                <a:latin typeface="Arial" charset="0"/>
                <a:ea typeface="ＭＳ Ｐゴシック" pitchFamily="-96" charset="-128"/>
              </a:endParaRPr>
            </a:p>
          </p:txBody>
        </p:sp>
        <p:cxnSp>
          <p:nvCxnSpPr>
            <p:cNvPr id="15" name="Straight Connector 14">
              <a:extLst>
                <a:ext uri="{FF2B5EF4-FFF2-40B4-BE49-F238E27FC236}">
                  <a16:creationId xmlns:a16="http://schemas.microsoft.com/office/drawing/2014/main" id="{6DFF5C1F-8095-4DE6-85CC-387E2336E051}"/>
                </a:ext>
              </a:extLst>
            </p:cNvPr>
            <p:cNvCxnSpPr>
              <a:cxnSpLocks/>
            </p:cNvCxnSpPr>
            <p:nvPr/>
          </p:nvCxnSpPr>
          <p:spPr bwMode="auto">
            <a:xfrm flipV="1">
              <a:off x="2984061" y="2015004"/>
              <a:ext cx="0" cy="4447675"/>
            </a:xfrm>
            <a:prstGeom prst="line">
              <a:avLst/>
            </a:prstGeom>
            <a:solidFill>
              <a:schemeClr val="accent1"/>
            </a:solidFill>
            <a:ln w="19050" cap="flat" cmpd="sng" algn="ctr">
              <a:solidFill>
                <a:srgbClr val="DC4405"/>
              </a:solidFill>
              <a:prstDash val="dash"/>
              <a:round/>
              <a:headEnd type="none" w="med" len="med"/>
              <a:tailEnd type="none" w="med" len="med"/>
            </a:ln>
            <a:effectLst/>
          </p:spPr>
        </p:cxnSp>
        <p:sp>
          <p:nvSpPr>
            <p:cNvPr id="16" name="TextBox 15">
              <a:extLst>
                <a:ext uri="{FF2B5EF4-FFF2-40B4-BE49-F238E27FC236}">
                  <a16:creationId xmlns:a16="http://schemas.microsoft.com/office/drawing/2014/main" id="{2FA3DCD1-AAB1-432B-AB4B-938D6D774F1E}"/>
                </a:ext>
              </a:extLst>
            </p:cNvPr>
            <p:cNvSpPr txBox="1"/>
            <p:nvPr/>
          </p:nvSpPr>
          <p:spPr>
            <a:xfrm>
              <a:off x="8435255" y="1676449"/>
              <a:ext cx="2902590" cy="338554"/>
            </a:xfrm>
            <a:prstGeom prst="rect">
              <a:avLst/>
            </a:prstGeom>
            <a:noFill/>
          </p:spPr>
          <p:txBody>
            <a:bodyPr wrap="squar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Plasmonic slot waveguide</a:t>
              </a:r>
            </a:p>
          </p:txBody>
        </p:sp>
        <p:pic>
          <p:nvPicPr>
            <p:cNvPr id="17" name="Picture 16">
              <a:extLst>
                <a:ext uri="{FF2B5EF4-FFF2-40B4-BE49-F238E27FC236}">
                  <a16:creationId xmlns:a16="http://schemas.microsoft.com/office/drawing/2014/main" id="{244FAEBD-AF70-4962-9B78-2221087CFA6E}"/>
                </a:ext>
              </a:extLst>
            </p:cNvPr>
            <p:cNvPicPr>
              <a:picLocks noChangeAspect="1"/>
            </p:cNvPicPr>
            <p:nvPr/>
          </p:nvPicPr>
          <p:blipFill>
            <a:blip r:embed="rId6"/>
            <a:stretch>
              <a:fillRect/>
            </a:stretch>
          </p:blipFill>
          <p:spPr>
            <a:xfrm>
              <a:off x="5326996" y="2224907"/>
              <a:ext cx="2123265" cy="1182213"/>
            </a:xfrm>
            <a:prstGeom prst="rect">
              <a:avLst/>
            </a:prstGeom>
          </p:spPr>
        </p:pic>
        <p:pic>
          <p:nvPicPr>
            <p:cNvPr id="18" name="Picture 17">
              <a:extLst>
                <a:ext uri="{FF2B5EF4-FFF2-40B4-BE49-F238E27FC236}">
                  <a16:creationId xmlns:a16="http://schemas.microsoft.com/office/drawing/2014/main" id="{B1D73CAF-E515-46C9-8DC1-D5AA37DE2583}"/>
                </a:ext>
              </a:extLst>
            </p:cNvPr>
            <p:cNvPicPr>
              <a:picLocks noChangeAspect="1"/>
            </p:cNvPicPr>
            <p:nvPr/>
          </p:nvPicPr>
          <p:blipFill>
            <a:blip r:embed="rId7"/>
            <a:stretch>
              <a:fillRect/>
            </a:stretch>
          </p:blipFill>
          <p:spPr>
            <a:xfrm>
              <a:off x="5368135" y="3653918"/>
              <a:ext cx="1992119" cy="1424024"/>
            </a:xfrm>
            <a:prstGeom prst="rect">
              <a:avLst/>
            </a:prstGeom>
          </p:spPr>
        </p:pic>
        <p:pic>
          <p:nvPicPr>
            <p:cNvPr id="19" name="Picture 18">
              <a:extLst>
                <a:ext uri="{FF2B5EF4-FFF2-40B4-BE49-F238E27FC236}">
                  <a16:creationId xmlns:a16="http://schemas.microsoft.com/office/drawing/2014/main" id="{F3B27675-D174-46C1-BD00-BD0150EE2F7C}"/>
                </a:ext>
              </a:extLst>
            </p:cNvPr>
            <p:cNvPicPr>
              <a:picLocks noChangeAspect="1"/>
            </p:cNvPicPr>
            <p:nvPr/>
          </p:nvPicPr>
          <p:blipFill>
            <a:blip r:embed="rId8"/>
            <a:stretch>
              <a:fillRect/>
            </a:stretch>
          </p:blipFill>
          <p:spPr>
            <a:xfrm>
              <a:off x="10014427" y="3407120"/>
              <a:ext cx="1627193" cy="1615005"/>
            </a:xfrm>
            <a:prstGeom prst="rect">
              <a:avLst/>
            </a:prstGeom>
          </p:spPr>
        </p:pic>
        <p:pic>
          <p:nvPicPr>
            <p:cNvPr id="20" name="Picture 19">
              <a:extLst>
                <a:ext uri="{FF2B5EF4-FFF2-40B4-BE49-F238E27FC236}">
                  <a16:creationId xmlns:a16="http://schemas.microsoft.com/office/drawing/2014/main" id="{2C9027D4-C198-4F8E-8998-95C3AE24A1DE}"/>
                </a:ext>
              </a:extLst>
            </p:cNvPr>
            <p:cNvPicPr>
              <a:picLocks noChangeAspect="1"/>
            </p:cNvPicPr>
            <p:nvPr/>
          </p:nvPicPr>
          <p:blipFill>
            <a:blip r:embed="rId9"/>
            <a:stretch>
              <a:fillRect/>
            </a:stretch>
          </p:blipFill>
          <p:spPr>
            <a:xfrm>
              <a:off x="9886550" y="2133717"/>
              <a:ext cx="1860579" cy="1114841"/>
            </a:xfrm>
            <a:prstGeom prst="rect">
              <a:avLst/>
            </a:prstGeom>
          </p:spPr>
        </p:pic>
        <p:pic>
          <p:nvPicPr>
            <p:cNvPr id="21" name="Picture 20">
              <a:extLst>
                <a:ext uri="{FF2B5EF4-FFF2-40B4-BE49-F238E27FC236}">
                  <a16:creationId xmlns:a16="http://schemas.microsoft.com/office/drawing/2014/main" id="{B0F72214-EC70-4FE2-BB40-E5BE3ED4EEE6}"/>
                </a:ext>
              </a:extLst>
            </p:cNvPr>
            <p:cNvPicPr>
              <a:picLocks noChangeAspect="1"/>
            </p:cNvPicPr>
            <p:nvPr/>
          </p:nvPicPr>
          <p:blipFill>
            <a:blip r:embed="rId10"/>
            <a:stretch>
              <a:fillRect/>
            </a:stretch>
          </p:blipFill>
          <p:spPr>
            <a:xfrm>
              <a:off x="7612083" y="2102874"/>
              <a:ext cx="2055298" cy="1304246"/>
            </a:xfrm>
            <a:prstGeom prst="rect">
              <a:avLst/>
            </a:prstGeom>
          </p:spPr>
        </p:pic>
        <p:pic>
          <p:nvPicPr>
            <p:cNvPr id="22" name="Picture 21">
              <a:extLst>
                <a:ext uri="{FF2B5EF4-FFF2-40B4-BE49-F238E27FC236}">
                  <a16:creationId xmlns:a16="http://schemas.microsoft.com/office/drawing/2014/main" id="{F673B15F-04FB-4821-B7D0-0148B0734E92}"/>
                </a:ext>
              </a:extLst>
            </p:cNvPr>
            <p:cNvPicPr>
              <a:picLocks noChangeAspect="1"/>
            </p:cNvPicPr>
            <p:nvPr/>
          </p:nvPicPr>
          <p:blipFill>
            <a:blip r:embed="rId11"/>
            <a:stretch>
              <a:fillRect/>
            </a:stretch>
          </p:blipFill>
          <p:spPr>
            <a:xfrm>
              <a:off x="7646561" y="3517587"/>
              <a:ext cx="1914565" cy="1560355"/>
            </a:xfrm>
            <a:prstGeom prst="rect">
              <a:avLst/>
            </a:prstGeom>
          </p:spPr>
        </p:pic>
        <p:sp>
          <p:nvSpPr>
            <p:cNvPr id="23" name="Rectangle 22">
              <a:extLst>
                <a:ext uri="{FF2B5EF4-FFF2-40B4-BE49-F238E27FC236}">
                  <a16:creationId xmlns:a16="http://schemas.microsoft.com/office/drawing/2014/main" id="{EF18C670-486E-4D14-9E51-2B2ACC7801C5}"/>
                </a:ext>
              </a:extLst>
            </p:cNvPr>
            <p:cNvSpPr/>
            <p:nvPr/>
          </p:nvSpPr>
          <p:spPr bwMode="auto">
            <a:xfrm>
              <a:off x="7536932" y="1997158"/>
              <a:ext cx="4364336" cy="4659065"/>
            </a:xfrm>
            <a:prstGeom prst="rect">
              <a:avLst/>
            </a:prstGeom>
            <a:noFill/>
            <a:ln w="12700" cap="flat" cmpd="sng" algn="ctr">
              <a:solidFill>
                <a:srgbClr val="DC440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2400" dirty="0">
                <a:solidFill>
                  <a:srgbClr val="999999"/>
                </a:solidFill>
                <a:latin typeface="Arial" charset="0"/>
                <a:ea typeface="ＭＳ Ｐゴシック" pitchFamily="-96" charset="-128"/>
              </a:endParaRPr>
            </a:p>
          </p:txBody>
        </p:sp>
        <p:cxnSp>
          <p:nvCxnSpPr>
            <p:cNvPr id="26" name="Straight Connector 25">
              <a:extLst>
                <a:ext uri="{FF2B5EF4-FFF2-40B4-BE49-F238E27FC236}">
                  <a16:creationId xmlns:a16="http://schemas.microsoft.com/office/drawing/2014/main" id="{09A31B8A-B4F9-4373-BC10-120968BC7007}"/>
                </a:ext>
              </a:extLst>
            </p:cNvPr>
            <p:cNvCxnSpPr>
              <a:cxnSpLocks/>
            </p:cNvCxnSpPr>
            <p:nvPr/>
          </p:nvCxnSpPr>
          <p:spPr bwMode="auto">
            <a:xfrm flipV="1">
              <a:off x="5270090" y="2015004"/>
              <a:ext cx="0" cy="4447675"/>
            </a:xfrm>
            <a:prstGeom prst="line">
              <a:avLst/>
            </a:prstGeom>
            <a:solidFill>
              <a:schemeClr val="accent1"/>
            </a:solidFill>
            <a:ln w="19050" cap="flat" cmpd="sng" algn="ctr">
              <a:solidFill>
                <a:srgbClr val="DC4405"/>
              </a:solidFill>
              <a:prstDash val="dash"/>
              <a:round/>
              <a:headEnd type="none" w="med" len="med"/>
              <a:tailEnd type="none" w="med" len="med"/>
            </a:ln>
            <a:effectLst/>
          </p:spPr>
        </p:cxnSp>
        <p:cxnSp>
          <p:nvCxnSpPr>
            <p:cNvPr id="27" name="Straight Connector 26">
              <a:extLst>
                <a:ext uri="{FF2B5EF4-FFF2-40B4-BE49-F238E27FC236}">
                  <a16:creationId xmlns:a16="http://schemas.microsoft.com/office/drawing/2014/main" id="{FD5EDD8D-81BD-4716-8A2C-C207B30CDE19}"/>
                </a:ext>
              </a:extLst>
            </p:cNvPr>
            <p:cNvCxnSpPr>
              <a:cxnSpLocks/>
            </p:cNvCxnSpPr>
            <p:nvPr/>
          </p:nvCxnSpPr>
          <p:spPr bwMode="auto">
            <a:xfrm flipV="1">
              <a:off x="9797513" y="2015003"/>
              <a:ext cx="0" cy="4447676"/>
            </a:xfrm>
            <a:prstGeom prst="line">
              <a:avLst/>
            </a:prstGeom>
            <a:solidFill>
              <a:schemeClr val="accent1"/>
            </a:solidFill>
            <a:ln w="19050" cap="flat" cmpd="sng" algn="ctr">
              <a:solidFill>
                <a:srgbClr val="DC4405"/>
              </a:solidFill>
              <a:prstDash val="dash"/>
              <a:round/>
              <a:headEnd type="none" w="med" len="med"/>
              <a:tailEnd type="none" w="med" len="med"/>
            </a:ln>
            <a:effectLst/>
          </p:spPr>
        </p:cxnSp>
        <p:sp>
          <p:nvSpPr>
            <p:cNvPr id="28" name="Rectangle 27">
              <a:extLst>
                <a:ext uri="{FF2B5EF4-FFF2-40B4-BE49-F238E27FC236}">
                  <a16:creationId xmlns:a16="http://schemas.microsoft.com/office/drawing/2014/main" id="{CC8DBDA4-FDF0-47F2-B82F-08D5B7B01EA3}"/>
                </a:ext>
              </a:extLst>
            </p:cNvPr>
            <p:cNvSpPr/>
            <p:nvPr/>
          </p:nvSpPr>
          <p:spPr>
            <a:xfrm>
              <a:off x="3096323" y="5200048"/>
              <a:ext cx="2123291" cy="461665"/>
            </a:xfrm>
            <a:prstGeom prst="rect">
              <a:avLst/>
            </a:prstGeom>
          </p:spPr>
          <p:txBody>
            <a:bodyPr wrap="square">
              <a:spAutoFit/>
            </a:bodyPr>
            <a:lstStyle/>
            <a:p>
              <a:r>
                <a:rPr lang="en-US" sz="1200" dirty="0">
                  <a:solidFill>
                    <a:srgbClr val="222222"/>
                  </a:solidFill>
                </a:rPr>
                <a:t>(Wood, Michael G., et al. Optica (2018))</a:t>
              </a:r>
            </a:p>
          </p:txBody>
        </p:sp>
        <p:sp>
          <p:nvSpPr>
            <p:cNvPr id="29" name="Rectangle 28">
              <a:extLst>
                <a:ext uri="{FF2B5EF4-FFF2-40B4-BE49-F238E27FC236}">
                  <a16:creationId xmlns:a16="http://schemas.microsoft.com/office/drawing/2014/main" id="{17D34552-D19D-4BCD-918E-F5FE57C410A3}"/>
                </a:ext>
              </a:extLst>
            </p:cNvPr>
            <p:cNvSpPr/>
            <p:nvPr/>
          </p:nvSpPr>
          <p:spPr>
            <a:xfrm>
              <a:off x="5369395" y="5202896"/>
              <a:ext cx="2089244" cy="461665"/>
            </a:xfrm>
            <a:prstGeom prst="rect">
              <a:avLst/>
            </a:prstGeom>
          </p:spPr>
          <p:txBody>
            <a:bodyPr wrap="square">
              <a:spAutoFit/>
            </a:bodyPr>
            <a:lstStyle/>
            <a:p>
              <a:r>
                <a:rPr lang="en-US" sz="1200" dirty="0">
                  <a:solidFill>
                    <a:srgbClr val="222222"/>
                  </a:solidFill>
                </a:rPr>
                <a:t>(Zhou, Bokun, et al. J. Lightwave Technol. (2020))</a:t>
              </a:r>
            </a:p>
          </p:txBody>
        </p:sp>
        <p:sp>
          <p:nvSpPr>
            <p:cNvPr id="30" name="TextBox 29">
              <a:extLst>
                <a:ext uri="{FF2B5EF4-FFF2-40B4-BE49-F238E27FC236}">
                  <a16:creationId xmlns:a16="http://schemas.microsoft.com/office/drawing/2014/main" id="{A0B8D3C4-E446-4F89-A7F9-A85372E04386}"/>
                </a:ext>
              </a:extLst>
            </p:cNvPr>
            <p:cNvSpPr txBox="1"/>
            <p:nvPr/>
          </p:nvSpPr>
          <p:spPr>
            <a:xfrm>
              <a:off x="5298769" y="5643921"/>
              <a:ext cx="2594050" cy="830997"/>
            </a:xfrm>
            <a:prstGeom prst="rect">
              <a:avLst/>
            </a:prstGeom>
            <a:noFill/>
          </p:spPr>
          <p:txBody>
            <a:bodyPr wrap="square" rtlCol="0">
              <a:spAutoFit/>
            </a:bodyPr>
            <a:lstStyle/>
            <a:p>
              <a:r>
                <a:rPr lang="en-US" sz="1200" dirty="0">
                  <a:solidFill>
                    <a:srgbClr val="DC4405"/>
                  </a:solidFill>
                </a:rPr>
                <a:t>(Our group’s work)</a:t>
              </a:r>
            </a:p>
            <a:p>
              <a:pPr marL="171450" indent="-171450">
                <a:buFont typeface="Arial" panose="020B0604020202020204" pitchFamily="34" charset="0"/>
                <a:buChar char="•"/>
              </a:pPr>
              <a:r>
                <a:rPr lang="en-US" sz="1200" dirty="0">
                  <a:solidFill>
                    <a:srgbClr val="0000FF"/>
                  </a:solidFill>
                </a:rPr>
                <a:t>ER: 0.63 dB/µm</a:t>
              </a:r>
            </a:p>
            <a:p>
              <a:pPr marL="171450" indent="-171450">
                <a:buFont typeface="Arial" panose="020B0604020202020204" pitchFamily="34" charset="0"/>
                <a:buChar char="•"/>
              </a:pPr>
              <a:r>
                <a:rPr lang="en-US" sz="1200" dirty="0">
                  <a:solidFill>
                    <a:srgbClr val="0000FF"/>
                  </a:solidFill>
                </a:rPr>
                <a:t>4.5Gb/s data rate</a:t>
              </a:r>
            </a:p>
            <a:p>
              <a:pPr marL="171450" indent="-171450">
                <a:buFont typeface="Arial" panose="020B0604020202020204" pitchFamily="34" charset="0"/>
                <a:buChar char="•"/>
              </a:pPr>
              <a:r>
                <a:rPr lang="en-US" sz="1200" dirty="0">
                  <a:solidFill>
                    <a:srgbClr val="0000FF"/>
                  </a:solidFill>
                </a:rPr>
                <a:t>Potential speed: 15GHz</a:t>
              </a:r>
            </a:p>
          </p:txBody>
        </p:sp>
        <p:sp>
          <p:nvSpPr>
            <p:cNvPr id="34" name="Rectangle 33">
              <a:extLst>
                <a:ext uri="{FF2B5EF4-FFF2-40B4-BE49-F238E27FC236}">
                  <a16:creationId xmlns:a16="http://schemas.microsoft.com/office/drawing/2014/main" id="{08FD7152-169C-408E-B62B-1AE74AABCF6D}"/>
                </a:ext>
              </a:extLst>
            </p:cNvPr>
            <p:cNvSpPr/>
            <p:nvPr/>
          </p:nvSpPr>
          <p:spPr>
            <a:xfrm>
              <a:off x="7663000" y="5209405"/>
              <a:ext cx="1905108" cy="461665"/>
            </a:xfrm>
            <a:prstGeom prst="rect">
              <a:avLst/>
            </a:prstGeom>
          </p:spPr>
          <p:txBody>
            <a:bodyPr wrap="square">
              <a:spAutoFit/>
            </a:bodyPr>
            <a:lstStyle/>
            <a:p>
              <a:r>
                <a:rPr lang="it-IT" sz="1200" dirty="0">
                  <a:solidFill>
                    <a:srgbClr val="222222"/>
                  </a:solidFill>
                </a:rPr>
                <a:t>(Lee, Ho W., et al. Nano letters 14.11 (2014))</a:t>
              </a:r>
              <a:endParaRPr lang="en-US" sz="1200" dirty="0">
                <a:solidFill>
                  <a:srgbClr val="222222"/>
                </a:solidFill>
              </a:endParaRPr>
            </a:p>
          </p:txBody>
        </p:sp>
        <p:sp>
          <p:nvSpPr>
            <p:cNvPr id="35" name="TextBox 34">
              <a:extLst>
                <a:ext uri="{FF2B5EF4-FFF2-40B4-BE49-F238E27FC236}">
                  <a16:creationId xmlns:a16="http://schemas.microsoft.com/office/drawing/2014/main" id="{A9A3E538-95C7-4193-B2A7-A3E824295548}"/>
                </a:ext>
              </a:extLst>
            </p:cNvPr>
            <p:cNvSpPr txBox="1"/>
            <p:nvPr/>
          </p:nvSpPr>
          <p:spPr>
            <a:xfrm>
              <a:off x="7770271" y="5648632"/>
              <a:ext cx="2872902" cy="276999"/>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00FF"/>
                  </a:solidFill>
                </a:rPr>
                <a:t>ER: 2.7dB/µm</a:t>
              </a:r>
            </a:p>
          </p:txBody>
        </p:sp>
        <p:sp>
          <p:nvSpPr>
            <p:cNvPr id="36" name="Rectangle 35">
              <a:extLst>
                <a:ext uri="{FF2B5EF4-FFF2-40B4-BE49-F238E27FC236}">
                  <a16:creationId xmlns:a16="http://schemas.microsoft.com/office/drawing/2014/main" id="{92ED51D4-94F8-4726-994D-64FCBD7327D6}"/>
                </a:ext>
              </a:extLst>
            </p:cNvPr>
            <p:cNvSpPr/>
            <p:nvPr/>
          </p:nvSpPr>
          <p:spPr>
            <a:xfrm>
              <a:off x="9886550" y="5214116"/>
              <a:ext cx="1970905" cy="461665"/>
            </a:xfrm>
            <a:prstGeom prst="rect">
              <a:avLst/>
            </a:prstGeom>
          </p:spPr>
          <p:txBody>
            <a:bodyPr wrap="square">
              <a:spAutoFit/>
            </a:bodyPr>
            <a:lstStyle/>
            <a:p>
              <a:r>
                <a:rPr lang="en-US" sz="1200" dirty="0">
                  <a:solidFill>
                    <a:srgbClr val="222222"/>
                  </a:solidFill>
                </a:rPr>
                <a:t>(Gao, Qian, </a:t>
              </a:r>
              <a:r>
                <a:rPr lang="it-IT" sz="1200" dirty="0">
                  <a:solidFill>
                    <a:srgbClr val="222222"/>
                  </a:solidFill>
                </a:rPr>
                <a:t>et al. </a:t>
              </a:r>
              <a:r>
                <a:rPr lang="en-US" sz="1200" dirty="0">
                  <a:solidFill>
                    <a:srgbClr val="222222"/>
                  </a:solidFill>
                </a:rPr>
                <a:t>Photonics Research 6.4 (2018))</a:t>
              </a:r>
            </a:p>
          </p:txBody>
        </p:sp>
        <p:sp>
          <p:nvSpPr>
            <p:cNvPr id="37" name="TextBox 36">
              <a:extLst>
                <a:ext uri="{FF2B5EF4-FFF2-40B4-BE49-F238E27FC236}">
                  <a16:creationId xmlns:a16="http://schemas.microsoft.com/office/drawing/2014/main" id="{62FF5AFA-5A6F-4CA3-910E-7F0F469D6B31}"/>
                </a:ext>
              </a:extLst>
            </p:cNvPr>
            <p:cNvSpPr txBox="1"/>
            <p:nvPr/>
          </p:nvSpPr>
          <p:spPr>
            <a:xfrm>
              <a:off x="9886550" y="5640560"/>
              <a:ext cx="1938204" cy="1015663"/>
            </a:xfrm>
            <a:prstGeom prst="rect">
              <a:avLst/>
            </a:prstGeom>
            <a:noFill/>
          </p:spPr>
          <p:txBody>
            <a:bodyPr wrap="square" rtlCol="0">
              <a:spAutoFit/>
            </a:bodyPr>
            <a:lstStyle/>
            <a:p>
              <a:r>
                <a:rPr lang="en-US" sz="1200" dirty="0">
                  <a:solidFill>
                    <a:srgbClr val="DC4405"/>
                  </a:solidFill>
                </a:rPr>
                <a:t>(Our group’s work)</a:t>
              </a:r>
            </a:p>
            <a:p>
              <a:pPr marL="171450" indent="-171450">
                <a:buFont typeface="Arial" panose="020B0604020202020204" pitchFamily="34" charset="0"/>
                <a:buChar char="•"/>
              </a:pPr>
              <a:r>
                <a:rPr lang="en-US" sz="1200" dirty="0">
                  <a:solidFill>
                    <a:srgbClr val="0000FF"/>
                  </a:solidFill>
                </a:rPr>
                <a:t>Integration with Si WG</a:t>
              </a:r>
            </a:p>
            <a:p>
              <a:pPr marL="171450" indent="-171450">
                <a:buFont typeface="Arial" panose="020B0604020202020204" pitchFamily="34" charset="0"/>
                <a:buChar char="•"/>
              </a:pPr>
              <a:r>
                <a:rPr lang="en-US" sz="1200" dirty="0">
                  <a:solidFill>
                    <a:srgbClr val="0000FF"/>
                  </a:solidFill>
                </a:rPr>
                <a:t>ER: 1.5dB/µm</a:t>
              </a:r>
            </a:p>
            <a:p>
              <a:pPr marL="171450" indent="-171450">
                <a:buFont typeface="Arial" panose="020B0604020202020204" pitchFamily="34" charset="0"/>
                <a:buChar char="•"/>
              </a:pPr>
              <a:r>
                <a:rPr lang="en-US" sz="1200" dirty="0">
                  <a:solidFill>
                    <a:srgbClr val="0000FF"/>
                  </a:solidFill>
                </a:rPr>
                <a:t>40MHz</a:t>
              </a:r>
            </a:p>
            <a:p>
              <a:pPr marL="171450" indent="-171450">
                <a:buFont typeface="Arial" panose="020B0604020202020204" pitchFamily="34" charset="0"/>
                <a:buChar char="•"/>
              </a:pPr>
              <a:r>
                <a:rPr lang="en-US" sz="1200" dirty="0">
                  <a:solidFill>
                    <a:srgbClr val="0000FF"/>
                  </a:solidFill>
                </a:rPr>
                <a:t>Potential speed: 300GHz</a:t>
              </a:r>
            </a:p>
          </p:txBody>
        </p:sp>
      </p:grpSp>
      <p:sp>
        <p:nvSpPr>
          <p:cNvPr id="4" name="TextBox 3">
            <a:extLst>
              <a:ext uri="{FF2B5EF4-FFF2-40B4-BE49-F238E27FC236}">
                <a16:creationId xmlns:a16="http://schemas.microsoft.com/office/drawing/2014/main" id="{65D05462-2F05-4ECD-A9A8-C569631112FE}"/>
              </a:ext>
            </a:extLst>
          </p:cNvPr>
          <p:cNvSpPr txBox="1"/>
          <p:nvPr/>
        </p:nvSpPr>
        <p:spPr>
          <a:xfrm>
            <a:off x="1474236" y="1144444"/>
            <a:ext cx="6653322" cy="369332"/>
          </a:xfrm>
          <a:prstGeom prst="rect">
            <a:avLst/>
          </a:prstGeom>
          <a:noFill/>
        </p:spPr>
        <p:txBody>
          <a:bodyPr wrap="square" rtlCol="0">
            <a:spAutoFit/>
          </a:bodyPr>
          <a:lstStyle/>
          <a:p>
            <a:r>
              <a:rPr lang="en-US" dirty="0">
                <a:solidFill>
                  <a:srgbClr val="0070C0"/>
                </a:solidFill>
              </a:rPr>
              <a:t>Electro-absorption (EA) modulator driven by ENZ TCO</a:t>
            </a:r>
          </a:p>
        </p:txBody>
      </p:sp>
      <p:sp>
        <p:nvSpPr>
          <p:cNvPr id="33" name="TextBox 32">
            <a:extLst>
              <a:ext uri="{FF2B5EF4-FFF2-40B4-BE49-F238E27FC236}">
                <a16:creationId xmlns:a16="http://schemas.microsoft.com/office/drawing/2014/main" id="{FDF5DB28-54DE-4C26-A78B-504224AE0EDC}"/>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11</a:t>
            </a:fld>
            <a:endParaRPr lang="en-US" dirty="0"/>
          </a:p>
        </p:txBody>
      </p:sp>
    </p:spTree>
    <p:extLst>
      <p:ext uri="{BB962C8B-B14F-4D97-AF65-F5344CB8AC3E}">
        <p14:creationId xmlns:p14="http://schemas.microsoft.com/office/powerpoint/2010/main" val="4275205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919158C8-FBE4-406B-8F01-B6E80D7AAC01}"/>
              </a:ext>
            </a:extLst>
          </p:cNvPr>
          <p:cNvPicPr>
            <a:picLocks noChangeAspect="1"/>
          </p:cNvPicPr>
          <p:nvPr/>
        </p:nvPicPr>
        <p:blipFill>
          <a:blip r:embed="rId3"/>
          <a:stretch>
            <a:fillRect/>
          </a:stretch>
        </p:blipFill>
        <p:spPr>
          <a:xfrm>
            <a:off x="5294254" y="3875925"/>
            <a:ext cx="1946730" cy="1519930"/>
          </a:xfrm>
          <a:prstGeom prst="rect">
            <a:avLst/>
          </a:prstGeom>
        </p:spPr>
      </p:pic>
      <p:sp>
        <p:nvSpPr>
          <p:cNvPr id="2" name="Title 1">
            <a:extLst>
              <a:ext uri="{FF2B5EF4-FFF2-40B4-BE49-F238E27FC236}">
                <a16:creationId xmlns:a16="http://schemas.microsoft.com/office/drawing/2014/main" id="{A20A3648-D10B-4E47-A66C-01DD10A25E9A}"/>
              </a:ext>
            </a:extLst>
          </p:cNvPr>
          <p:cNvSpPr>
            <a:spLocks noGrp="1"/>
          </p:cNvSpPr>
          <p:nvPr>
            <p:ph type="title"/>
          </p:nvPr>
        </p:nvSpPr>
        <p:spPr/>
        <p:txBody>
          <a:bodyPr>
            <a:normAutofit/>
          </a:bodyPr>
          <a:lstStyle/>
          <a:p>
            <a:r>
              <a:rPr lang="en-US" dirty="0"/>
              <a:t>Review of TCO-driven E-O devices</a:t>
            </a:r>
          </a:p>
        </p:txBody>
      </p:sp>
      <p:sp>
        <p:nvSpPr>
          <p:cNvPr id="3" name="Picture Placeholder 2">
            <a:extLst>
              <a:ext uri="{FF2B5EF4-FFF2-40B4-BE49-F238E27FC236}">
                <a16:creationId xmlns:a16="http://schemas.microsoft.com/office/drawing/2014/main" id="{6EF2D106-DD5B-4876-991F-39643968ACBE}"/>
              </a:ext>
            </a:extLst>
          </p:cNvPr>
          <p:cNvSpPr>
            <a:spLocks noGrp="1"/>
          </p:cNvSpPr>
          <p:nvPr>
            <p:ph type="pic" sz="quarter" idx="10"/>
          </p:nvPr>
        </p:nvSpPr>
        <p:spPr/>
      </p:sp>
      <p:pic>
        <p:nvPicPr>
          <p:cNvPr id="24" name="Picture 23">
            <a:extLst>
              <a:ext uri="{FF2B5EF4-FFF2-40B4-BE49-F238E27FC236}">
                <a16:creationId xmlns:a16="http://schemas.microsoft.com/office/drawing/2014/main" id="{43DF7EFA-B666-40DA-935A-B3E1B930B7BF}"/>
              </a:ext>
            </a:extLst>
          </p:cNvPr>
          <p:cNvPicPr>
            <a:picLocks noChangeAspect="1"/>
          </p:cNvPicPr>
          <p:nvPr/>
        </p:nvPicPr>
        <p:blipFill>
          <a:blip r:embed="rId4"/>
          <a:stretch>
            <a:fillRect/>
          </a:stretch>
        </p:blipFill>
        <p:spPr>
          <a:xfrm>
            <a:off x="884587" y="2152273"/>
            <a:ext cx="2249724" cy="1393295"/>
          </a:xfrm>
          <a:prstGeom prst="rect">
            <a:avLst/>
          </a:prstGeom>
        </p:spPr>
      </p:pic>
      <p:pic>
        <p:nvPicPr>
          <p:cNvPr id="25" name="Picture 24">
            <a:extLst>
              <a:ext uri="{FF2B5EF4-FFF2-40B4-BE49-F238E27FC236}">
                <a16:creationId xmlns:a16="http://schemas.microsoft.com/office/drawing/2014/main" id="{ECA666C6-FDD6-4335-AB11-70E1D45E6339}"/>
              </a:ext>
            </a:extLst>
          </p:cNvPr>
          <p:cNvPicPr>
            <a:picLocks noChangeAspect="1"/>
          </p:cNvPicPr>
          <p:nvPr/>
        </p:nvPicPr>
        <p:blipFill>
          <a:blip r:embed="rId5"/>
          <a:stretch>
            <a:fillRect/>
          </a:stretch>
        </p:blipFill>
        <p:spPr>
          <a:xfrm>
            <a:off x="884586" y="3734698"/>
            <a:ext cx="2249725" cy="1466621"/>
          </a:xfrm>
          <a:prstGeom prst="rect">
            <a:avLst/>
          </a:prstGeom>
        </p:spPr>
      </p:pic>
      <p:pic>
        <p:nvPicPr>
          <p:cNvPr id="38" name="Picture 37">
            <a:extLst>
              <a:ext uri="{FF2B5EF4-FFF2-40B4-BE49-F238E27FC236}">
                <a16:creationId xmlns:a16="http://schemas.microsoft.com/office/drawing/2014/main" id="{95105E0A-CB93-4D42-A57C-C0D8504F324E}"/>
              </a:ext>
            </a:extLst>
          </p:cNvPr>
          <p:cNvPicPr>
            <a:picLocks noChangeAspect="1"/>
          </p:cNvPicPr>
          <p:nvPr/>
        </p:nvPicPr>
        <p:blipFill>
          <a:blip r:embed="rId6"/>
          <a:stretch>
            <a:fillRect/>
          </a:stretch>
        </p:blipFill>
        <p:spPr>
          <a:xfrm>
            <a:off x="3353097" y="2089987"/>
            <a:ext cx="1520940" cy="1511695"/>
          </a:xfrm>
          <a:prstGeom prst="rect">
            <a:avLst/>
          </a:prstGeom>
        </p:spPr>
      </p:pic>
      <p:pic>
        <p:nvPicPr>
          <p:cNvPr id="31" name="Picture 30">
            <a:extLst>
              <a:ext uri="{FF2B5EF4-FFF2-40B4-BE49-F238E27FC236}">
                <a16:creationId xmlns:a16="http://schemas.microsoft.com/office/drawing/2014/main" id="{3055059E-5E63-4F9D-BF73-95A4E857DEEC}"/>
              </a:ext>
            </a:extLst>
          </p:cNvPr>
          <p:cNvPicPr>
            <a:picLocks noChangeAspect="1"/>
          </p:cNvPicPr>
          <p:nvPr/>
        </p:nvPicPr>
        <p:blipFill>
          <a:blip r:embed="rId7"/>
          <a:stretch>
            <a:fillRect/>
          </a:stretch>
        </p:blipFill>
        <p:spPr>
          <a:xfrm>
            <a:off x="3231570" y="3680460"/>
            <a:ext cx="1751956" cy="1569720"/>
          </a:xfrm>
          <a:prstGeom prst="rect">
            <a:avLst/>
          </a:prstGeom>
        </p:spPr>
      </p:pic>
      <p:pic>
        <p:nvPicPr>
          <p:cNvPr id="39" name="Picture 38">
            <a:extLst>
              <a:ext uri="{FF2B5EF4-FFF2-40B4-BE49-F238E27FC236}">
                <a16:creationId xmlns:a16="http://schemas.microsoft.com/office/drawing/2014/main" id="{38AFCCF7-5005-42B4-9A76-684B6612F4C8}"/>
              </a:ext>
            </a:extLst>
          </p:cNvPr>
          <p:cNvPicPr>
            <a:picLocks noChangeAspect="1"/>
          </p:cNvPicPr>
          <p:nvPr/>
        </p:nvPicPr>
        <p:blipFill>
          <a:blip r:embed="rId8"/>
          <a:stretch>
            <a:fillRect/>
          </a:stretch>
        </p:blipFill>
        <p:spPr>
          <a:xfrm>
            <a:off x="5265053" y="2061291"/>
            <a:ext cx="2141317" cy="1804481"/>
          </a:xfrm>
          <a:prstGeom prst="rect">
            <a:avLst/>
          </a:prstGeom>
        </p:spPr>
      </p:pic>
      <p:pic>
        <p:nvPicPr>
          <p:cNvPr id="41" name="Picture 40">
            <a:extLst>
              <a:ext uri="{FF2B5EF4-FFF2-40B4-BE49-F238E27FC236}">
                <a16:creationId xmlns:a16="http://schemas.microsoft.com/office/drawing/2014/main" id="{512ADE15-9331-41CD-AC66-A7DDBB38299C}"/>
              </a:ext>
            </a:extLst>
          </p:cNvPr>
          <p:cNvPicPr>
            <a:picLocks noChangeAspect="1"/>
          </p:cNvPicPr>
          <p:nvPr/>
        </p:nvPicPr>
        <p:blipFill>
          <a:blip r:embed="rId9"/>
          <a:stretch>
            <a:fillRect/>
          </a:stretch>
        </p:blipFill>
        <p:spPr>
          <a:xfrm>
            <a:off x="7715111" y="2016105"/>
            <a:ext cx="2064781" cy="1571922"/>
          </a:xfrm>
          <a:prstGeom prst="rect">
            <a:avLst/>
          </a:prstGeom>
        </p:spPr>
      </p:pic>
      <p:pic>
        <p:nvPicPr>
          <p:cNvPr id="70" name="Picture 69">
            <a:extLst>
              <a:ext uri="{FF2B5EF4-FFF2-40B4-BE49-F238E27FC236}">
                <a16:creationId xmlns:a16="http://schemas.microsoft.com/office/drawing/2014/main" id="{6B947AE9-F727-4199-9381-41A3D4CAC1BB}"/>
              </a:ext>
            </a:extLst>
          </p:cNvPr>
          <p:cNvPicPr>
            <a:picLocks noChangeAspect="1"/>
          </p:cNvPicPr>
          <p:nvPr/>
        </p:nvPicPr>
        <p:blipFill>
          <a:blip r:embed="rId10"/>
          <a:stretch>
            <a:fillRect/>
          </a:stretch>
        </p:blipFill>
        <p:spPr>
          <a:xfrm>
            <a:off x="10122375" y="3967429"/>
            <a:ext cx="1678810" cy="1383586"/>
          </a:xfrm>
          <a:prstGeom prst="rect">
            <a:avLst/>
          </a:prstGeom>
        </p:spPr>
      </p:pic>
      <p:pic>
        <p:nvPicPr>
          <p:cNvPr id="71" name="Picture 70">
            <a:extLst>
              <a:ext uri="{FF2B5EF4-FFF2-40B4-BE49-F238E27FC236}">
                <a16:creationId xmlns:a16="http://schemas.microsoft.com/office/drawing/2014/main" id="{E3C3FDB7-92FB-4FFC-9C27-C72F47CCB4B6}"/>
              </a:ext>
            </a:extLst>
          </p:cNvPr>
          <p:cNvPicPr>
            <a:picLocks noChangeAspect="1"/>
          </p:cNvPicPr>
          <p:nvPr/>
        </p:nvPicPr>
        <p:blipFill>
          <a:blip r:embed="rId11"/>
          <a:stretch>
            <a:fillRect/>
          </a:stretch>
        </p:blipFill>
        <p:spPr>
          <a:xfrm>
            <a:off x="9872298" y="2089987"/>
            <a:ext cx="1928887" cy="1313752"/>
          </a:xfrm>
          <a:prstGeom prst="rect">
            <a:avLst/>
          </a:prstGeom>
        </p:spPr>
      </p:pic>
      <p:pic>
        <p:nvPicPr>
          <p:cNvPr id="72" name="Picture 71">
            <a:extLst>
              <a:ext uri="{FF2B5EF4-FFF2-40B4-BE49-F238E27FC236}">
                <a16:creationId xmlns:a16="http://schemas.microsoft.com/office/drawing/2014/main" id="{91C0C25C-A5DC-4AEF-AEC1-8A07FA7F9105}"/>
              </a:ext>
            </a:extLst>
          </p:cNvPr>
          <p:cNvPicPr>
            <a:picLocks noChangeAspect="1"/>
          </p:cNvPicPr>
          <p:nvPr/>
        </p:nvPicPr>
        <p:blipFill>
          <a:blip r:embed="rId12"/>
          <a:stretch>
            <a:fillRect/>
          </a:stretch>
        </p:blipFill>
        <p:spPr>
          <a:xfrm>
            <a:off x="7710580" y="4201105"/>
            <a:ext cx="2236850" cy="1049075"/>
          </a:xfrm>
          <a:prstGeom prst="rect">
            <a:avLst/>
          </a:prstGeom>
        </p:spPr>
      </p:pic>
      <p:sp>
        <p:nvSpPr>
          <p:cNvPr id="73" name="Rectangle 72">
            <a:extLst>
              <a:ext uri="{FF2B5EF4-FFF2-40B4-BE49-F238E27FC236}">
                <a16:creationId xmlns:a16="http://schemas.microsoft.com/office/drawing/2014/main" id="{5083FDDB-8800-440E-937A-0433B9D3E008}"/>
              </a:ext>
            </a:extLst>
          </p:cNvPr>
          <p:cNvSpPr/>
          <p:nvPr/>
        </p:nvSpPr>
        <p:spPr bwMode="auto">
          <a:xfrm>
            <a:off x="764556" y="1923253"/>
            <a:ext cx="4314669" cy="4659064"/>
          </a:xfrm>
          <a:prstGeom prst="rect">
            <a:avLst/>
          </a:prstGeom>
          <a:noFill/>
          <a:ln w="12700" cap="flat" cmpd="sng" algn="ctr">
            <a:solidFill>
              <a:srgbClr val="DC440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2400" dirty="0">
              <a:solidFill>
                <a:srgbClr val="999999"/>
              </a:solidFill>
              <a:latin typeface="Arial" charset="0"/>
              <a:ea typeface="ＭＳ Ｐゴシック" pitchFamily="-96" charset="-128"/>
            </a:endParaRPr>
          </a:p>
        </p:txBody>
      </p:sp>
      <p:sp>
        <p:nvSpPr>
          <p:cNvPr id="74" name="Rectangle 73">
            <a:extLst>
              <a:ext uri="{FF2B5EF4-FFF2-40B4-BE49-F238E27FC236}">
                <a16:creationId xmlns:a16="http://schemas.microsoft.com/office/drawing/2014/main" id="{516CB265-F0E5-4497-AC09-07F73562406D}"/>
              </a:ext>
            </a:extLst>
          </p:cNvPr>
          <p:cNvSpPr/>
          <p:nvPr/>
        </p:nvSpPr>
        <p:spPr bwMode="auto">
          <a:xfrm>
            <a:off x="5137675" y="1923253"/>
            <a:ext cx="6795245" cy="4659064"/>
          </a:xfrm>
          <a:prstGeom prst="rect">
            <a:avLst/>
          </a:prstGeom>
          <a:noFill/>
          <a:ln w="12700" cap="flat" cmpd="sng" algn="ctr">
            <a:solidFill>
              <a:srgbClr val="DC440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2400" dirty="0">
              <a:solidFill>
                <a:srgbClr val="999999"/>
              </a:solidFill>
              <a:latin typeface="Arial" charset="0"/>
              <a:ea typeface="ＭＳ Ｐゴシック" pitchFamily="-96" charset="-128"/>
            </a:endParaRPr>
          </a:p>
        </p:txBody>
      </p:sp>
      <p:cxnSp>
        <p:nvCxnSpPr>
          <p:cNvPr id="75" name="Straight Connector 74">
            <a:extLst>
              <a:ext uri="{FF2B5EF4-FFF2-40B4-BE49-F238E27FC236}">
                <a16:creationId xmlns:a16="http://schemas.microsoft.com/office/drawing/2014/main" id="{F2EE781D-15CC-49F4-9EAF-510BFCEB435E}"/>
              </a:ext>
            </a:extLst>
          </p:cNvPr>
          <p:cNvCxnSpPr>
            <a:cxnSpLocks/>
          </p:cNvCxnSpPr>
          <p:nvPr/>
        </p:nvCxnSpPr>
        <p:spPr bwMode="auto">
          <a:xfrm flipV="1">
            <a:off x="3166941" y="1941098"/>
            <a:ext cx="0" cy="4447675"/>
          </a:xfrm>
          <a:prstGeom prst="line">
            <a:avLst/>
          </a:prstGeom>
          <a:solidFill>
            <a:schemeClr val="accent1"/>
          </a:solidFill>
          <a:ln w="19050" cap="flat" cmpd="sng" algn="ctr">
            <a:solidFill>
              <a:srgbClr val="DC4405"/>
            </a:solidFill>
            <a:prstDash val="dash"/>
            <a:round/>
            <a:headEnd type="none" w="med" len="med"/>
            <a:tailEnd type="none" w="med" len="med"/>
          </a:ln>
          <a:effectLst/>
        </p:spPr>
      </p:cxnSp>
      <p:cxnSp>
        <p:nvCxnSpPr>
          <p:cNvPr id="76" name="Straight Connector 75">
            <a:extLst>
              <a:ext uri="{FF2B5EF4-FFF2-40B4-BE49-F238E27FC236}">
                <a16:creationId xmlns:a16="http://schemas.microsoft.com/office/drawing/2014/main" id="{C6FA66E6-DB19-45D1-9BCF-B01B912472F4}"/>
              </a:ext>
            </a:extLst>
          </p:cNvPr>
          <p:cNvCxnSpPr>
            <a:cxnSpLocks/>
          </p:cNvCxnSpPr>
          <p:nvPr/>
        </p:nvCxnSpPr>
        <p:spPr bwMode="auto">
          <a:xfrm flipV="1">
            <a:off x="7609401" y="1941098"/>
            <a:ext cx="0" cy="4447675"/>
          </a:xfrm>
          <a:prstGeom prst="line">
            <a:avLst/>
          </a:prstGeom>
          <a:solidFill>
            <a:schemeClr val="accent1"/>
          </a:solidFill>
          <a:ln w="19050" cap="flat" cmpd="sng" algn="ctr">
            <a:solidFill>
              <a:srgbClr val="DC4405"/>
            </a:solidFill>
            <a:prstDash val="dash"/>
            <a:round/>
            <a:headEnd type="none" w="med" len="med"/>
            <a:tailEnd type="none" w="med" len="med"/>
          </a:ln>
          <a:effectLst/>
        </p:spPr>
      </p:cxnSp>
      <p:sp>
        <p:nvSpPr>
          <p:cNvPr id="77" name="TextBox 76">
            <a:extLst>
              <a:ext uri="{FF2B5EF4-FFF2-40B4-BE49-F238E27FC236}">
                <a16:creationId xmlns:a16="http://schemas.microsoft.com/office/drawing/2014/main" id="{2DC2952D-0506-45CD-8EBE-C0B5F67E7314}"/>
              </a:ext>
            </a:extLst>
          </p:cNvPr>
          <p:cNvSpPr txBox="1"/>
          <p:nvPr/>
        </p:nvSpPr>
        <p:spPr>
          <a:xfrm>
            <a:off x="1854044" y="1569530"/>
            <a:ext cx="2024913" cy="338554"/>
          </a:xfrm>
          <a:prstGeom prst="rect">
            <a:avLst/>
          </a:prstGeom>
          <a:noFill/>
        </p:spPr>
        <p:txBody>
          <a:bodyPr wrap="non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Compact phase shifter</a:t>
            </a:r>
          </a:p>
        </p:txBody>
      </p:sp>
      <p:sp>
        <p:nvSpPr>
          <p:cNvPr id="78" name="TextBox 77">
            <a:extLst>
              <a:ext uri="{FF2B5EF4-FFF2-40B4-BE49-F238E27FC236}">
                <a16:creationId xmlns:a16="http://schemas.microsoft.com/office/drawing/2014/main" id="{5428196B-07DB-4E40-A7ED-C115C6B0EE18}"/>
              </a:ext>
            </a:extLst>
          </p:cNvPr>
          <p:cNvSpPr txBox="1"/>
          <p:nvPr/>
        </p:nvSpPr>
        <p:spPr>
          <a:xfrm>
            <a:off x="7609401" y="1574546"/>
            <a:ext cx="2028889" cy="338554"/>
          </a:xfrm>
          <a:prstGeom prst="rect">
            <a:avLst/>
          </a:prstGeom>
          <a:noFill/>
        </p:spPr>
        <p:txBody>
          <a:bodyPr wrap="non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Tunable meta-surface</a:t>
            </a:r>
          </a:p>
        </p:txBody>
      </p:sp>
      <p:sp>
        <p:nvSpPr>
          <p:cNvPr id="79" name="Rectangle 78">
            <a:extLst>
              <a:ext uri="{FF2B5EF4-FFF2-40B4-BE49-F238E27FC236}">
                <a16:creationId xmlns:a16="http://schemas.microsoft.com/office/drawing/2014/main" id="{8A794442-DDC7-49CE-95D6-46467000ABB9}"/>
              </a:ext>
            </a:extLst>
          </p:cNvPr>
          <p:cNvSpPr/>
          <p:nvPr/>
        </p:nvSpPr>
        <p:spPr>
          <a:xfrm>
            <a:off x="1120809" y="5288470"/>
            <a:ext cx="1833850" cy="461665"/>
          </a:xfrm>
          <a:prstGeom prst="rect">
            <a:avLst/>
          </a:prstGeom>
        </p:spPr>
        <p:txBody>
          <a:bodyPr wrap="square">
            <a:spAutoFit/>
          </a:bodyPr>
          <a:lstStyle/>
          <a:p>
            <a:r>
              <a:rPr lang="en-US" sz="1200" dirty="0">
                <a:solidFill>
                  <a:srgbClr val="222222"/>
                </a:solidFill>
              </a:rPr>
              <a:t>(Amin, Rubab, et al. </a:t>
            </a:r>
            <a:r>
              <a:rPr lang="en-US" sz="1200" i="1" dirty="0">
                <a:solidFill>
                  <a:srgbClr val="222222"/>
                </a:solidFill>
              </a:rPr>
              <a:t>APL Photonics</a:t>
            </a:r>
            <a:r>
              <a:rPr lang="en-US" sz="1200" dirty="0">
                <a:solidFill>
                  <a:srgbClr val="222222"/>
                </a:solidFill>
              </a:rPr>
              <a:t> 3.12 (2018))</a:t>
            </a:r>
            <a:endParaRPr lang="en-US" sz="1200" dirty="0"/>
          </a:p>
        </p:txBody>
      </p:sp>
      <p:sp>
        <p:nvSpPr>
          <p:cNvPr id="80" name="Rectangle 79">
            <a:extLst>
              <a:ext uri="{FF2B5EF4-FFF2-40B4-BE49-F238E27FC236}">
                <a16:creationId xmlns:a16="http://schemas.microsoft.com/office/drawing/2014/main" id="{6362F53A-4F9D-44D9-BA58-30FF805F8395}"/>
              </a:ext>
            </a:extLst>
          </p:cNvPr>
          <p:cNvSpPr/>
          <p:nvPr/>
        </p:nvSpPr>
        <p:spPr>
          <a:xfrm>
            <a:off x="3401955" y="5288470"/>
            <a:ext cx="1833849" cy="461665"/>
          </a:xfrm>
          <a:prstGeom prst="rect">
            <a:avLst/>
          </a:prstGeom>
        </p:spPr>
        <p:txBody>
          <a:bodyPr wrap="square">
            <a:spAutoFit/>
          </a:bodyPr>
          <a:lstStyle/>
          <a:p>
            <a:r>
              <a:rPr lang="en-US" sz="1200" dirty="0">
                <a:solidFill>
                  <a:srgbClr val="222222"/>
                </a:solidFill>
              </a:rPr>
              <a:t>(Amin, Rubab, et al. </a:t>
            </a:r>
            <a:r>
              <a:rPr lang="en-US" sz="1200" i="1" dirty="0">
                <a:solidFill>
                  <a:srgbClr val="222222"/>
                </a:solidFill>
              </a:rPr>
              <a:t>Optica</a:t>
            </a:r>
            <a:r>
              <a:rPr lang="en-US" sz="1200" dirty="0">
                <a:solidFill>
                  <a:srgbClr val="222222"/>
                </a:solidFill>
              </a:rPr>
              <a:t> 7.4 (2020))</a:t>
            </a:r>
            <a:endParaRPr lang="en-US" sz="1200" dirty="0"/>
          </a:p>
        </p:txBody>
      </p:sp>
      <p:sp>
        <p:nvSpPr>
          <p:cNvPr id="81" name="TextBox 80">
            <a:extLst>
              <a:ext uri="{FF2B5EF4-FFF2-40B4-BE49-F238E27FC236}">
                <a16:creationId xmlns:a16="http://schemas.microsoft.com/office/drawing/2014/main" id="{97E358A9-06AE-4A64-B08C-DAE71DB38223}"/>
              </a:ext>
            </a:extLst>
          </p:cNvPr>
          <p:cNvSpPr txBox="1"/>
          <p:nvPr/>
        </p:nvSpPr>
        <p:spPr>
          <a:xfrm>
            <a:off x="1065024" y="5754694"/>
            <a:ext cx="2354627" cy="276999"/>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00FF"/>
                </a:solidFill>
              </a:rPr>
              <a:t>V</a:t>
            </a:r>
            <a:r>
              <a:rPr lang="el-GR" sz="1200" baseline="-25000" dirty="0">
                <a:solidFill>
                  <a:srgbClr val="0000FF"/>
                </a:solidFill>
              </a:rPr>
              <a:t>π</a:t>
            </a:r>
            <a:r>
              <a:rPr lang="en-US" sz="1200" dirty="0">
                <a:solidFill>
                  <a:srgbClr val="0000FF"/>
                </a:solidFill>
              </a:rPr>
              <a:t>L: 0.52 </a:t>
            </a:r>
            <a:r>
              <a:rPr lang="en-US" sz="1200" dirty="0" err="1">
                <a:solidFill>
                  <a:srgbClr val="0000FF"/>
                </a:solidFill>
              </a:rPr>
              <a:t>V∙mm</a:t>
            </a:r>
            <a:endParaRPr lang="en-US" sz="1200" dirty="0">
              <a:solidFill>
                <a:srgbClr val="0000FF"/>
              </a:solidFill>
            </a:endParaRPr>
          </a:p>
        </p:txBody>
      </p:sp>
      <p:sp>
        <p:nvSpPr>
          <p:cNvPr id="82" name="TextBox 81">
            <a:extLst>
              <a:ext uri="{FF2B5EF4-FFF2-40B4-BE49-F238E27FC236}">
                <a16:creationId xmlns:a16="http://schemas.microsoft.com/office/drawing/2014/main" id="{8649D50B-1781-4A38-B82D-718E145E847C}"/>
              </a:ext>
            </a:extLst>
          </p:cNvPr>
          <p:cNvSpPr txBox="1"/>
          <p:nvPr/>
        </p:nvSpPr>
        <p:spPr>
          <a:xfrm>
            <a:off x="3246483" y="5753485"/>
            <a:ext cx="2354627" cy="276999"/>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00FF"/>
                </a:solidFill>
              </a:rPr>
              <a:t>V</a:t>
            </a:r>
            <a:r>
              <a:rPr lang="el-GR" sz="1200" baseline="-25000" dirty="0">
                <a:solidFill>
                  <a:srgbClr val="0000FF"/>
                </a:solidFill>
              </a:rPr>
              <a:t>π</a:t>
            </a:r>
            <a:r>
              <a:rPr lang="en-US" sz="1200" dirty="0">
                <a:solidFill>
                  <a:srgbClr val="0000FF"/>
                </a:solidFill>
              </a:rPr>
              <a:t>L: 95 V∙µm</a:t>
            </a:r>
          </a:p>
        </p:txBody>
      </p:sp>
      <p:sp>
        <p:nvSpPr>
          <p:cNvPr id="83" name="Rectangle 82">
            <a:extLst>
              <a:ext uri="{FF2B5EF4-FFF2-40B4-BE49-F238E27FC236}">
                <a16:creationId xmlns:a16="http://schemas.microsoft.com/office/drawing/2014/main" id="{7A3715EB-25FC-43CC-A14F-875ACEA24FA1}"/>
              </a:ext>
            </a:extLst>
          </p:cNvPr>
          <p:cNvSpPr/>
          <p:nvPr/>
        </p:nvSpPr>
        <p:spPr>
          <a:xfrm>
            <a:off x="5572990" y="5363675"/>
            <a:ext cx="1946725" cy="461665"/>
          </a:xfrm>
          <a:prstGeom prst="rect">
            <a:avLst/>
          </a:prstGeom>
        </p:spPr>
        <p:txBody>
          <a:bodyPr wrap="square">
            <a:spAutoFit/>
          </a:bodyPr>
          <a:lstStyle/>
          <a:p>
            <a:r>
              <a:rPr lang="en-US" sz="1200" dirty="0">
                <a:solidFill>
                  <a:srgbClr val="222222"/>
                </a:solidFill>
              </a:rPr>
              <a:t>(Park, </a:t>
            </a:r>
            <a:r>
              <a:rPr lang="en-US" sz="1200" dirty="0" err="1">
                <a:solidFill>
                  <a:srgbClr val="222222"/>
                </a:solidFill>
              </a:rPr>
              <a:t>Junghyun</a:t>
            </a:r>
            <a:r>
              <a:rPr lang="en-US" sz="1200" dirty="0">
                <a:solidFill>
                  <a:srgbClr val="222222"/>
                </a:solidFill>
              </a:rPr>
              <a:t>, et al. </a:t>
            </a:r>
            <a:r>
              <a:rPr lang="en-US" sz="1200" i="1" dirty="0">
                <a:solidFill>
                  <a:srgbClr val="222222"/>
                </a:solidFill>
              </a:rPr>
              <a:t>Scientific reports</a:t>
            </a:r>
            <a:r>
              <a:rPr lang="en-US" sz="1200" dirty="0">
                <a:solidFill>
                  <a:srgbClr val="222222"/>
                </a:solidFill>
              </a:rPr>
              <a:t> 5 (2015))</a:t>
            </a:r>
            <a:endParaRPr lang="en-US" sz="1200" dirty="0"/>
          </a:p>
        </p:txBody>
      </p:sp>
      <p:sp>
        <p:nvSpPr>
          <p:cNvPr id="84" name="TextBox 83">
            <a:extLst>
              <a:ext uri="{FF2B5EF4-FFF2-40B4-BE49-F238E27FC236}">
                <a16:creationId xmlns:a16="http://schemas.microsoft.com/office/drawing/2014/main" id="{3669E485-E628-4B6E-95C5-9F33221C5A3D}"/>
              </a:ext>
            </a:extLst>
          </p:cNvPr>
          <p:cNvSpPr txBox="1"/>
          <p:nvPr/>
        </p:nvSpPr>
        <p:spPr>
          <a:xfrm>
            <a:off x="5402526" y="5789413"/>
            <a:ext cx="2354627" cy="461665"/>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00FF"/>
                </a:solidFill>
              </a:rPr>
              <a:t>Absorber</a:t>
            </a:r>
          </a:p>
          <a:p>
            <a:pPr marL="171450" indent="-171450">
              <a:buFont typeface="Arial" panose="020B0604020202020204" pitchFamily="34" charset="0"/>
              <a:buChar char="•"/>
            </a:pPr>
            <a:r>
              <a:rPr lang="en-US" sz="1200" dirty="0">
                <a:solidFill>
                  <a:srgbClr val="0000FF"/>
                </a:solidFill>
              </a:rPr>
              <a:t>15% change in reflection</a:t>
            </a:r>
          </a:p>
        </p:txBody>
      </p:sp>
      <p:sp>
        <p:nvSpPr>
          <p:cNvPr id="85" name="Rectangle 84">
            <a:extLst>
              <a:ext uri="{FF2B5EF4-FFF2-40B4-BE49-F238E27FC236}">
                <a16:creationId xmlns:a16="http://schemas.microsoft.com/office/drawing/2014/main" id="{4A09099C-24CA-4C07-A2B2-BD7F10754071}"/>
              </a:ext>
            </a:extLst>
          </p:cNvPr>
          <p:cNvSpPr/>
          <p:nvPr/>
        </p:nvSpPr>
        <p:spPr>
          <a:xfrm>
            <a:off x="7664843" y="3578093"/>
            <a:ext cx="2042145" cy="461665"/>
          </a:xfrm>
          <a:prstGeom prst="rect">
            <a:avLst/>
          </a:prstGeom>
        </p:spPr>
        <p:txBody>
          <a:bodyPr wrap="square">
            <a:spAutoFit/>
          </a:bodyPr>
          <a:lstStyle/>
          <a:p>
            <a:r>
              <a:rPr lang="en-US" sz="1200" dirty="0">
                <a:solidFill>
                  <a:srgbClr val="222222"/>
                </a:solidFill>
              </a:rPr>
              <a:t>(Huang, Yao-Wei, et </a:t>
            </a:r>
            <a:r>
              <a:rPr lang="en-US" sz="1200" dirty="0" err="1">
                <a:solidFill>
                  <a:srgbClr val="222222"/>
                </a:solidFill>
              </a:rPr>
              <a:t>al</a:t>
            </a:r>
            <a:r>
              <a:rPr lang="en-US" sz="1200" i="1" dirty="0" err="1">
                <a:solidFill>
                  <a:srgbClr val="222222"/>
                </a:solidFill>
              </a:rPr>
              <a:t>Nano</a:t>
            </a:r>
            <a:r>
              <a:rPr lang="en-US" sz="1200" i="1" dirty="0">
                <a:solidFill>
                  <a:srgbClr val="222222"/>
                </a:solidFill>
              </a:rPr>
              <a:t> letters</a:t>
            </a:r>
            <a:r>
              <a:rPr lang="en-US" sz="1200" dirty="0">
                <a:solidFill>
                  <a:srgbClr val="222222"/>
                </a:solidFill>
              </a:rPr>
              <a:t> 16.9 (2016))</a:t>
            </a:r>
            <a:endParaRPr lang="en-US" sz="1200" dirty="0"/>
          </a:p>
        </p:txBody>
      </p:sp>
      <p:sp>
        <p:nvSpPr>
          <p:cNvPr id="86" name="Rectangle 85">
            <a:extLst>
              <a:ext uri="{FF2B5EF4-FFF2-40B4-BE49-F238E27FC236}">
                <a16:creationId xmlns:a16="http://schemas.microsoft.com/office/drawing/2014/main" id="{3AAB14F1-4599-4AA1-B177-71E02F46DDB4}"/>
              </a:ext>
            </a:extLst>
          </p:cNvPr>
          <p:cNvSpPr/>
          <p:nvPr/>
        </p:nvSpPr>
        <p:spPr>
          <a:xfrm>
            <a:off x="9885601" y="3472166"/>
            <a:ext cx="2105769" cy="461665"/>
          </a:xfrm>
          <a:prstGeom prst="rect">
            <a:avLst/>
          </a:prstGeom>
        </p:spPr>
        <p:txBody>
          <a:bodyPr wrap="square">
            <a:spAutoFit/>
          </a:bodyPr>
          <a:lstStyle/>
          <a:p>
            <a:r>
              <a:rPr lang="en-US" sz="1200" dirty="0">
                <a:solidFill>
                  <a:srgbClr val="222222"/>
                </a:solidFill>
              </a:rPr>
              <a:t>(</a:t>
            </a:r>
            <a:r>
              <a:rPr lang="en-US" sz="1200" dirty="0" err="1">
                <a:solidFill>
                  <a:srgbClr val="222222"/>
                </a:solidFill>
              </a:rPr>
              <a:t>Kafaie</a:t>
            </a:r>
            <a:r>
              <a:rPr lang="en-US" sz="1200" dirty="0">
                <a:solidFill>
                  <a:srgbClr val="222222"/>
                </a:solidFill>
              </a:rPr>
              <a:t> </a:t>
            </a:r>
            <a:r>
              <a:rPr lang="en-US" sz="1200" dirty="0" err="1">
                <a:solidFill>
                  <a:srgbClr val="222222"/>
                </a:solidFill>
              </a:rPr>
              <a:t>Shirmanesh</a:t>
            </a:r>
            <a:r>
              <a:rPr lang="en-US" sz="1200" dirty="0">
                <a:solidFill>
                  <a:srgbClr val="222222"/>
                </a:solidFill>
              </a:rPr>
              <a:t>, </a:t>
            </a:r>
            <a:r>
              <a:rPr lang="en-US" sz="1200" dirty="0" err="1">
                <a:solidFill>
                  <a:srgbClr val="222222"/>
                </a:solidFill>
              </a:rPr>
              <a:t>Ghazaleh</a:t>
            </a:r>
            <a:r>
              <a:rPr lang="en-US" sz="1200" dirty="0">
                <a:solidFill>
                  <a:srgbClr val="222222"/>
                </a:solidFill>
              </a:rPr>
              <a:t>, et al. </a:t>
            </a:r>
            <a:r>
              <a:rPr lang="en-US" sz="1200" i="1" dirty="0">
                <a:solidFill>
                  <a:srgbClr val="222222"/>
                </a:solidFill>
              </a:rPr>
              <a:t>Nano letters</a:t>
            </a:r>
            <a:r>
              <a:rPr lang="en-US" sz="1200" dirty="0">
                <a:solidFill>
                  <a:srgbClr val="222222"/>
                </a:solidFill>
              </a:rPr>
              <a:t> 18.5 (2018))</a:t>
            </a:r>
            <a:endParaRPr lang="en-US" sz="1200" dirty="0"/>
          </a:p>
        </p:txBody>
      </p:sp>
      <p:sp>
        <p:nvSpPr>
          <p:cNvPr id="87" name="Rectangle 86">
            <a:extLst>
              <a:ext uri="{FF2B5EF4-FFF2-40B4-BE49-F238E27FC236}">
                <a16:creationId xmlns:a16="http://schemas.microsoft.com/office/drawing/2014/main" id="{8B8D8FC2-D27F-4E9C-A448-9A2027E4C52D}"/>
              </a:ext>
            </a:extLst>
          </p:cNvPr>
          <p:cNvSpPr/>
          <p:nvPr/>
        </p:nvSpPr>
        <p:spPr>
          <a:xfrm>
            <a:off x="8134674" y="5311672"/>
            <a:ext cx="3501853" cy="276999"/>
          </a:xfrm>
          <a:prstGeom prst="rect">
            <a:avLst/>
          </a:prstGeom>
        </p:spPr>
        <p:txBody>
          <a:bodyPr wrap="square">
            <a:spAutoFit/>
          </a:bodyPr>
          <a:lstStyle/>
          <a:p>
            <a:r>
              <a:rPr lang="en-US" sz="1200" dirty="0" err="1">
                <a:solidFill>
                  <a:srgbClr val="222222"/>
                </a:solidFill>
              </a:rPr>
              <a:t>Kafaie</a:t>
            </a:r>
            <a:r>
              <a:rPr lang="en-US" sz="1200" dirty="0">
                <a:solidFill>
                  <a:srgbClr val="222222"/>
                </a:solidFill>
              </a:rPr>
              <a:t> </a:t>
            </a:r>
            <a:r>
              <a:rPr lang="en-US" sz="1200" dirty="0" err="1">
                <a:solidFill>
                  <a:srgbClr val="222222"/>
                </a:solidFill>
              </a:rPr>
              <a:t>Shirmanesh</a:t>
            </a:r>
            <a:r>
              <a:rPr lang="en-US" sz="1200" dirty="0">
                <a:solidFill>
                  <a:srgbClr val="222222"/>
                </a:solidFill>
              </a:rPr>
              <a:t>, </a:t>
            </a:r>
            <a:r>
              <a:rPr lang="en-US" sz="1200" dirty="0" err="1">
                <a:solidFill>
                  <a:srgbClr val="222222"/>
                </a:solidFill>
              </a:rPr>
              <a:t>Ghazaleh</a:t>
            </a:r>
            <a:r>
              <a:rPr lang="en-US" sz="1200" dirty="0">
                <a:solidFill>
                  <a:srgbClr val="222222"/>
                </a:solidFill>
              </a:rPr>
              <a:t>, et al. </a:t>
            </a:r>
            <a:r>
              <a:rPr lang="en-US" sz="1200" i="1" dirty="0">
                <a:solidFill>
                  <a:srgbClr val="222222"/>
                </a:solidFill>
              </a:rPr>
              <a:t>ACS nano</a:t>
            </a:r>
            <a:r>
              <a:rPr lang="en-US" sz="1200" dirty="0">
                <a:solidFill>
                  <a:srgbClr val="222222"/>
                </a:solidFill>
              </a:rPr>
              <a:t> (2020).</a:t>
            </a:r>
            <a:endParaRPr lang="en-US" sz="1200" dirty="0"/>
          </a:p>
        </p:txBody>
      </p:sp>
      <p:sp>
        <p:nvSpPr>
          <p:cNvPr id="88" name="TextBox 87">
            <a:extLst>
              <a:ext uri="{FF2B5EF4-FFF2-40B4-BE49-F238E27FC236}">
                <a16:creationId xmlns:a16="http://schemas.microsoft.com/office/drawing/2014/main" id="{FF46518A-59E6-4D27-AEE4-BA218C36AA30}"/>
              </a:ext>
            </a:extLst>
          </p:cNvPr>
          <p:cNvSpPr txBox="1"/>
          <p:nvPr/>
        </p:nvSpPr>
        <p:spPr>
          <a:xfrm>
            <a:off x="8072836" y="5661872"/>
            <a:ext cx="2354627" cy="646331"/>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00FF"/>
                </a:solidFill>
              </a:rPr>
              <a:t>Beam steering</a:t>
            </a:r>
          </a:p>
          <a:p>
            <a:pPr marL="171450" indent="-171450">
              <a:buFont typeface="Arial" panose="020B0604020202020204" pitchFamily="34" charset="0"/>
              <a:buChar char="•"/>
            </a:pPr>
            <a:r>
              <a:rPr lang="en-US" sz="1200" dirty="0">
                <a:solidFill>
                  <a:srgbClr val="0000FF"/>
                </a:solidFill>
              </a:rPr>
              <a:t>Tunable lens</a:t>
            </a:r>
          </a:p>
          <a:p>
            <a:pPr marL="171450" indent="-171450">
              <a:buFont typeface="Arial" panose="020B0604020202020204" pitchFamily="34" charset="0"/>
              <a:buChar char="•"/>
            </a:pPr>
            <a:r>
              <a:rPr lang="en-US" sz="1200" dirty="0">
                <a:solidFill>
                  <a:srgbClr val="0000FF"/>
                </a:solidFill>
              </a:rPr>
              <a:t>Phase tuning range: ~300°</a:t>
            </a:r>
          </a:p>
        </p:txBody>
      </p:sp>
      <p:sp>
        <p:nvSpPr>
          <p:cNvPr id="30" name="TextBox 29">
            <a:extLst>
              <a:ext uri="{FF2B5EF4-FFF2-40B4-BE49-F238E27FC236}">
                <a16:creationId xmlns:a16="http://schemas.microsoft.com/office/drawing/2014/main" id="{6711C019-56FA-4F70-8BBD-0AA4BC46E585}"/>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12</a:t>
            </a:fld>
            <a:endParaRPr lang="en-US" dirty="0"/>
          </a:p>
        </p:txBody>
      </p:sp>
    </p:spTree>
    <p:extLst>
      <p:ext uri="{BB962C8B-B14F-4D97-AF65-F5344CB8AC3E}">
        <p14:creationId xmlns:p14="http://schemas.microsoft.com/office/powerpoint/2010/main" val="3842859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EF61FA1-5A1F-4574-8C47-209A8D23A1DC}"/>
              </a:ext>
            </a:extLst>
          </p:cNvPr>
          <p:cNvSpPr>
            <a:spLocks noGrp="1"/>
          </p:cNvSpPr>
          <p:nvPr>
            <p:ph type="body" sz="quarter" idx="13"/>
          </p:nvPr>
        </p:nvSpPr>
        <p:spPr/>
        <p:txBody>
          <a:bodyPr/>
          <a:lstStyle/>
          <a:p>
            <a:r>
              <a:rPr lang="en-US" dirty="0"/>
              <a:t>2010</a:t>
            </a:r>
          </a:p>
        </p:txBody>
      </p:sp>
      <p:sp>
        <p:nvSpPr>
          <p:cNvPr id="12" name="Text Placeholder 11">
            <a:extLst>
              <a:ext uri="{FF2B5EF4-FFF2-40B4-BE49-F238E27FC236}">
                <a16:creationId xmlns:a16="http://schemas.microsoft.com/office/drawing/2014/main" id="{14068516-0334-401C-B1F4-9230384A1C2C}"/>
              </a:ext>
            </a:extLst>
          </p:cNvPr>
          <p:cNvSpPr>
            <a:spLocks noGrp="1"/>
          </p:cNvSpPr>
          <p:nvPr>
            <p:ph type="body" sz="quarter" idx="15"/>
          </p:nvPr>
        </p:nvSpPr>
        <p:spPr/>
        <p:txBody>
          <a:bodyPr/>
          <a:lstStyle/>
          <a:p>
            <a:r>
              <a:rPr lang="en-US" dirty="0"/>
              <a:t>2020</a:t>
            </a:r>
          </a:p>
        </p:txBody>
      </p:sp>
      <p:pic>
        <p:nvPicPr>
          <p:cNvPr id="1026" name="Picture 2" descr="Abstract Image">
            <a:extLst>
              <a:ext uri="{FF2B5EF4-FFF2-40B4-BE49-F238E27FC236}">
                <a16:creationId xmlns:a16="http://schemas.microsoft.com/office/drawing/2014/main" id="{581DF508-8171-4E5E-BC25-3B7910CB5F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103" y="3738716"/>
            <a:ext cx="2270760" cy="1353373"/>
          </a:xfrm>
          <a:prstGeom prst="rect">
            <a:avLst/>
          </a:prstGeom>
          <a:noFill/>
          <a:ln>
            <a:solidFill>
              <a:srgbClr val="DC4405"/>
            </a:solidFill>
          </a:ln>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7D55899B-DD0F-400A-845F-65EB59CD9CE0}"/>
              </a:ext>
            </a:extLst>
          </p:cNvPr>
          <p:cNvPicPr>
            <a:picLocks noChangeAspect="1"/>
          </p:cNvPicPr>
          <p:nvPr/>
        </p:nvPicPr>
        <p:blipFill>
          <a:blip r:embed="rId4"/>
          <a:stretch>
            <a:fillRect/>
          </a:stretch>
        </p:blipFill>
        <p:spPr>
          <a:xfrm>
            <a:off x="2334106" y="212187"/>
            <a:ext cx="1883664" cy="1444041"/>
          </a:xfrm>
          <a:prstGeom prst="rect">
            <a:avLst/>
          </a:prstGeom>
          <a:ln>
            <a:solidFill>
              <a:srgbClr val="DC4405"/>
            </a:solidFill>
          </a:ln>
        </p:spPr>
      </p:pic>
      <p:pic>
        <p:nvPicPr>
          <p:cNvPr id="29" name="Picture 28">
            <a:extLst>
              <a:ext uri="{FF2B5EF4-FFF2-40B4-BE49-F238E27FC236}">
                <a16:creationId xmlns:a16="http://schemas.microsoft.com/office/drawing/2014/main" id="{AB2DC289-AC9D-4057-8452-4A3FAFA0AB29}"/>
              </a:ext>
            </a:extLst>
          </p:cNvPr>
          <p:cNvPicPr>
            <a:picLocks noChangeAspect="1"/>
          </p:cNvPicPr>
          <p:nvPr/>
        </p:nvPicPr>
        <p:blipFill>
          <a:blip r:embed="rId5"/>
          <a:stretch>
            <a:fillRect/>
          </a:stretch>
        </p:blipFill>
        <p:spPr>
          <a:xfrm>
            <a:off x="6924514" y="228549"/>
            <a:ext cx="2252145" cy="1354023"/>
          </a:xfrm>
          <a:prstGeom prst="rect">
            <a:avLst/>
          </a:prstGeom>
          <a:ln>
            <a:solidFill>
              <a:srgbClr val="C00000"/>
            </a:solidFill>
          </a:ln>
        </p:spPr>
      </p:pic>
      <p:pic>
        <p:nvPicPr>
          <p:cNvPr id="31" name="Picture 30">
            <a:extLst>
              <a:ext uri="{FF2B5EF4-FFF2-40B4-BE49-F238E27FC236}">
                <a16:creationId xmlns:a16="http://schemas.microsoft.com/office/drawing/2014/main" id="{E6EFB318-3D2E-442E-A1E9-649CC26F303F}"/>
              </a:ext>
            </a:extLst>
          </p:cNvPr>
          <p:cNvPicPr>
            <a:picLocks noChangeAspect="1"/>
          </p:cNvPicPr>
          <p:nvPr/>
        </p:nvPicPr>
        <p:blipFill>
          <a:blip r:embed="rId6"/>
          <a:stretch>
            <a:fillRect/>
          </a:stretch>
        </p:blipFill>
        <p:spPr>
          <a:xfrm>
            <a:off x="9769662" y="228549"/>
            <a:ext cx="1490126" cy="1369145"/>
          </a:xfrm>
          <a:prstGeom prst="rect">
            <a:avLst/>
          </a:prstGeom>
          <a:ln>
            <a:solidFill>
              <a:srgbClr val="C00000"/>
            </a:solidFill>
          </a:ln>
        </p:spPr>
      </p:pic>
      <p:pic>
        <p:nvPicPr>
          <p:cNvPr id="35" name="Picture 34">
            <a:extLst>
              <a:ext uri="{FF2B5EF4-FFF2-40B4-BE49-F238E27FC236}">
                <a16:creationId xmlns:a16="http://schemas.microsoft.com/office/drawing/2014/main" id="{4A309B8B-FEA2-4D69-A060-7CADCD1BD005}"/>
              </a:ext>
            </a:extLst>
          </p:cNvPr>
          <p:cNvPicPr>
            <a:picLocks noChangeAspect="1"/>
          </p:cNvPicPr>
          <p:nvPr/>
        </p:nvPicPr>
        <p:blipFill>
          <a:blip r:embed="rId7"/>
          <a:stretch>
            <a:fillRect/>
          </a:stretch>
        </p:blipFill>
        <p:spPr>
          <a:xfrm>
            <a:off x="8086893" y="1805770"/>
            <a:ext cx="1410096" cy="1399534"/>
          </a:xfrm>
          <a:prstGeom prst="rect">
            <a:avLst/>
          </a:prstGeom>
          <a:ln>
            <a:solidFill>
              <a:srgbClr val="DC4405"/>
            </a:solidFill>
          </a:ln>
        </p:spPr>
      </p:pic>
      <p:pic>
        <p:nvPicPr>
          <p:cNvPr id="33" name="Picture 32">
            <a:extLst>
              <a:ext uri="{FF2B5EF4-FFF2-40B4-BE49-F238E27FC236}">
                <a16:creationId xmlns:a16="http://schemas.microsoft.com/office/drawing/2014/main" id="{5DBDFAFA-DE97-4429-91C2-7448870B7102}"/>
              </a:ext>
            </a:extLst>
          </p:cNvPr>
          <p:cNvPicPr>
            <a:picLocks noChangeAspect="1"/>
          </p:cNvPicPr>
          <p:nvPr/>
        </p:nvPicPr>
        <p:blipFill>
          <a:blip r:embed="rId8"/>
          <a:stretch>
            <a:fillRect/>
          </a:stretch>
        </p:blipFill>
        <p:spPr>
          <a:xfrm>
            <a:off x="7814220" y="3612758"/>
            <a:ext cx="1955442" cy="1207459"/>
          </a:xfrm>
          <a:prstGeom prst="rect">
            <a:avLst/>
          </a:prstGeom>
        </p:spPr>
      </p:pic>
      <p:pic>
        <p:nvPicPr>
          <p:cNvPr id="38" name="Picture 37">
            <a:extLst>
              <a:ext uri="{FF2B5EF4-FFF2-40B4-BE49-F238E27FC236}">
                <a16:creationId xmlns:a16="http://schemas.microsoft.com/office/drawing/2014/main" id="{2BDBED78-5CE5-47E6-ABF3-3A853046A28F}"/>
              </a:ext>
            </a:extLst>
          </p:cNvPr>
          <p:cNvPicPr>
            <a:picLocks noChangeAspect="1"/>
          </p:cNvPicPr>
          <p:nvPr/>
        </p:nvPicPr>
        <p:blipFill>
          <a:blip r:embed="rId9"/>
          <a:stretch>
            <a:fillRect/>
          </a:stretch>
        </p:blipFill>
        <p:spPr>
          <a:xfrm>
            <a:off x="10289018" y="3611423"/>
            <a:ext cx="1168071" cy="1160971"/>
          </a:xfrm>
          <a:prstGeom prst="rect">
            <a:avLst/>
          </a:prstGeom>
          <a:ln>
            <a:solidFill>
              <a:srgbClr val="DC4405"/>
            </a:solidFill>
          </a:ln>
        </p:spPr>
      </p:pic>
      <p:pic>
        <p:nvPicPr>
          <p:cNvPr id="39" name="Picture 38">
            <a:extLst>
              <a:ext uri="{FF2B5EF4-FFF2-40B4-BE49-F238E27FC236}">
                <a16:creationId xmlns:a16="http://schemas.microsoft.com/office/drawing/2014/main" id="{8C52752B-CA0E-4E64-8ECA-A54CDE168000}"/>
              </a:ext>
            </a:extLst>
          </p:cNvPr>
          <p:cNvPicPr>
            <a:picLocks noChangeAspect="1"/>
          </p:cNvPicPr>
          <p:nvPr/>
        </p:nvPicPr>
        <p:blipFill>
          <a:blip r:embed="rId10"/>
          <a:stretch>
            <a:fillRect/>
          </a:stretch>
        </p:blipFill>
        <p:spPr>
          <a:xfrm>
            <a:off x="4446151" y="5137037"/>
            <a:ext cx="1649849" cy="1390322"/>
          </a:xfrm>
          <a:prstGeom prst="rect">
            <a:avLst/>
          </a:prstGeom>
          <a:ln>
            <a:solidFill>
              <a:srgbClr val="DC4405"/>
            </a:solidFill>
          </a:ln>
        </p:spPr>
      </p:pic>
      <p:pic>
        <p:nvPicPr>
          <p:cNvPr id="41" name="Picture 40">
            <a:extLst>
              <a:ext uri="{FF2B5EF4-FFF2-40B4-BE49-F238E27FC236}">
                <a16:creationId xmlns:a16="http://schemas.microsoft.com/office/drawing/2014/main" id="{78E28173-FD01-444B-8679-3F80BCA7AFF8}"/>
              </a:ext>
            </a:extLst>
          </p:cNvPr>
          <p:cNvPicPr>
            <a:picLocks noChangeAspect="1"/>
          </p:cNvPicPr>
          <p:nvPr/>
        </p:nvPicPr>
        <p:blipFill>
          <a:blip r:embed="rId11"/>
          <a:stretch>
            <a:fillRect/>
          </a:stretch>
        </p:blipFill>
        <p:spPr>
          <a:xfrm>
            <a:off x="6210650" y="5189790"/>
            <a:ext cx="1785891" cy="1359603"/>
          </a:xfrm>
          <a:prstGeom prst="rect">
            <a:avLst/>
          </a:prstGeom>
          <a:ln>
            <a:solidFill>
              <a:srgbClr val="DC4405"/>
            </a:solidFill>
          </a:ln>
        </p:spPr>
      </p:pic>
      <p:pic>
        <p:nvPicPr>
          <p:cNvPr id="48" name="Picture 47">
            <a:extLst>
              <a:ext uri="{FF2B5EF4-FFF2-40B4-BE49-F238E27FC236}">
                <a16:creationId xmlns:a16="http://schemas.microsoft.com/office/drawing/2014/main" id="{489CEFAA-8EF1-40BB-8867-4FD2E3F06F5C}"/>
              </a:ext>
            </a:extLst>
          </p:cNvPr>
          <p:cNvPicPr>
            <a:picLocks noChangeAspect="1"/>
          </p:cNvPicPr>
          <p:nvPr/>
        </p:nvPicPr>
        <p:blipFill>
          <a:blip r:embed="rId12"/>
          <a:stretch>
            <a:fillRect/>
          </a:stretch>
        </p:blipFill>
        <p:spPr>
          <a:xfrm>
            <a:off x="4113247" y="1809848"/>
            <a:ext cx="2258721" cy="1433334"/>
          </a:xfrm>
          <a:prstGeom prst="rect">
            <a:avLst/>
          </a:prstGeom>
          <a:ln>
            <a:solidFill>
              <a:srgbClr val="DC4405"/>
            </a:solidFill>
          </a:ln>
        </p:spPr>
      </p:pic>
      <p:pic>
        <p:nvPicPr>
          <p:cNvPr id="47" name="Picture 46">
            <a:extLst>
              <a:ext uri="{FF2B5EF4-FFF2-40B4-BE49-F238E27FC236}">
                <a16:creationId xmlns:a16="http://schemas.microsoft.com/office/drawing/2014/main" id="{6943B4AA-9088-4482-8DBC-31FF2013C317}"/>
              </a:ext>
            </a:extLst>
          </p:cNvPr>
          <p:cNvPicPr>
            <a:picLocks noChangeAspect="1"/>
          </p:cNvPicPr>
          <p:nvPr/>
        </p:nvPicPr>
        <p:blipFill>
          <a:blip r:embed="rId13"/>
          <a:stretch>
            <a:fillRect/>
          </a:stretch>
        </p:blipFill>
        <p:spPr>
          <a:xfrm>
            <a:off x="8147662" y="5189794"/>
            <a:ext cx="2050328" cy="1359599"/>
          </a:xfrm>
          <a:prstGeom prst="rect">
            <a:avLst/>
          </a:prstGeom>
          <a:ln>
            <a:solidFill>
              <a:srgbClr val="DC4405"/>
            </a:solidFill>
          </a:ln>
        </p:spPr>
      </p:pic>
      <p:pic>
        <p:nvPicPr>
          <p:cNvPr id="50" name="Picture 49">
            <a:extLst>
              <a:ext uri="{FF2B5EF4-FFF2-40B4-BE49-F238E27FC236}">
                <a16:creationId xmlns:a16="http://schemas.microsoft.com/office/drawing/2014/main" id="{999CC437-9661-4F97-988A-76E3BFF8E46F}"/>
              </a:ext>
            </a:extLst>
          </p:cNvPr>
          <p:cNvPicPr>
            <a:picLocks noChangeAspect="1"/>
          </p:cNvPicPr>
          <p:nvPr/>
        </p:nvPicPr>
        <p:blipFill>
          <a:blip r:embed="rId14"/>
          <a:stretch>
            <a:fillRect/>
          </a:stretch>
        </p:blipFill>
        <p:spPr>
          <a:xfrm>
            <a:off x="10297635" y="5189794"/>
            <a:ext cx="1630277" cy="1343588"/>
          </a:xfrm>
          <a:prstGeom prst="rect">
            <a:avLst/>
          </a:prstGeom>
          <a:ln>
            <a:solidFill>
              <a:srgbClr val="DC4405"/>
            </a:solidFill>
          </a:ln>
        </p:spPr>
      </p:pic>
      <p:sp>
        <p:nvSpPr>
          <p:cNvPr id="58" name="TextBox 57">
            <a:extLst>
              <a:ext uri="{FF2B5EF4-FFF2-40B4-BE49-F238E27FC236}">
                <a16:creationId xmlns:a16="http://schemas.microsoft.com/office/drawing/2014/main" id="{8501786D-13DA-44EE-BA55-D561D2238C18}"/>
              </a:ext>
            </a:extLst>
          </p:cNvPr>
          <p:cNvSpPr txBox="1"/>
          <p:nvPr/>
        </p:nvSpPr>
        <p:spPr>
          <a:xfrm>
            <a:off x="94277" y="5040482"/>
            <a:ext cx="2545473" cy="584775"/>
          </a:xfrm>
          <a:prstGeom prst="rect">
            <a:avLst/>
          </a:prstGeom>
          <a:noFill/>
        </p:spPr>
        <p:txBody>
          <a:bodyPr wrap="squar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First demonstration of TCO’s large index tunability </a:t>
            </a:r>
          </a:p>
        </p:txBody>
      </p:sp>
      <p:sp>
        <p:nvSpPr>
          <p:cNvPr id="60" name="TextBox 59">
            <a:extLst>
              <a:ext uri="{FF2B5EF4-FFF2-40B4-BE49-F238E27FC236}">
                <a16:creationId xmlns:a16="http://schemas.microsoft.com/office/drawing/2014/main" id="{2047C2D3-532C-444A-9064-479E7276D73A}"/>
              </a:ext>
            </a:extLst>
          </p:cNvPr>
          <p:cNvSpPr txBox="1"/>
          <p:nvPr/>
        </p:nvSpPr>
        <p:spPr>
          <a:xfrm>
            <a:off x="450442" y="212187"/>
            <a:ext cx="1883664" cy="584775"/>
          </a:xfrm>
          <a:prstGeom prst="rect">
            <a:avLst/>
          </a:prstGeom>
          <a:noFill/>
        </p:spPr>
        <p:txBody>
          <a:bodyPr wrap="square" rtlCol="0">
            <a:spAutoFit/>
          </a:bodyPr>
          <a:lstStyle/>
          <a:p>
            <a:pPr algn="r"/>
            <a:r>
              <a:rPr lang="en-US" sz="1600" dirty="0">
                <a:solidFill>
                  <a:srgbClr val="DC4405"/>
                </a:solidFill>
                <a:latin typeface="Times New Roman" panose="02020603050405020304" pitchFamily="18" charset="0"/>
                <a:cs typeface="Times New Roman" panose="02020603050405020304" pitchFamily="18" charset="0"/>
              </a:rPr>
              <a:t>First EA modulator driven ENZ TCO </a:t>
            </a:r>
          </a:p>
        </p:txBody>
      </p:sp>
      <p:sp>
        <p:nvSpPr>
          <p:cNvPr id="61" name="TextBox 60">
            <a:extLst>
              <a:ext uri="{FF2B5EF4-FFF2-40B4-BE49-F238E27FC236}">
                <a16:creationId xmlns:a16="http://schemas.microsoft.com/office/drawing/2014/main" id="{EAB5AC6F-048E-4F91-B065-DC2BABCCABAC}"/>
              </a:ext>
            </a:extLst>
          </p:cNvPr>
          <p:cNvSpPr txBox="1"/>
          <p:nvPr/>
        </p:nvSpPr>
        <p:spPr>
          <a:xfrm>
            <a:off x="4746342" y="997797"/>
            <a:ext cx="2178172" cy="584775"/>
          </a:xfrm>
          <a:prstGeom prst="rect">
            <a:avLst/>
          </a:prstGeom>
          <a:noFill/>
        </p:spPr>
        <p:txBody>
          <a:bodyPr wrap="square" rtlCol="0">
            <a:spAutoFit/>
          </a:bodyPr>
          <a:lstStyle/>
          <a:p>
            <a:pPr algn="r"/>
            <a:r>
              <a:rPr lang="en-US" sz="1600" dirty="0">
                <a:solidFill>
                  <a:srgbClr val="DC4405"/>
                </a:solidFill>
                <a:latin typeface="Times New Roman" panose="02020603050405020304" pitchFamily="18" charset="0"/>
                <a:cs typeface="Times New Roman" panose="02020603050405020304" pitchFamily="18" charset="0"/>
              </a:rPr>
              <a:t>First demonstration of high-speed operation</a:t>
            </a:r>
          </a:p>
        </p:txBody>
      </p:sp>
      <p:sp>
        <p:nvSpPr>
          <p:cNvPr id="63" name="TextBox 62">
            <a:extLst>
              <a:ext uri="{FF2B5EF4-FFF2-40B4-BE49-F238E27FC236}">
                <a16:creationId xmlns:a16="http://schemas.microsoft.com/office/drawing/2014/main" id="{981CAC32-49BF-4BD1-9D84-176D85CF7302}"/>
              </a:ext>
            </a:extLst>
          </p:cNvPr>
          <p:cNvSpPr txBox="1"/>
          <p:nvPr/>
        </p:nvSpPr>
        <p:spPr>
          <a:xfrm>
            <a:off x="9721936" y="1514974"/>
            <a:ext cx="2178172" cy="338554"/>
          </a:xfrm>
          <a:prstGeom prst="rect">
            <a:avLst/>
          </a:prstGeom>
          <a:noFill/>
        </p:spPr>
        <p:txBody>
          <a:bodyPr wrap="square" rtlCol="0">
            <a:spAutoFit/>
          </a:bodyPr>
          <a:lstStyle/>
          <a:p>
            <a:pPr algn="r"/>
            <a:r>
              <a:rPr lang="en-US" sz="1600" dirty="0">
                <a:solidFill>
                  <a:srgbClr val="DC4405"/>
                </a:solidFill>
                <a:latin typeface="Times New Roman" panose="02020603050405020304" pitchFamily="18" charset="0"/>
                <a:cs typeface="Times New Roman" panose="02020603050405020304" pitchFamily="18" charset="0"/>
              </a:rPr>
              <a:t>Our group’s work</a:t>
            </a:r>
          </a:p>
        </p:txBody>
      </p:sp>
      <p:sp>
        <p:nvSpPr>
          <p:cNvPr id="64" name="TextBox 63">
            <a:extLst>
              <a:ext uri="{FF2B5EF4-FFF2-40B4-BE49-F238E27FC236}">
                <a16:creationId xmlns:a16="http://schemas.microsoft.com/office/drawing/2014/main" id="{F1F7ADCD-9A10-4C21-9195-DC214F605CB8}"/>
              </a:ext>
            </a:extLst>
          </p:cNvPr>
          <p:cNvSpPr txBox="1"/>
          <p:nvPr/>
        </p:nvSpPr>
        <p:spPr>
          <a:xfrm>
            <a:off x="9409719" y="2126267"/>
            <a:ext cx="1727321" cy="338554"/>
          </a:xfrm>
          <a:prstGeom prst="rect">
            <a:avLst/>
          </a:prstGeom>
          <a:noFill/>
        </p:spPr>
        <p:txBody>
          <a:bodyPr wrap="square" rtlCol="0">
            <a:spAutoFit/>
          </a:bodyPr>
          <a:lstStyle/>
          <a:p>
            <a:pPr algn="r"/>
            <a:r>
              <a:rPr lang="en-US" sz="1600" dirty="0">
                <a:solidFill>
                  <a:srgbClr val="DC4405"/>
                </a:solidFill>
                <a:latin typeface="Times New Roman" panose="02020603050405020304" pitchFamily="18" charset="0"/>
                <a:cs typeface="Times New Roman" panose="02020603050405020304" pitchFamily="18" charset="0"/>
              </a:rPr>
              <a:t>Our group’s work</a:t>
            </a:r>
          </a:p>
        </p:txBody>
      </p:sp>
      <p:sp>
        <p:nvSpPr>
          <p:cNvPr id="67" name="TextBox 66">
            <a:extLst>
              <a:ext uri="{FF2B5EF4-FFF2-40B4-BE49-F238E27FC236}">
                <a16:creationId xmlns:a16="http://schemas.microsoft.com/office/drawing/2014/main" id="{8D5CCFCD-BFE6-45C1-910A-10B90B921903}"/>
              </a:ext>
            </a:extLst>
          </p:cNvPr>
          <p:cNvSpPr txBox="1"/>
          <p:nvPr/>
        </p:nvSpPr>
        <p:spPr>
          <a:xfrm>
            <a:off x="94277" y="1448180"/>
            <a:ext cx="3093867" cy="461665"/>
          </a:xfrm>
          <a:prstGeom prst="rect">
            <a:avLst/>
          </a:prstGeom>
          <a:noFill/>
        </p:spPr>
        <p:txBody>
          <a:bodyPr wrap="square" rtlCol="0">
            <a:spAutoFit/>
          </a:bodyPr>
          <a:lstStyle/>
          <a:p>
            <a:r>
              <a:rPr lang="en-US" sz="2400" dirty="0">
                <a:solidFill>
                  <a:srgbClr val="0070C0"/>
                </a:solidFill>
              </a:rPr>
              <a:t>EA modulator</a:t>
            </a:r>
          </a:p>
        </p:txBody>
      </p:sp>
      <p:sp>
        <p:nvSpPr>
          <p:cNvPr id="69" name="TextBox 68">
            <a:extLst>
              <a:ext uri="{FF2B5EF4-FFF2-40B4-BE49-F238E27FC236}">
                <a16:creationId xmlns:a16="http://schemas.microsoft.com/office/drawing/2014/main" id="{A4588A84-6E2B-491D-A366-39D5616E2570}"/>
              </a:ext>
            </a:extLst>
          </p:cNvPr>
          <p:cNvSpPr txBox="1"/>
          <p:nvPr/>
        </p:nvSpPr>
        <p:spPr>
          <a:xfrm>
            <a:off x="5835428" y="3953737"/>
            <a:ext cx="2518644" cy="461665"/>
          </a:xfrm>
          <a:prstGeom prst="rect">
            <a:avLst/>
          </a:prstGeom>
          <a:noFill/>
        </p:spPr>
        <p:txBody>
          <a:bodyPr wrap="square" rtlCol="0">
            <a:spAutoFit/>
          </a:bodyPr>
          <a:lstStyle/>
          <a:p>
            <a:r>
              <a:rPr lang="en-US" sz="2400" dirty="0">
                <a:solidFill>
                  <a:srgbClr val="0070C0"/>
                </a:solidFill>
              </a:rPr>
              <a:t>Phase shifter</a:t>
            </a:r>
          </a:p>
        </p:txBody>
      </p:sp>
      <p:sp>
        <p:nvSpPr>
          <p:cNvPr id="70" name="TextBox 69">
            <a:extLst>
              <a:ext uri="{FF2B5EF4-FFF2-40B4-BE49-F238E27FC236}">
                <a16:creationId xmlns:a16="http://schemas.microsoft.com/office/drawing/2014/main" id="{D0AFDB62-2471-4232-998C-4456A375BA46}"/>
              </a:ext>
            </a:extLst>
          </p:cNvPr>
          <p:cNvSpPr txBox="1"/>
          <p:nvPr/>
        </p:nvSpPr>
        <p:spPr>
          <a:xfrm>
            <a:off x="2525662" y="5514004"/>
            <a:ext cx="2518644" cy="830997"/>
          </a:xfrm>
          <a:prstGeom prst="rect">
            <a:avLst/>
          </a:prstGeom>
          <a:noFill/>
        </p:spPr>
        <p:txBody>
          <a:bodyPr wrap="square" rtlCol="0">
            <a:spAutoFit/>
          </a:bodyPr>
          <a:lstStyle/>
          <a:p>
            <a:r>
              <a:rPr lang="en-US" sz="2400" dirty="0">
                <a:solidFill>
                  <a:srgbClr val="0070C0"/>
                </a:solidFill>
              </a:rPr>
              <a:t>Tunable </a:t>
            </a:r>
            <a:r>
              <a:rPr lang="en-US" sz="2400" dirty="0" err="1">
                <a:solidFill>
                  <a:srgbClr val="0070C0"/>
                </a:solidFill>
              </a:rPr>
              <a:t>metasurface</a:t>
            </a:r>
            <a:endParaRPr lang="en-US" sz="2400" dirty="0">
              <a:solidFill>
                <a:srgbClr val="0070C0"/>
              </a:solidFill>
            </a:endParaRPr>
          </a:p>
        </p:txBody>
      </p:sp>
      <p:sp>
        <p:nvSpPr>
          <p:cNvPr id="71" name="Rectangle 70">
            <a:extLst>
              <a:ext uri="{FF2B5EF4-FFF2-40B4-BE49-F238E27FC236}">
                <a16:creationId xmlns:a16="http://schemas.microsoft.com/office/drawing/2014/main" id="{42CEC50F-B964-4AB5-9470-84BA25998054}"/>
              </a:ext>
            </a:extLst>
          </p:cNvPr>
          <p:cNvSpPr/>
          <p:nvPr/>
        </p:nvSpPr>
        <p:spPr>
          <a:xfrm>
            <a:off x="2398322" y="1645323"/>
            <a:ext cx="1895728" cy="461665"/>
          </a:xfrm>
          <a:prstGeom prst="rect">
            <a:avLst/>
          </a:prstGeom>
        </p:spPr>
        <p:txBody>
          <a:bodyPr wrap="square">
            <a:spAutoFit/>
          </a:bodyPr>
          <a:lstStyle/>
          <a:p>
            <a:r>
              <a:rPr lang="en-US" sz="1200" dirty="0">
                <a:solidFill>
                  <a:srgbClr val="222222"/>
                </a:solidFill>
              </a:rPr>
              <a:t>(</a:t>
            </a:r>
            <a:r>
              <a:rPr lang="en-US" sz="1200" dirty="0" err="1">
                <a:solidFill>
                  <a:srgbClr val="222222"/>
                </a:solidFill>
              </a:rPr>
              <a:t>Sorger</a:t>
            </a:r>
            <a:r>
              <a:rPr lang="en-US" sz="1200" dirty="0">
                <a:solidFill>
                  <a:srgbClr val="222222"/>
                </a:solidFill>
              </a:rPr>
              <a:t>, Volker J., et al. </a:t>
            </a:r>
            <a:r>
              <a:rPr lang="en-US" sz="1200" dirty="0" err="1">
                <a:solidFill>
                  <a:srgbClr val="222222"/>
                </a:solidFill>
              </a:rPr>
              <a:t>Nanophotonics</a:t>
            </a:r>
            <a:r>
              <a:rPr lang="en-US" sz="1200" dirty="0">
                <a:solidFill>
                  <a:srgbClr val="222222"/>
                </a:solidFill>
              </a:rPr>
              <a:t> (2012))</a:t>
            </a:r>
          </a:p>
        </p:txBody>
      </p:sp>
      <p:sp>
        <p:nvSpPr>
          <p:cNvPr id="72" name="Rectangle 71">
            <a:extLst>
              <a:ext uri="{FF2B5EF4-FFF2-40B4-BE49-F238E27FC236}">
                <a16:creationId xmlns:a16="http://schemas.microsoft.com/office/drawing/2014/main" id="{883006FA-DC5E-440C-BDE6-C7FBF4546CF5}"/>
              </a:ext>
            </a:extLst>
          </p:cNvPr>
          <p:cNvSpPr/>
          <p:nvPr/>
        </p:nvSpPr>
        <p:spPr>
          <a:xfrm>
            <a:off x="5222548" y="191662"/>
            <a:ext cx="2123291" cy="461665"/>
          </a:xfrm>
          <a:prstGeom prst="rect">
            <a:avLst/>
          </a:prstGeom>
        </p:spPr>
        <p:txBody>
          <a:bodyPr wrap="square">
            <a:spAutoFit/>
          </a:bodyPr>
          <a:lstStyle/>
          <a:p>
            <a:r>
              <a:rPr lang="en-US" sz="1200" dirty="0">
                <a:solidFill>
                  <a:srgbClr val="222222"/>
                </a:solidFill>
              </a:rPr>
              <a:t>(Wood, Michael G., et al. Optica (2018))</a:t>
            </a:r>
          </a:p>
        </p:txBody>
      </p:sp>
      <p:sp>
        <p:nvSpPr>
          <p:cNvPr id="73" name="Rectangle 72">
            <a:extLst>
              <a:ext uri="{FF2B5EF4-FFF2-40B4-BE49-F238E27FC236}">
                <a16:creationId xmlns:a16="http://schemas.microsoft.com/office/drawing/2014/main" id="{D904BFE5-C0ED-46CA-9732-F481498CCB8B}"/>
              </a:ext>
            </a:extLst>
          </p:cNvPr>
          <p:cNvSpPr/>
          <p:nvPr/>
        </p:nvSpPr>
        <p:spPr>
          <a:xfrm>
            <a:off x="10297635" y="1726743"/>
            <a:ext cx="2089244" cy="461665"/>
          </a:xfrm>
          <a:prstGeom prst="rect">
            <a:avLst/>
          </a:prstGeom>
        </p:spPr>
        <p:txBody>
          <a:bodyPr wrap="square">
            <a:spAutoFit/>
          </a:bodyPr>
          <a:lstStyle/>
          <a:p>
            <a:r>
              <a:rPr lang="en-US" sz="1200" dirty="0">
                <a:solidFill>
                  <a:srgbClr val="222222"/>
                </a:solidFill>
              </a:rPr>
              <a:t>(Zhou, Bokun, et al. J. Lightwave Technol. (2020))</a:t>
            </a:r>
          </a:p>
        </p:txBody>
      </p:sp>
      <p:sp>
        <p:nvSpPr>
          <p:cNvPr id="74" name="Rectangle 73">
            <a:extLst>
              <a:ext uri="{FF2B5EF4-FFF2-40B4-BE49-F238E27FC236}">
                <a16:creationId xmlns:a16="http://schemas.microsoft.com/office/drawing/2014/main" id="{914D63BF-B60B-4EA2-B660-DBDC073DDC93}"/>
              </a:ext>
            </a:extLst>
          </p:cNvPr>
          <p:cNvSpPr/>
          <p:nvPr/>
        </p:nvSpPr>
        <p:spPr>
          <a:xfrm>
            <a:off x="6344517" y="2797531"/>
            <a:ext cx="1905108" cy="461665"/>
          </a:xfrm>
          <a:prstGeom prst="rect">
            <a:avLst/>
          </a:prstGeom>
        </p:spPr>
        <p:txBody>
          <a:bodyPr wrap="square">
            <a:spAutoFit/>
          </a:bodyPr>
          <a:lstStyle/>
          <a:p>
            <a:r>
              <a:rPr lang="it-IT" sz="1200" dirty="0">
                <a:solidFill>
                  <a:srgbClr val="222222"/>
                </a:solidFill>
              </a:rPr>
              <a:t>(Lee, Ho W., et al. Nano letters 14.11 (2014))</a:t>
            </a:r>
            <a:endParaRPr lang="en-US" sz="1200" dirty="0">
              <a:solidFill>
                <a:srgbClr val="222222"/>
              </a:solidFill>
            </a:endParaRPr>
          </a:p>
        </p:txBody>
      </p:sp>
      <p:sp>
        <p:nvSpPr>
          <p:cNvPr id="75" name="Rectangle 74">
            <a:extLst>
              <a:ext uri="{FF2B5EF4-FFF2-40B4-BE49-F238E27FC236}">
                <a16:creationId xmlns:a16="http://schemas.microsoft.com/office/drawing/2014/main" id="{D84C6518-9717-438E-A62C-CA1E89D4F6B9}"/>
              </a:ext>
            </a:extLst>
          </p:cNvPr>
          <p:cNvSpPr/>
          <p:nvPr/>
        </p:nvSpPr>
        <p:spPr>
          <a:xfrm>
            <a:off x="9529272" y="2385040"/>
            <a:ext cx="1970905" cy="461665"/>
          </a:xfrm>
          <a:prstGeom prst="rect">
            <a:avLst/>
          </a:prstGeom>
        </p:spPr>
        <p:txBody>
          <a:bodyPr wrap="square">
            <a:spAutoFit/>
          </a:bodyPr>
          <a:lstStyle/>
          <a:p>
            <a:r>
              <a:rPr lang="en-US" sz="1200" dirty="0">
                <a:solidFill>
                  <a:srgbClr val="222222"/>
                </a:solidFill>
              </a:rPr>
              <a:t>(Gao, Qian, </a:t>
            </a:r>
            <a:r>
              <a:rPr lang="it-IT" sz="1200" dirty="0">
                <a:solidFill>
                  <a:srgbClr val="222222"/>
                </a:solidFill>
              </a:rPr>
              <a:t>et al. </a:t>
            </a:r>
            <a:r>
              <a:rPr lang="en-US" sz="1200" dirty="0">
                <a:solidFill>
                  <a:srgbClr val="222222"/>
                </a:solidFill>
              </a:rPr>
              <a:t>Photonics Research 6.4 (2018))</a:t>
            </a:r>
          </a:p>
        </p:txBody>
      </p:sp>
      <p:sp>
        <p:nvSpPr>
          <p:cNvPr id="76" name="Rectangle 75">
            <a:extLst>
              <a:ext uri="{FF2B5EF4-FFF2-40B4-BE49-F238E27FC236}">
                <a16:creationId xmlns:a16="http://schemas.microsoft.com/office/drawing/2014/main" id="{812AE41E-61C1-408F-95FE-2637908C1002}"/>
              </a:ext>
            </a:extLst>
          </p:cNvPr>
          <p:cNvSpPr/>
          <p:nvPr/>
        </p:nvSpPr>
        <p:spPr>
          <a:xfrm>
            <a:off x="8016489" y="4772394"/>
            <a:ext cx="1833850" cy="461665"/>
          </a:xfrm>
          <a:prstGeom prst="rect">
            <a:avLst/>
          </a:prstGeom>
        </p:spPr>
        <p:txBody>
          <a:bodyPr wrap="square">
            <a:spAutoFit/>
          </a:bodyPr>
          <a:lstStyle/>
          <a:p>
            <a:r>
              <a:rPr lang="en-US" sz="1200" dirty="0">
                <a:solidFill>
                  <a:srgbClr val="222222"/>
                </a:solidFill>
              </a:rPr>
              <a:t>(Amin, Rubab, et al. </a:t>
            </a:r>
            <a:r>
              <a:rPr lang="en-US" sz="1200" i="1" dirty="0">
                <a:solidFill>
                  <a:srgbClr val="222222"/>
                </a:solidFill>
              </a:rPr>
              <a:t>APL Photonics</a:t>
            </a:r>
            <a:r>
              <a:rPr lang="en-US" sz="1200" dirty="0">
                <a:solidFill>
                  <a:srgbClr val="222222"/>
                </a:solidFill>
              </a:rPr>
              <a:t> 3.12 (2018))</a:t>
            </a:r>
            <a:endParaRPr lang="en-US" sz="1200" dirty="0"/>
          </a:p>
        </p:txBody>
      </p:sp>
      <p:sp>
        <p:nvSpPr>
          <p:cNvPr id="77" name="Rectangle 76">
            <a:extLst>
              <a:ext uri="{FF2B5EF4-FFF2-40B4-BE49-F238E27FC236}">
                <a16:creationId xmlns:a16="http://schemas.microsoft.com/office/drawing/2014/main" id="{5B0F0174-578B-4142-B40C-8FDDE78BEE7D}"/>
              </a:ext>
            </a:extLst>
          </p:cNvPr>
          <p:cNvSpPr/>
          <p:nvPr/>
        </p:nvSpPr>
        <p:spPr>
          <a:xfrm>
            <a:off x="10297635" y="4750262"/>
            <a:ext cx="1833849" cy="461665"/>
          </a:xfrm>
          <a:prstGeom prst="rect">
            <a:avLst/>
          </a:prstGeom>
        </p:spPr>
        <p:txBody>
          <a:bodyPr wrap="square">
            <a:spAutoFit/>
          </a:bodyPr>
          <a:lstStyle/>
          <a:p>
            <a:r>
              <a:rPr lang="en-US" sz="1200" dirty="0">
                <a:solidFill>
                  <a:srgbClr val="222222"/>
                </a:solidFill>
              </a:rPr>
              <a:t>(Amin, Rubab, et al. </a:t>
            </a:r>
            <a:r>
              <a:rPr lang="en-US" sz="1200" i="1" dirty="0">
                <a:solidFill>
                  <a:srgbClr val="222222"/>
                </a:solidFill>
              </a:rPr>
              <a:t>Optica</a:t>
            </a:r>
            <a:r>
              <a:rPr lang="en-US" sz="1200" dirty="0">
                <a:solidFill>
                  <a:srgbClr val="222222"/>
                </a:solidFill>
              </a:rPr>
              <a:t> 7.4 (2020))</a:t>
            </a:r>
            <a:endParaRPr lang="en-US" sz="1200" dirty="0"/>
          </a:p>
        </p:txBody>
      </p:sp>
      <p:sp>
        <p:nvSpPr>
          <p:cNvPr id="78" name="Rectangle 77">
            <a:extLst>
              <a:ext uri="{FF2B5EF4-FFF2-40B4-BE49-F238E27FC236}">
                <a16:creationId xmlns:a16="http://schemas.microsoft.com/office/drawing/2014/main" id="{731E72DE-623B-418D-8CB6-7C974C895BE6}"/>
              </a:ext>
            </a:extLst>
          </p:cNvPr>
          <p:cNvSpPr/>
          <p:nvPr/>
        </p:nvSpPr>
        <p:spPr>
          <a:xfrm>
            <a:off x="4297712" y="6478497"/>
            <a:ext cx="1946725" cy="461665"/>
          </a:xfrm>
          <a:prstGeom prst="rect">
            <a:avLst/>
          </a:prstGeom>
        </p:spPr>
        <p:txBody>
          <a:bodyPr wrap="square">
            <a:spAutoFit/>
          </a:bodyPr>
          <a:lstStyle/>
          <a:p>
            <a:r>
              <a:rPr lang="en-US" sz="1200" dirty="0">
                <a:solidFill>
                  <a:srgbClr val="222222"/>
                </a:solidFill>
              </a:rPr>
              <a:t>(Park, </a:t>
            </a:r>
            <a:r>
              <a:rPr lang="en-US" sz="1200" dirty="0" err="1">
                <a:solidFill>
                  <a:srgbClr val="222222"/>
                </a:solidFill>
              </a:rPr>
              <a:t>Junghyun</a:t>
            </a:r>
            <a:r>
              <a:rPr lang="en-US" sz="1200" dirty="0">
                <a:solidFill>
                  <a:srgbClr val="222222"/>
                </a:solidFill>
              </a:rPr>
              <a:t>, et al. </a:t>
            </a:r>
            <a:r>
              <a:rPr lang="en-US" sz="1200" i="1" dirty="0">
                <a:solidFill>
                  <a:srgbClr val="222222"/>
                </a:solidFill>
              </a:rPr>
              <a:t>Scientific reports</a:t>
            </a:r>
            <a:r>
              <a:rPr lang="en-US" sz="1200" dirty="0">
                <a:solidFill>
                  <a:srgbClr val="222222"/>
                </a:solidFill>
              </a:rPr>
              <a:t> 5 (2015))</a:t>
            </a:r>
            <a:endParaRPr lang="en-US" sz="1200" dirty="0"/>
          </a:p>
        </p:txBody>
      </p:sp>
      <p:sp>
        <p:nvSpPr>
          <p:cNvPr id="79" name="Rectangle 78">
            <a:extLst>
              <a:ext uri="{FF2B5EF4-FFF2-40B4-BE49-F238E27FC236}">
                <a16:creationId xmlns:a16="http://schemas.microsoft.com/office/drawing/2014/main" id="{C8D6EE6B-437B-445A-82BA-551005DBA017}"/>
              </a:ext>
            </a:extLst>
          </p:cNvPr>
          <p:cNvSpPr/>
          <p:nvPr/>
        </p:nvSpPr>
        <p:spPr>
          <a:xfrm>
            <a:off x="6028867" y="6477490"/>
            <a:ext cx="2042145" cy="430887"/>
          </a:xfrm>
          <a:prstGeom prst="rect">
            <a:avLst/>
          </a:prstGeom>
        </p:spPr>
        <p:txBody>
          <a:bodyPr wrap="square">
            <a:spAutoFit/>
          </a:bodyPr>
          <a:lstStyle/>
          <a:p>
            <a:r>
              <a:rPr lang="en-US" sz="1050" dirty="0">
                <a:solidFill>
                  <a:srgbClr val="222222"/>
                </a:solidFill>
              </a:rPr>
              <a:t>(Huang, Yao-Wei, et </a:t>
            </a:r>
            <a:r>
              <a:rPr lang="en-US" sz="1050" dirty="0" err="1">
                <a:solidFill>
                  <a:srgbClr val="222222"/>
                </a:solidFill>
              </a:rPr>
              <a:t>al</a:t>
            </a:r>
            <a:r>
              <a:rPr lang="en-US" sz="1050" i="1" dirty="0" err="1">
                <a:solidFill>
                  <a:srgbClr val="222222"/>
                </a:solidFill>
              </a:rPr>
              <a:t>Nano</a:t>
            </a:r>
            <a:r>
              <a:rPr lang="en-US" sz="1050" i="1" dirty="0">
                <a:solidFill>
                  <a:srgbClr val="222222"/>
                </a:solidFill>
              </a:rPr>
              <a:t> letters</a:t>
            </a:r>
            <a:r>
              <a:rPr lang="en-US" sz="1050" dirty="0">
                <a:solidFill>
                  <a:srgbClr val="222222"/>
                </a:solidFill>
              </a:rPr>
              <a:t> 16.9 (2016))</a:t>
            </a:r>
            <a:endParaRPr lang="en-US" sz="1050" dirty="0"/>
          </a:p>
        </p:txBody>
      </p:sp>
      <p:sp>
        <p:nvSpPr>
          <p:cNvPr id="80" name="Rectangle 79">
            <a:extLst>
              <a:ext uri="{FF2B5EF4-FFF2-40B4-BE49-F238E27FC236}">
                <a16:creationId xmlns:a16="http://schemas.microsoft.com/office/drawing/2014/main" id="{14F0F06F-EF2D-45E6-BEFF-98198B8D2506}"/>
              </a:ext>
            </a:extLst>
          </p:cNvPr>
          <p:cNvSpPr/>
          <p:nvPr/>
        </p:nvSpPr>
        <p:spPr>
          <a:xfrm>
            <a:off x="8147662" y="6493887"/>
            <a:ext cx="2105769" cy="430887"/>
          </a:xfrm>
          <a:prstGeom prst="rect">
            <a:avLst/>
          </a:prstGeom>
        </p:spPr>
        <p:txBody>
          <a:bodyPr wrap="square">
            <a:spAutoFit/>
          </a:bodyPr>
          <a:lstStyle/>
          <a:p>
            <a:r>
              <a:rPr lang="en-US" sz="1050" dirty="0">
                <a:solidFill>
                  <a:srgbClr val="222222"/>
                </a:solidFill>
              </a:rPr>
              <a:t>(</a:t>
            </a:r>
            <a:r>
              <a:rPr lang="en-US" sz="1050" dirty="0" err="1">
                <a:solidFill>
                  <a:srgbClr val="222222"/>
                </a:solidFill>
              </a:rPr>
              <a:t>Kafaie</a:t>
            </a:r>
            <a:r>
              <a:rPr lang="en-US" sz="1050" dirty="0">
                <a:solidFill>
                  <a:srgbClr val="222222"/>
                </a:solidFill>
              </a:rPr>
              <a:t> </a:t>
            </a:r>
            <a:r>
              <a:rPr lang="en-US" sz="1050" dirty="0" err="1">
                <a:solidFill>
                  <a:srgbClr val="222222"/>
                </a:solidFill>
              </a:rPr>
              <a:t>Shirmanesh</a:t>
            </a:r>
            <a:r>
              <a:rPr lang="en-US" sz="1050" dirty="0">
                <a:solidFill>
                  <a:srgbClr val="222222"/>
                </a:solidFill>
              </a:rPr>
              <a:t>, </a:t>
            </a:r>
            <a:r>
              <a:rPr lang="en-US" sz="1050" dirty="0" err="1">
                <a:solidFill>
                  <a:srgbClr val="222222"/>
                </a:solidFill>
              </a:rPr>
              <a:t>Ghazaleh</a:t>
            </a:r>
            <a:r>
              <a:rPr lang="en-US" sz="1050" dirty="0">
                <a:solidFill>
                  <a:srgbClr val="222222"/>
                </a:solidFill>
              </a:rPr>
              <a:t>, et al. </a:t>
            </a:r>
            <a:r>
              <a:rPr lang="en-US" sz="1050" i="1" dirty="0">
                <a:solidFill>
                  <a:srgbClr val="222222"/>
                </a:solidFill>
              </a:rPr>
              <a:t>Nano letters</a:t>
            </a:r>
            <a:r>
              <a:rPr lang="en-US" sz="1050" dirty="0">
                <a:solidFill>
                  <a:srgbClr val="222222"/>
                </a:solidFill>
              </a:rPr>
              <a:t> 18.5 (2018))</a:t>
            </a:r>
            <a:endParaRPr lang="en-US" sz="1050" dirty="0"/>
          </a:p>
        </p:txBody>
      </p:sp>
      <p:sp>
        <p:nvSpPr>
          <p:cNvPr id="81" name="Rectangle 80">
            <a:extLst>
              <a:ext uri="{FF2B5EF4-FFF2-40B4-BE49-F238E27FC236}">
                <a16:creationId xmlns:a16="http://schemas.microsoft.com/office/drawing/2014/main" id="{C6F6A7CB-8123-41CC-8390-B1C5A0B7EFB1}"/>
              </a:ext>
            </a:extLst>
          </p:cNvPr>
          <p:cNvSpPr/>
          <p:nvPr/>
        </p:nvSpPr>
        <p:spPr>
          <a:xfrm>
            <a:off x="10273379" y="6478104"/>
            <a:ext cx="1893612" cy="430887"/>
          </a:xfrm>
          <a:prstGeom prst="rect">
            <a:avLst/>
          </a:prstGeom>
        </p:spPr>
        <p:txBody>
          <a:bodyPr wrap="square">
            <a:spAutoFit/>
          </a:bodyPr>
          <a:lstStyle/>
          <a:p>
            <a:r>
              <a:rPr lang="en-US" sz="1050" dirty="0" err="1">
                <a:solidFill>
                  <a:srgbClr val="222222"/>
                </a:solidFill>
              </a:rPr>
              <a:t>Kafaie</a:t>
            </a:r>
            <a:r>
              <a:rPr lang="en-US" sz="1050" dirty="0">
                <a:solidFill>
                  <a:srgbClr val="222222"/>
                </a:solidFill>
              </a:rPr>
              <a:t> </a:t>
            </a:r>
            <a:r>
              <a:rPr lang="en-US" sz="1050" dirty="0" err="1">
                <a:solidFill>
                  <a:srgbClr val="222222"/>
                </a:solidFill>
              </a:rPr>
              <a:t>Shirmanesh</a:t>
            </a:r>
            <a:r>
              <a:rPr lang="en-US" sz="1050" dirty="0">
                <a:solidFill>
                  <a:srgbClr val="222222"/>
                </a:solidFill>
              </a:rPr>
              <a:t>, </a:t>
            </a:r>
            <a:r>
              <a:rPr lang="en-US" sz="1050" dirty="0" err="1">
                <a:solidFill>
                  <a:srgbClr val="222222"/>
                </a:solidFill>
              </a:rPr>
              <a:t>Ghazaleh</a:t>
            </a:r>
            <a:r>
              <a:rPr lang="en-US" sz="1050" dirty="0">
                <a:solidFill>
                  <a:srgbClr val="222222"/>
                </a:solidFill>
              </a:rPr>
              <a:t>, et al. </a:t>
            </a:r>
            <a:r>
              <a:rPr lang="en-US" sz="1050" i="1" dirty="0">
                <a:solidFill>
                  <a:srgbClr val="222222"/>
                </a:solidFill>
              </a:rPr>
              <a:t>ACS nano</a:t>
            </a:r>
            <a:r>
              <a:rPr lang="en-US" sz="1050" dirty="0">
                <a:solidFill>
                  <a:srgbClr val="222222"/>
                </a:solidFill>
              </a:rPr>
              <a:t> (2020).</a:t>
            </a:r>
            <a:endParaRPr lang="en-US" sz="1050" dirty="0"/>
          </a:p>
        </p:txBody>
      </p:sp>
      <p:sp>
        <p:nvSpPr>
          <p:cNvPr id="36" name="TextBox 35">
            <a:extLst>
              <a:ext uri="{FF2B5EF4-FFF2-40B4-BE49-F238E27FC236}">
                <a16:creationId xmlns:a16="http://schemas.microsoft.com/office/drawing/2014/main" id="{36DEA1DF-5261-4446-B687-21CC3A1EABA1}"/>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13</a:t>
            </a:fld>
            <a:endParaRPr lang="en-US" dirty="0"/>
          </a:p>
        </p:txBody>
      </p:sp>
    </p:spTree>
    <p:extLst>
      <p:ext uri="{BB962C8B-B14F-4D97-AF65-F5344CB8AC3E}">
        <p14:creationId xmlns:p14="http://schemas.microsoft.com/office/powerpoint/2010/main" val="24799705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E48F9FF-95AD-4E3A-A9F5-9C9C98C92ABF}"/>
              </a:ext>
            </a:extLst>
          </p:cNvPr>
          <p:cNvSpPr txBox="1"/>
          <p:nvPr/>
        </p:nvSpPr>
        <p:spPr>
          <a:xfrm>
            <a:off x="5229078" y="2719866"/>
            <a:ext cx="3397405" cy="369332"/>
          </a:xfrm>
          <a:prstGeom prst="rect">
            <a:avLst/>
          </a:prstGeom>
          <a:noFill/>
        </p:spPr>
        <p:txBody>
          <a:bodyPr wrap="square" rtlCol="0">
            <a:spAutoFit/>
          </a:bodyPr>
          <a:lstStyle/>
          <a:p>
            <a:r>
              <a:rPr lang="en-US" dirty="0">
                <a:solidFill>
                  <a:schemeClr val="accent5"/>
                </a:solidFill>
              </a:rPr>
              <a:t>TCO-gated Si micro-resonators </a:t>
            </a:r>
          </a:p>
        </p:txBody>
      </p:sp>
      <p:sp>
        <p:nvSpPr>
          <p:cNvPr id="33" name="Rectangle 32">
            <a:extLst>
              <a:ext uri="{FF2B5EF4-FFF2-40B4-BE49-F238E27FC236}">
                <a16:creationId xmlns:a16="http://schemas.microsoft.com/office/drawing/2014/main" id="{E455B4FA-E6E1-40FD-ACD5-F8BB6682F78B}"/>
              </a:ext>
            </a:extLst>
          </p:cNvPr>
          <p:cNvSpPr/>
          <p:nvPr/>
        </p:nvSpPr>
        <p:spPr>
          <a:xfrm>
            <a:off x="2216727" y="422563"/>
            <a:ext cx="7490061" cy="2216533"/>
          </a:xfrm>
          <a:prstGeom prst="rect">
            <a:avLst/>
          </a:prstGeom>
          <a:noFill/>
          <a:ln w="19050">
            <a:solidFill>
              <a:srgbClr val="0070C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5DF413-E5B1-4EA8-AE03-AAE6B4E16440}"/>
              </a:ext>
            </a:extLst>
          </p:cNvPr>
          <p:cNvSpPr>
            <a:spLocks noGrp="1"/>
          </p:cNvSpPr>
          <p:nvPr>
            <p:ph type="title"/>
          </p:nvPr>
        </p:nvSpPr>
        <p:spPr>
          <a:xfrm>
            <a:off x="70752" y="2469116"/>
            <a:ext cx="10515600" cy="1325563"/>
          </a:xfrm>
        </p:spPr>
        <p:txBody>
          <a:bodyPr/>
          <a:lstStyle/>
          <a:p>
            <a:r>
              <a:rPr lang="en-US" dirty="0"/>
              <a:t>Overview of My Works</a:t>
            </a:r>
            <a:br>
              <a:rPr lang="en-US" dirty="0"/>
            </a:br>
            <a:endParaRPr lang="en-US" dirty="0"/>
          </a:p>
        </p:txBody>
      </p:sp>
      <p:sp>
        <p:nvSpPr>
          <p:cNvPr id="3" name="Text Placeholder 2">
            <a:extLst>
              <a:ext uri="{FF2B5EF4-FFF2-40B4-BE49-F238E27FC236}">
                <a16:creationId xmlns:a16="http://schemas.microsoft.com/office/drawing/2014/main" id="{4F715C29-3587-4585-866F-A248E421A9B1}"/>
              </a:ext>
            </a:extLst>
          </p:cNvPr>
          <p:cNvSpPr>
            <a:spLocks noGrp="1"/>
          </p:cNvSpPr>
          <p:nvPr>
            <p:ph type="body" sz="quarter" idx="13"/>
          </p:nvPr>
        </p:nvSpPr>
        <p:spPr>
          <a:xfrm>
            <a:off x="794433" y="3662509"/>
            <a:ext cx="1520092" cy="344488"/>
          </a:xfrm>
        </p:spPr>
        <p:txBody>
          <a:bodyPr/>
          <a:lstStyle/>
          <a:p>
            <a:r>
              <a:rPr lang="en-US" dirty="0"/>
              <a:t>2017</a:t>
            </a:r>
          </a:p>
        </p:txBody>
      </p:sp>
      <p:sp>
        <p:nvSpPr>
          <p:cNvPr id="5" name="Text Placeholder 4">
            <a:extLst>
              <a:ext uri="{FF2B5EF4-FFF2-40B4-BE49-F238E27FC236}">
                <a16:creationId xmlns:a16="http://schemas.microsoft.com/office/drawing/2014/main" id="{29734DF1-E490-4A33-B77D-7515EB6127E8}"/>
              </a:ext>
            </a:extLst>
          </p:cNvPr>
          <p:cNvSpPr>
            <a:spLocks noGrp="1"/>
          </p:cNvSpPr>
          <p:nvPr>
            <p:ph type="body" sz="quarter" idx="17"/>
          </p:nvPr>
        </p:nvSpPr>
        <p:spPr/>
        <p:txBody>
          <a:bodyPr/>
          <a:lstStyle/>
          <a:p>
            <a:r>
              <a:rPr lang="en-US" dirty="0"/>
              <a:t>2018</a:t>
            </a:r>
          </a:p>
        </p:txBody>
      </p:sp>
      <p:sp>
        <p:nvSpPr>
          <p:cNvPr id="7" name="Text Placeholder 6">
            <a:extLst>
              <a:ext uri="{FF2B5EF4-FFF2-40B4-BE49-F238E27FC236}">
                <a16:creationId xmlns:a16="http://schemas.microsoft.com/office/drawing/2014/main" id="{11CD32F1-332C-434F-9824-4AE5E1247892}"/>
              </a:ext>
            </a:extLst>
          </p:cNvPr>
          <p:cNvSpPr>
            <a:spLocks noGrp="1"/>
          </p:cNvSpPr>
          <p:nvPr>
            <p:ph type="body" sz="quarter" idx="15"/>
          </p:nvPr>
        </p:nvSpPr>
        <p:spPr>
          <a:xfrm>
            <a:off x="7346278" y="3656306"/>
            <a:ext cx="1520092" cy="344488"/>
          </a:xfrm>
        </p:spPr>
        <p:txBody>
          <a:bodyPr/>
          <a:lstStyle/>
          <a:p>
            <a:r>
              <a:rPr lang="en-US" dirty="0"/>
              <a:t>2019</a:t>
            </a:r>
          </a:p>
        </p:txBody>
      </p:sp>
      <p:sp>
        <p:nvSpPr>
          <p:cNvPr id="9" name="Text Placeholder 8">
            <a:extLst>
              <a:ext uri="{FF2B5EF4-FFF2-40B4-BE49-F238E27FC236}">
                <a16:creationId xmlns:a16="http://schemas.microsoft.com/office/drawing/2014/main" id="{AE666F38-5AF0-4681-9113-07FA1B4D8D90}"/>
              </a:ext>
            </a:extLst>
          </p:cNvPr>
          <p:cNvSpPr>
            <a:spLocks noGrp="1"/>
          </p:cNvSpPr>
          <p:nvPr>
            <p:ph type="body" sz="quarter" idx="19"/>
          </p:nvPr>
        </p:nvSpPr>
        <p:spPr/>
        <p:txBody>
          <a:bodyPr/>
          <a:lstStyle/>
          <a:p>
            <a:r>
              <a:rPr lang="en-US" dirty="0"/>
              <a:t>2020</a:t>
            </a:r>
          </a:p>
        </p:txBody>
      </p:sp>
      <p:pic>
        <p:nvPicPr>
          <p:cNvPr id="14" name="Picture 13">
            <a:extLst>
              <a:ext uri="{FF2B5EF4-FFF2-40B4-BE49-F238E27FC236}">
                <a16:creationId xmlns:a16="http://schemas.microsoft.com/office/drawing/2014/main" id="{FD6FFDF8-A1DC-46BD-B411-2F918274E89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01491" y="4398405"/>
            <a:ext cx="2210754" cy="1588067"/>
          </a:xfrm>
          <a:prstGeom prst="rect">
            <a:avLst/>
          </a:prstGeom>
        </p:spPr>
      </p:pic>
      <p:pic>
        <p:nvPicPr>
          <p:cNvPr id="15" name="Graphic 14">
            <a:extLst>
              <a:ext uri="{FF2B5EF4-FFF2-40B4-BE49-F238E27FC236}">
                <a16:creationId xmlns:a16="http://schemas.microsoft.com/office/drawing/2014/main" id="{DEDFF09B-5897-4D23-B953-B7F8C0BC9295}"/>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r="43642"/>
          <a:stretch/>
        </p:blipFill>
        <p:spPr>
          <a:xfrm>
            <a:off x="8231413" y="4885124"/>
            <a:ext cx="1519873" cy="1196599"/>
          </a:xfrm>
          <a:prstGeom prst="rect">
            <a:avLst/>
          </a:prstGeom>
        </p:spPr>
      </p:pic>
      <p:pic>
        <p:nvPicPr>
          <p:cNvPr id="16" name="Graphic 15">
            <a:extLst>
              <a:ext uri="{FF2B5EF4-FFF2-40B4-BE49-F238E27FC236}">
                <a16:creationId xmlns:a16="http://schemas.microsoft.com/office/drawing/2014/main" id="{C2B10F54-580F-4132-BB54-0AB0EDA26D6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064876" y="4226161"/>
            <a:ext cx="1602987" cy="825781"/>
          </a:xfrm>
          <a:prstGeom prst="rect">
            <a:avLst/>
          </a:prstGeom>
        </p:spPr>
      </p:pic>
      <p:pic>
        <p:nvPicPr>
          <p:cNvPr id="17" name="Graphic 16">
            <a:extLst>
              <a:ext uri="{FF2B5EF4-FFF2-40B4-BE49-F238E27FC236}">
                <a16:creationId xmlns:a16="http://schemas.microsoft.com/office/drawing/2014/main" id="{6820DE7E-D30E-4E29-8A96-6D7D7FC7D09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235464" y="3801661"/>
            <a:ext cx="2210754" cy="2330025"/>
          </a:xfrm>
          <a:prstGeom prst="rect">
            <a:avLst/>
          </a:prstGeom>
        </p:spPr>
      </p:pic>
      <p:pic>
        <p:nvPicPr>
          <p:cNvPr id="18" name="Graphic 17">
            <a:extLst>
              <a:ext uri="{FF2B5EF4-FFF2-40B4-BE49-F238E27FC236}">
                <a16:creationId xmlns:a16="http://schemas.microsoft.com/office/drawing/2014/main" id="{C32FCD9B-E1FB-4917-97C3-E37523C33A59}"/>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758214" y="1631579"/>
            <a:ext cx="2705303" cy="1561990"/>
          </a:xfrm>
          <a:prstGeom prst="rect">
            <a:avLst/>
          </a:prstGeom>
        </p:spPr>
      </p:pic>
      <p:sp>
        <p:nvSpPr>
          <p:cNvPr id="22" name="Rectangle 21">
            <a:extLst>
              <a:ext uri="{FF2B5EF4-FFF2-40B4-BE49-F238E27FC236}">
                <a16:creationId xmlns:a16="http://schemas.microsoft.com/office/drawing/2014/main" id="{78A70D28-ACD2-4587-9E33-8F3403D48844}"/>
              </a:ext>
            </a:extLst>
          </p:cNvPr>
          <p:cNvSpPr/>
          <p:nvPr/>
        </p:nvSpPr>
        <p:spPr>
          <a:xfrm>
            <a:off x="2542389" y="5799939"/>
            <a:ext cx="2142105" cy="523220"/>
          </a:xfrm>
          <a:prstGeom prst="rect">
            <a:avLst/>
          </a:prstGeom>
        </p:spPr>
        <p:txBody>
          <a:bodyPr wrap="square">
            <a:spAutoFit/>
          </a:bodyPr>
          <a:lstStyle/>
          <a:p>
            <a:r>
              <a:rPr lang="en-US" sz="1400" dirty="0">
                <a:solidFill>
                  <a:srgbClr val="0070C0"/>
                </a:solidFill>
              </a:rPr>
              <a:t>Electrically tunable subwavelength grating</a:t>
            </a:r>
          </a:p>
        </p:txBody>
      </p:sp>
      <p:sp>
        <p:nvSpPr>
          <p:cNvPr id="34" name="Rectangle 33">
            <a:extLst>
              <a:ext uri="{FF2B5EF4-FFF2-40B4-BE49-F238E27FC236}">
                <a16:creationId xmlns:a16="http://schemas.microsoft.com/office/drawing/2014/main" id="{89A14CA3-AFBB-48C3-A10D-CA118B5869A7}"/>
              </a:ext>
            </a:extLst>
          </p:cNvPr>
          <p:cNvSpPr/>
          <p:nvPr/>
        </p:nvSpPr>
        <p:spPr>
          <a:xfrm>
            <a:off x="5708072" y="4179862"/>
            <a:ext cx="4079769" cy="1901861"/>
          </a:xfrm>
          <a:prstGeom prst="rect">
            <a:avLst/>
          </a:prstGeom>
          <a:noFill/>
          <a:ln w="19050">
            <a:solidFill>
              <a:srgbClr val="0070C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B7DD8693-B126-4B92-8D6A-A04C28160AAA}"/>
              </a:ext>
            </a:extLst>
          </p:cNvPr>
          <p:cNvSpPr/>
          <p:nvPr/>
        </p:nvSpPr>
        <p:spPr>
          <a:xfrm>
            <a:off x="2173021" y="117792"/>
            <a:ext cx="4315611" cy="307777"/>
          </a:xfrm>
          <a:prstGeom prst="rect">
            <a:avLst/>
          </a:prstGeom>
        </p:spPr>
        <p:txBody>
          <a:bodyPr wrap="square">
            <a:spAutoFit/>
          </a:bodyPr>
          <a:lstStyle/>
          <a:p>
            <a:r>
              <a:rPr lang="en-US" sz="1400" dirty="0">
                <a:solidFill>
                  <a:srgbClr val="0070C0"/>
                </a:solidFill>
              </a:rPr>
              <a:t>Hybrid Si-TCO PC nanocavity modulator</a:t>
            </a:r>
          </a:p>
        </p:txBody>
      </p:sp>
      <p:sp>
        <p:nvSpPr>
          <p:cNvPr id="36" name="Rectangle 35">
            <a:extLst>
              <a:ext uri="{FF2B5EF4-FFF2-40B4-BE49-F238E27FC236}">
                <a16:creationId xmlns:a16="http://schemas.microsoft.com/office/drawing/2014/main" id="{25B3DABA-442D-4744-9F68-D1AD9E3C4F2E}"/>
              </a:ext>
            </a:extLst>
          </p:cNvPr>
          <p:cNvSpPr/>
          <p:nvPr/>
        </p:nvSpPr>
        <p:spPr>
          <a:xfrm>
            <a:off x="5650512" y="6106902"/>
            <a:ext cx="4315611" cy="307777"/>
          </a:xfrm>
          <a:prstGeom prst="rect">
            <a:avLst/>
          </a:prstGeom>
        </p:spPr>
        <p:txBody>
          <a:bodyPr wrap="square">
            <a:spAutoFit/>
          </a:bodyPr>
          <a:lstStyle/>
          <a:p>
            <a:r>
              <a:rPr lang="en-US" sz="1400" dirty="0">
                <a:solidFill>
                  <a:srgbClr val="0070C0"/>
                </a:solidFill>
              </a:rPr>
              <a:t>TCO-gated Si microring resonator</a:t>
            </a:r>
          </a:p>
        </p:txBody>
      </p:sp>
      <p:sp>
        <p:nvSpPr>
          <p:cNvPr id="37" name="Rectangle 36">
            <a:extLst>
              <a:ext uri="{FF2B5EF4-FFF2-40B4-BE49-F238E27FC236}">
                <a16:creationId xmlns:a16="http://schemas.microsoft.com/office/drawing/2014/main" id="{D69D9D62-E5BE-458A-97F8-764CA27AB1A7}"/>
              </a:ext>
            </a:extLst>
          </p:cNvPr>
          <p:cNvSpPr/>
          <p:nvPr/>
        </p:nvSpPr>
        <p:spPr>
          <a:xfrm>
            <a:off x="10057013" y="1320284"/>
            <a:ext cx="1930465" cy="307777"/>
          </a:xfrm>
          <a:prstGeom prst="rect">
            <a:avLst/>
          </a:prstGeom>
        </p:spPr>
        <p:txBody>
          <a:bodyPr wrap="none">
            <a:spAutoFit/>
          </a:bodyPr>
          <a:lstStyle/>
          <a:p>
            <a:r>
              <a:rPr lang="en-US" sz="1400" dirty="0">
                <a:solidFill>
                  <a:srgbClr val="0070C0"/>
                </a:solidFill>
              </a:rPr>
              <a:t>All-optical Switch (AOS) </a:t>
            </a:r>
          </a:p>
        </p:txBody>
      </p:sp>
      <p:sp>
        <p:nvSpPr>
          <p:cNvPr id="10" name="Rectangle 9">
            <a:extLst>
              <a:ext uri="{FF2B5EF4-FFF2-40B4-BE49-F238E27FC236}">
                <a16:creationId xmlns:a16="http://schemas.microsoft.com/office/drawing/2014/main" id="{C93D273E-956C-495E-A3A7-716C7200EC83}"/>
              </a:ext>
            </a:extLst>
          </p:cNvPr>
          <p:cNvSpPr/>
          <p:nvPr/>
        </p:nvSpPr>
        <p:spPr>
          <a:xfrm>
            <a:off x="6796711" y="456348"/>
            <a:ext cx="2818777" cy="2446562"/>
          </a:xfrm>
          <a:prstGeom prst="rect">
            <a:avLst/>
          </a:prstGeom>
          <a:noFill/>
          <a:ln w="28575">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137E9F3B-A3D2-45FA-AD6A-4774D3CBC10C}"/>
              </a:ext>
            </a:extLst>
          </p:cNvPr>
          <p:cNvSpPr/>
          <p:nvPr/>
        </p:nvSpPr>
        <p:spPr>
          <a:xfrm>
            <a:off x="9758215" y="908211"/>
            <a:ext cx="2433786" cy="2388098"/>
          </a:xfrm>
          <a:prstGeom prst="rect">
            <a:avLst/>
          </a:prstGeom>
          <a:noFill/>
          <a:ln w="28575">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ECC5A6DD-5640-4BD6-A654-53828B6AC1DD}"/>
              </a:ext>
            </a:extLst>
          </p:cNvPr>
          <p:cNvSpPr/>
          <p:nvPr/>
        </p:nvSpPr>
        <p:spPr>
          <a:xfrm>
            <a:off x="5578459" y="4040107"/>
            <a:ext cx="4387664" cy="2474866"/>
          </a:xfrm>
          <a:prstGeom prst="rect">
            <a:avLst/>
          </a:prstGeom>
          <a:noFill/>
          <a:ln w="28575">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a:extLst>
              <a:ext uri="{FF2B5EF4-FFF2-40B4-BE49-F238E27FC236}">
                <a16:creationId xmlns:a16="http://schemas.microsoft.com/office/drawing/2014/main" id="{36A5B384-A253-4EF7-966F-4C875A12742D}"/>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899572" y="826192"/>
            <a:ext cx="2663681" cy="1463334"/>
          </a:xfrm>
          <a:prstGeom prst="rect">
            <a:avLst/>
          </a:prstGeom>
        </p:spPr>
      </p:pic>
      <p:pic>
        <p:nvPicPr>
          <p:cNvPr id="52" name="Picture 51">
            <a:extLst>
              <a:ext uri="{FF2B5EF4-FFF2-40B4-BE49-F238E27FC236}">
                <a16:creationId xmlns:a16="http://schemas.microsoft.com/office/drawing/2014/main" id="{A54FB95E-C864-4A07-8981-A23080D72324}"/>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2357743" y="456348"/>
            <a:ext cx="1784706" cy="1816634"/>
          </a:xfrm>
          <a:prstGeom prst="rect">
            <a:avLst/>
          </a:prstGeom>
        </p:spPr>
      </p:pic>
      <p:pic>
        <p:nvPicPr>
          <p:cNvPr id="53" name="Picture 52">
            <a:extLst>
              <a:ext uri="{FF2B5EF4-FFF2-40B4-BE49-F238E27FC236}">
                <a16:creationId xmlns:a16="http://schemas.microsoft.com/office/drawing/2014/main" id="{7F9FC771-EDA2-4732-A2B1-40587B5B1515}"/>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4306901" y="465640"/>
            <a:ext cx="2242035" cy="1796642"/>
          </a:xfrm>
          <a:prstGeom prst="rect">
            <a:avLst/>
          </a:prstGeom>
        </p:spPr>
      </p:pic>
      <p:sp>
        <p:nvSpPr>
          <p:cNvPr id="54" name="TextBox 53">
            <a:extLst>
              <a:ext uri="{FF2B5EF4-FFF2-40B4-BE49-F238E27FC236}">
                <a16:creationId xmlns:a16="http://schemas.microsoft.com/office/drawing/2014/main" id="{26E0D4BA-107D-4387-BE8A-CBDA023953E9}"/>
              </a:ext>
            </a:extLst>
          </p:cNvPr>
          <p:cNvSpPr txBox="1"/>
          <p:nvPr/>
        </p:nvSpPr>
        <p:spPr>
          <a:xfrm>
            <a:off x="2308264" y="2330747"/>
            <a:ext cx="1883664" cy="307777"/>
          </a:xfrm>
          <a:prstGeom prst="rect">
            <a:avLst/>
          </a:prstGeom>
          <a:noFill/>
        </p:spPr>
        <p:txBody>
          <a:bodyPr wrap="square" rtlCol="0">
            <a:spAutoFit/>
          </a:bodyPr>
          <a:lstStyle/>
          <a:p>
            <a:pPr algn="ctr"/>
            <a:r>
              <a:rPr lang="en-US" sz="1400" dirty="0">
                <a:solidFill>
                  <a:srgbClr val="DC4405"/>
                </a:solidFill>
                <a:cs typeface="Times New Roman" panose="02020603050405020304" pitchFamily="18" charset="0"/>
              </a:rPr>
              <a:t>Proof-of-concept</a:t>
            </a:r>
          </a:p>
        </p:txBody>
      </p:sp>
      <p:sp>
        <p:nvSpPr>
          <p:cNvPr id="55" name="TextBox 54">
            <a:extLst>
              <a:ext uri="{FF2B5EF4-FFF2-40B4-BE49-F238E27FC236}">
                <a16:creationId xmlns:a16="http://schemas.microsoft.com/office/drawing/2014/main" id="{6B739A52-EDF0-468A-B3D5-B815ABE6F8F2}"/>
              </a:ext>
            </a:extLst>
          </p:cNvPr>
          <p:cNvSpPr txBox="1"/>
          <p:nvPr/>
        </p:nvSpPr>
        <p:spPr>
          <a:xfrm>
            <a:off x="4191928" y="2186725"/>
            <a:ext cx="2242035" cy="523220"/>
          </a:xfrm>
          <a:prstGeom prst="rect">
            <a:avLst/>
          </a:prstGeom>
          <a:noFill/>
        </p:spPr>
        <p:txBody>
          <a:bodyPr wrap="square" rtlCol="0">
            <a:spAutoFit/>
          </a:bodyPr>
          <a:lstStyle/>
          <a:p>
            <a:pPr algn="ctr"/>
            <a:r>
              <a:rPr lang="en-US" sz="1400" dirty="0">
                <a:solidFill>
                  <a:srgbClr val="DC4405"/>
                </a:solidFill>
                <a:cs typeface="Times New Roman" panose="02020603050405020304" pitchFamily="18" charset="0"/>
              </a:rPr>
              <a:t>Low voltage</a:t>
            </a:r>
          </a:p>
          <a:p>
            <a:pPr algn="ctr"/>
            <a:r>
              <a:rPr lang="en-US" sz="1400" dirty="0">
                <a:solidFill>
                  <a:srgbClr val="DC4405"/>
                </a:solidFill>
                <a:cs typeface="Times New Roman" panose="02020603050405020304" pitchFamily="18" charset="0"/>
              </a:rPr>
              <a:t>low energy consumption</a:t>
            </a:r>
          </a:p>
        </p:txBody>
      </p:sp>
      <p:sp>
        <p:nvSpPr>
          <p:cNvPr id="56" name="TextBox 55">
            <a:extLst>
              <a:ext uri="{FF2B5EF4-FFF2-40B4-BE49-F238E27FC236}">
                <a16:creationId xmlns:a16="http://schemas.microsoft.com/office/drawing/2014/main" id="{41E11983-3CCE-43F3-B5B3-1D3610AB24A7}"/>
              </a:ext>
            </a:extLst>
          </p:cNvPr>
          <p:cNvSpPr txBox="1"/>
          <p:nvPr/>
        </p:nvSpPr>
        <p:spPr>
          <a:xfrm>
            <a:off x="7048045" y="2325252"/>
            <a:ext cx="2033662" cy="307777"/>
          </a:xfrm>
          <a:prstGeom prst="rect">
            <a:avLst/>
          </a:prstGeom>
          <a:noFill/>
        </p:spPr>
        <p:txBody>
          <a:bodyPr wrap="square" rtlCol="0">
            <a:spAutoFit/>
          </a:bodyPr>
          <a:lstStyle/>
          <a:p>
            <a:pPr algn="ctr"/>
            <a:r>
              <a:rPr lang="en-US" sz="1400" dirty="0">
                <a:solidFill>
                  <a:srgbClr val="DC4405"/>
                </a:solidFill>
                <a:cs typeface="Times New Roman" panose="02020603050405020304" pitchFamily="18" charset="0"/>
              </a:rPr>
              <a:t>High-speed operation</a:t>
            </a:r>
          </a:p>
        </p:txBody>
      </p:sp>
      <p:sp>
        <p:nvSpPr>
          <p:cNvPr id="48" name="TextBox 47">
            <a:extLst>
              <a:ext uri="{FF2B5EF4-FFF2-40B4-BE49-F238E27FC236}">
                <a16:creationId xmlns:a16="http://schemas.microsoft.com/office/drawing/2014/main" id="{D30BE251-5808-4408-ACD1-A6DFD4D10B8B}"/>
              </a:ext>
            </a:extLst>
          </p:cNvPr>
          <p:cNvSpPr txBox="1"/>
          <p:nvPr/>
        </p:nvSpPr>
        <p:spPr>
          <a:xfrm>
            <a:off x="6743528" y="428349"/>
            <a:ext cx="3397405" cy="338554"/>
          </a:xfrm>
          <a:prstGeom prst="rect">
            <a:avLst/>
          </a:prstGeom>
          <a:noFill/>
        </p:spPr>
        <p:txBody>
          <a:bodyPr wrap="square" rtlCol="0">
            <a:spAutoFit/>
          </a:bodyPr>
          <a:lstStyle/>
          <a:p>
            <a:r>
              <a:rPr lang="en-US" sz="1600" dirty="0">
                <a:solidFill>
                  <a:schemeClr val="accent5"/>
                </a:solidFill>
              </a:rPr>
              <a:t>Ultra-energy-efficient modulator</a:t>
            </a:r>
          </a:p>
        </p:txBody>
      </p:sp>
      <p:sp>
        <p:nvSpPr>
          <p:cNvPr id="57" name="TextBox 56">
            <a:extLst>
              <a:ext uri="{FF2B5EF4-FFF2-40B4-BE49-F238E27FC236}">
                <a16:creationId xmlns:a16="http://schemas.microsoft.com/office/drawing/2014/main" id="{4D41255F-1FFA-48BF-9F2E-C3E6CD9E8715}"/>
              </a:ext>
            </a:extLst>
          </p:cNvPr>
          <p:cNvSpPr txBox="1"/>
          <p:nvPr/>
        </p:nvSpPr>
        <p:spPr>
          <a:xfrm>
            <a:off x="9777955" y="4290191"/>
            <a:ext cx="2209523" cy="584775"/>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solidFill>
              </a:rPr>
              <a:t>Wavelength control</a:t>
            </a:r>
          </a:p>
          <a:p>
            <a:pPr marL="285750" indent="-285750">
              <a:buFont typeface="Arial" panose="020B0604020202020204" pitchFamily="34" charset="0"/>
              <a:buChar char="•"/>
            </a:pPr>
            <a:r>
              <a:rPr lang="en-US" sz="1600" dirty="0">
                <a:solidFill>
                  <a:schemeClr val="accent5"/>
                </a:solidFill>
              </a:rPr>
              <a:t>Operation speed </a:t>
            </a:r>
          </a:p>
        </p:txBody>
      </p:sp>
      <p:grpSp>
        <p:nvGrpSpPr>
          <p:cNvPr id="11" name="Group 10">
            <a:extLst>
              <a:ext uri="{FF2B5EF4-FFF2-40B4-BE49-F238E27FC236}">
                <a16:creationId xmlns:a16="http://schemas.microsoft.com/office/drawing/2014/main" id="{47CAE146-90D8-45B7-84BE-578BFEF2E6B3}"/>
              </a:ext>
            </a:extLst>
          </p:cNvPr>
          <p:cNvGrpSpPr/>
          <p:nvPr/>
        </p:nvGrpSpPr>
        <p:grpSpPr>
          <a:xfrm>
            <a:off x="2649095" y="1040283"/>
            <a:ext cx="7244359" cy="4306572"/>
            <a:chOff x="2649095" y="1040283"/>
            <a:chExt cx="7244359" cy="4306572"/>
          </a:xfrm>
        </p:grpSpPr>
        <p:grpSp>
          <p:nvGrpSpPr>
            <p:cNvPr id="26" name="Group 25">
              <a:extLst>
                <a:ext uri="{FF2B5EF4-FFF2-40B4-BE49-F238E27FC236}">
                  <a16:creationId xmlns:a16="http://schemas.microsoft.com/office/drawing/2014/main" id="{02B6E54E-CCFE-4CF3-87C6-B3F9ACBD5C3A}"/>
                </a:ext>
              </a:extLst>
            </p:cNvPr>
            <p:cNvGrpSpPr/>
            <p:nvPr/>
          </p:nvGrpSpPr>
          <p:grpSpPr>
            <a:xfrm>
              <a:off x="2649095" y="1040283"/>
              <a:ext cx="7198709" cy="4306572"/>
              <a:chOff x="1474236" y="1353011"/>
              <a:chExt cx="7198709" cy="4306572"/>
            </a:xfrm>
          </p:grpSpPr>
          <p:grpSp>
            <p:nvGrpSpPr>
              <p:cNvPr id="27" name="Group 26">
                <a:extLst>
                  <a:ext uri="{FF2B5EF4-FFF2-40B4-BE49-F238E27FC236}">
                    <a16:creationId xmlns:a16="http://schemas.microsoft.com/office/drawing/2014/main" id="{704CDCF5-53A3-455B-9BC1-CB816412DF74}"/>
                  </a:ext>
                </a:extLst>
              </p:cNvPr>
              <p:cNvGrpSpPr/>
              <p:nvPr/>
            </p:nvGrpSpPr>
            <p:grpSpPr>
              <a:xfrm>
                <a:off x="1474236" y="1353011"/>
                <a:ext cx="7198709" cy="4306572"/>
                <a:chOff x="1474236" y="1353011"/>
                <a:chExt cx="7198709" cy="4306572"/>
              </a:xfrm>
            </p:grpSpPr>
            <p:sp>
              <p:nvSpPr>
                <p:cNvPr id="31" name="Rectangle 30">
                  <a:extLst>
                    <a:ext uri="{FF2B5EF4-FFF2-40B4-BE49-F238E27FC236}">
                      <a16:creationId xmlns:a16="http://schemas.microsoft.com/office/drawing/2014/main" id="{D0F161CF-0BC4-4FED-A354-E8AAB7B1484A}"/>
                    </a:ext>
                  </a:extLst>
                </p:cNvPr>
                <p:cNvSpPr/>
                <p:nvPr/>
              </p:nvSpPr>
              <p:spPr>
                <a:xfrm>
                  <a:off x="1474236" y="1353011"/>
                  <a:ext cx="7198709" cy="430657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78D582C9-69CD-4C88-81C2-D66881F76DEB}"/>
                    </a:ext>
                  </a:extLst>
                </p:cNvPr>
                <p:cNvSpPr/>
                <p:nvPr/>
              </p:nvSpPr>
              <p:spPr>
                <a:xfrm>
                  <a:off x="1474236" y="1390668"/>
                  <a:ext cx="4643531" cy="338554"/>
                </a:xfrm>
                <a:prstGeom prst="rect">
                  <a:avLst/>
                </a:prstGeom>
              </p:spPr>
              <p:txBody>
                <a:bodyPr wrap="square">
                  <a:spAutoFit/>
                </a:bodyPr>
                <a:lstStyle/>
                <a:p>
                  <a:r>
                    <a:rPr lang="en-US" sz="1600" dirty="0">
                      <a:solidFill>
                        <a:srgbClr val="0070C0"/>
                      </a:solidFill>
                    </a:rPr>
                    <a:t>Electrically tunable subwavelength grating using TCO</a:t>
                  </a:r>
                </a:p>
              </p:txBody>
            </p:sp>
            <p:pic>
              <p:nvPicPr>
                <p:cNvPr id="41" name="Graphic 40">
                  <a:extLst>
                    <a:ext uri="{FF2B5EF4-FFF2-40B4-BE49-F238E27FC236}">
                      <a16:creationId xmlns:a16="http://schemas.microsoft.com/office/drawing/2014/main" id="{2DD59288-21B2-4ED1-843F-AD306C7D6307}"/>
                    </a:ext>
                  </a:extLst>
                </p:cNvPr>
                <p:cNvPicPr>
                  <a:picLocks noChangeAspect="1"/>
                </p:cNvPicPr>
                <p:nvPr/>
              </p:nvPicPr>
              <p:blipFill rotWithShape="1">
                <a:blip r:embed="rId15">
                  <a:extLst>
                    <a:ext uri="{96DAC541-7B7A-43D3-8B79-37D633B846F1}">
                      <asvg:svgBlip xmlns:asvg="http://schemas.microsoft.com/office/drawing/2016/SVG/main" r:embed="rId16"/>
                    </a:ext>
                  </a:extLst>
                </a:blip>
                <a:srcRect b="40641"/>
                <a:stretch/>
              </p:blipFill>
              <p:spPr>
                <a:xfrm>
                  <a:off x="1584087" y="1962654"/>
                  <a:ext cx="2485656" cy="1279018"/>
                </a:xfrm>
                <a:prstGeom prst="rect">
                  <a:avLst/>
                </a:prstGeom>
              </p:spPr>
            </p:pic>
            <p:pic>
              <p:nvPicPr>
                <p:cNvPr id="42" name="Picture 41">
                  <a:extLst>
                    <a:ext uri="{FF2B5EF4-FFF2-40B4-BE49-F238E27FC236}">
                      <a16:creationId xmlns:a16="http://schemas.microsoft.com/office/drawing/2014/main" id="{7ACF24BE-5D2A-458E-AFD7-9FEFAD1C753F}"/>
                    </a:ext>
                  </a:extLst>
                </p:cNvPr>
                <p:cNvPicPr/>
                <p:nvPr/>
              </p:nvPicPr>
              <p:blipFill rotWithShape="1">
                <a:blip r:embed="rId17" cstate="print">
                  <a:extLst>
                    <a:ext uri="{28A0092B-C50C-407E-A947-70E740481C1C}">
                      <a14:useLocalDpi xmlns:a14="http://schemas.microsoft.com/office/drawing/2010/main" val="0"/>
                    </a:ext>
                  </a:extLst>
                </a:blip>
                <a:srcRect r="50724"/>
                <a:stretch/>
              </p:blipFill>
              <p:spPr bwMode="auto">
                <a:xfrm>
                  <a:off x="3932417" y="1922941"/>
                  <a:ext cx="2340772" cy="1795273"/>
                </a:xfrm>
                <a:prstGeom prst="rect">
                  <a:avLst/>
                </a:prstGeom>
                <a:noFill/>
                <a:ln>
                  <a:noFill/>
                </a:ln>
              </p:spPr>
            </p:pic>
            <p:pic>
              <p:nvPicPr>
                <p:cNvPr id="43" name="Picture 42" descr="A picture containing table, photo, sitting, computer&#10;&#10;Description automatically generated">
                  <a:extLst>
                    <a:ext uri="{FF2B5EF4-FFF2-40B4-BE49-F238E27FC236}">
                      <a16:creationId xmlns:a16="http://schemas.microsoft.com/office/drawing/2014/main" id="{61C7CA14-8A94-40A2-9DF5-D1FC34698534}"/>
                    </a:ext>
                  </a:extLst>
                </p:cNvPr>
                <p:cNvPicPr/>
                <p:nvPr/>
              </p:nvPicPr>
              <p:blipFill rotWithShape="1">
                <a:blip r:embed="rId18" cstate="print">
                  <a:extLst>
                    <a:ext uri="{28A0092B-C50C-407E-A947-70E740481C1C}">
                      <a14:useLocalDpi xmlns:a14="http://schemas.microsoft.com/office/drawing/2010/main" val="0"/>
                    </a:ext>
                  </a:extLst>
                </a:blip>
                <a:srcRect r="68050" b="47082"/>
                <a:stretch/>
              </p:blipFill>
              <p:spPr>
                <a:xfrm>
                  <a:off x="3375684" y="3925037"/>
                  <a:ext cx="1318937" cy="1331837"/>
                </a:xfrm>
                <a:prstGeom prst="rect">
                  <a:avLst/>
                </a:prstGeom>
              </p:spPr>
            </p:pic>
            <p:pic>
              <p:nvPicPr>
                <p:cNvPr id="44" name="Picture 43" descr="A picture containing table, photo, sitting, computer&#10;&#10;Description automatically generated">
                  <a:extLst>
                    <a:ext uri="{FF2B5EF4-FFF2-40B4-BE49-F238E27FC236}">
                      <a16:creationId xmlns:a16="http://schemas.microsoft.com/office/drawing/2014/main" id="{64E2B243-61EF-4ECD-ABB6-1A4BFBFB8702}"/>
                    </a:ext>
                  </a:extLst>
                </p:cNvPr>
                <p:cNvPicPr/>
                <p:nvPr/>
              </p:nvPicPr>
              <p:blipFill rotWithShape="1">
                <a:blip r:embed="rId19" cstate="print">
                  <a:extLst>
                    <a:ext uri="{28A0092B-C50C-407E-A947-70E740481C1C}">
                      <a14:useLocalDpi xmlns:a14="http://schemas.microsoft.com/office/drawing/2010/main" val="0"/>
                    </a:ext>
                  </a:extLst>
                </a:blip>
                <a:srcRect t="54386" r="68050"/>
                <a:stretch/>
              </p:blipFill>
              <p:spPr>
                <a:xfrm>
                  <a:off x="4771348" y="3939818"/>
                  <a:ext cx="1530160" cy="1331837"/>
                </a:xfrm>
                <a:prstGeom prst="rect">
                  <a:avLst/>
                </a:prstGeom>
              </p:spPr>
            </p:pic>
            <p:pic>
              <p:nvPicPr>
                <p:cNvPr id="45" name="Picture 44">
                  <a:extLst>
                    <a:ext uri="{FF2B5EF4-FFF2-40B4-BE49-F238E27FC236}">
                      <a16:creationId xmlns:a16="http://schemas.microsoft.com/office/drawing/2014/main" id="{F8467B70-29F7-4707-AF4F-00000C1449C9}"/>
                    </a:ext>
                  </a:extLst>
                </p:cNvPr>
                <p:cNvPicPr/>
                <p:nvPr/>
              </p:nvPicPr>
              <p:blipFill rotWithShape="1">
                <a:blip r:embed="rId17" cstate="print">
                  <a:extLst>
                    <a:ext uri="{28A0092B-C50C-407E-A947-70E740481C1C}">
                      <a14:useLocalDpi xmlns:a14="http://schemas.microsoft.com/office/drawing/2010/main" val="0"/>
                    </a:ext>
                  </a:extLst>
                </a:blip>
                <a:srcRect l="50055"/>
                <a:stretch/>
              </p:blipFill>
              <p:spPr bwMode="auto">
                <a:xfrm>
                  <a:off x="6248988" y="1922941"/>
                  <a:ext cx="2372531" cy="1795274"/>
                </a:xfrm>
                <a:prstGeom prst="rect">
                  <a:avLst/>
                </a:prstGeom>
                <a:noFill/>
                <a:ln>
                  <a:noFill/>
                </a:ln>
              </p:spPr>
            </p:pic>
            <p:pic>
              <p:nvPicPr>
                <p:cNvPr id="46" name="Picture 45" descr="A picture containing light&#10;&#10;Description automatically generated">
                  <a:extLst>
                    <a:ext uri="{FF2B5EF4-FFF2-40B4-BE49-F238E27FC236}">
                      <a16:creationId xmlns:a16="http://schemas.microsoft.com/office/drawing/2014/main" id="{1908D382-5B81-4A49-8894-DF39A6F3CC90}"/>
                    </a:ext>
                  </a:extLst>
                </p:cNvPr>
                <p:cNvPicPr/>
                <p:nvPr/>
              </p:nvPicPr>
              <p:blipFill rotWithShape="1">
                <a:blip r:embed="rId20" cstate="print">
                  <a:extLst>
                    <a:ext uri="{28A0092B-C50C-407E-A947-70E740481C1C}">
                      <a14:useLocalDpi xmlns:a14="http://schemas.microsoft.com/office/drawing/2010/main" val="0"/>
                    </a:ext>
                  </a:extLst>
                </a:blip>
                <a:srcRect l="51054"/>
                <a:stretch/>
              </p:blipFill>
              <p:spPr>
                <a:xfrm>
                  <a:off x="6341595" y="3939818"/>
                  <a:ext cx="2187316" cy="1565172"/>
                </a:xfrm>
                <a:prstGeom prst="rect">
                  <a:avLst/>
                </a:prstGeom>
              </p:spPr>
            </p:pic>
            <p:pic>
              <p:nvPicPr>
                <p:cNvPr id="47" name="Picture 46">
                  <a:extLst>
                    <a:ext uri="{FF2B5EF4-FFF2-40B4-BE49-F238E27FC236}">
                      <a16:creationId xmlns:a16="http://schemas.microsoft.com/office/drawing/2014/main" id="{B5928B89-A1A7-4C7C-A579-C6E5B63BD413}"/>
                    </a:ext>
                  </a:extLst>
                </p:cNvPr>
                <p:cNvPicPr/>
                <p:nvPr/>
              </p:nvPicPr>
              <p:blipFill rotWithShape="1">
                <a:blip r:embed="rId21" cstate="print">
                  <a:extLst>
                    <a:ext uri="{28A0092B-C50C-407E-A947-70E740481C1C}">
                      <a14:useLocalDpi xmlns:a14="http://schemas.microsoft.com/office/drawing/2010/main" val="0"/>
                    </a:ext>
                  </a:extLst>
                </a:blip>
                <a:srcRect r="53215"/>
                <a:stretch/>
              </p:blipFill>
              <p:spPr>
                <a:xfrm>
                  <a:off x="1639810" y="3495667"/>
                  <a:ext cx="1576071" cy="1945964"/>
                </a:xfrm>
                <a:prstGeom prst="rect">
                  <a:avLst/>
                </a:prstGeom>
              </p:spPr>
            </p:pic>
          </p:grpSp>
          <p:sp>
            <p:nvSpPr>
              <p:cNvPr id="28" name="Rectangle 27">
                <a:extLst>
                  <a:ext uri="{FF2B5EF4-FFF2-40B4-BE49-F238E27FC236}">
                    <a16:creationId xmlns:a16="http://schemas.microsoft.com/office/drawing/2014/main" id="{70CB8D5E-6CD2-4EE9-B179-2DEB32088F2C}"/>
                  </a:ext>
                </a:extLst>
              </p:cNvPr>
              <p:cNvSpPr/>
              <p:nvPr/>
            </p:nvSpPr>
            <p:spPr>
              <a:xfrm>
                <a:off x="3306411" y="3637029"/>
                <a:ext cx="3262583" cy="307777"/>
              </a:xfrm>
              <a:prstGeom prst="rect">
                <a:avLst/>
              </a:prstGeom>
            </p:spPr>
            <p:txBody>
              <a:bodyPr wrap="square">
                <a:spAutoFit/>
              </a:bodyPr>
              <a:lstStyle/>
              <a:p>
                <a:r>
                  <a:rPr lang="en-US" sz="1400" dirty="0">
                    <a:solidFill>
                      <a:srgbClr val="DC4405"/>
                    </a:solidFill>
                    <a:latin typeface="Times New Roman" panose="02020603050405020304" pitchFamily="18" charset="0"/>
                    <a:ea typeface="Arial Unicode MS" pitchFamily="34" charset="-122"/>
                    <a:cs typeface="Times New Roman" panose="02020603050405020304" pitchFamily="18" charset="0"/>
                  </a:rPr>
                  <a:t>Experiment results</a:t>
                </a:r>
              </a:p>
            </p:txBody>
          </p:sp>
          <p:sp>
            <p:nvSpPr>
              <p:cNvPr id="29" name="Rectangle 28">
                <a:extLst>
                  <a:ext uri="{FF2B5EF4-FFF2-40B4-BE49-F238E27FC236}">
                    <a16:creationId xmlns:a16="http://schemas.microsoft.com/office/drawing/2014/main" id="{6DF8BAA7-BAA3-4A5F-BAC1-98EB732C10D2}"/>
                  </a:ext>
                </a:extLst>
              </p:cNvPr>
              <p:cNvSpPr/>
              <p:nvPr/>
            </p:nvSpPr>
            <p:spPr>
              <a:xfrm>
                <a:off x="4311721" y="1654877"/>
                <a:ext cx="3262583" cy="307777"/>
              </a:xfrm>
              <a:prstGeom prst="rect">
                <a:avLst/>
              </a:prstGeom>
            </p:spPr>
            <p:txBody>
              <a:bodyPr wrap="square">
                <a:spAutoFit/>
              </a:bodyPr>
              <a:lstStyle/>
              <a:p>
                <a:r>
                  <a:rPr lang="en-US" sz="1400" dirty="0">
                    <a:solidFill>
                      <a:srgbClr val="DC4405"/>
                    </a:solidFill>
                    <a:latin typeface="Times New Roman" panose="02020603050405020304" pitchFamily="18" charset="0"/>
                    <a:ea typeface="Arial Unicode MS" pitchFamily="34" charset="-122"/>
                    <a:cs typeface="Times New Roman" panose="02020603050405020304" pitchFamily="18" charset="0"/>
                  </a:rPr>
                  <a:t>Simulation</a:t>
                </a:r>
              </a:p>
            </p:txBody>
          </p:sp>
          <p:sp>
            <p:nvSpPr>
              <p:cNvPr id="30" name="Rectangle 29">
                <a:extLst>
                  <a:ext uri="{FF2B5EF4-FFF2-40B4-BE49-F238E27FC236}">
                    <a16:creationId xmlns:a16="http://schemas.microsoft.com/office/drawing/2014/main" id="{7C2B265E-9F97-4D74-BA1C-255CB77D5668}"/>
                  </a:ext>
                </a:extLst>
              </p:cNvPr>
              <p:cNvSpPr/>
              <p:nvPr/>
            </p:nvSpPr>
            <p:spPr>
              <a:xfrm>
                <a:off x="1932174" y="3214781"/>
                <a:ext cx="1057910" cy="307777"/>
              </a:xfrm>
              <a:prstGeom prst="rect">
                <a:avLst/>
              </a:prstGeom>
            </p:spPr>
            <p:txBody>
              <a:bodyPr wrap="square">
                <a:spAutoFit/>
              </a:bodyPr>
              <a:lstStyle/>
              <a:p>
                <a:r>
                  <a:rPr lang="en-US" sz="1400" dirty="0">
                    <a:solidFill>
                      <a:srgbClr val="DC4405"/>
                    </a:solidFill>
                    <a:latin typeface="Times New Roman" panose="02020603050405020304" pitchFamily="18" charset="0"/>
                    <a:ea typeface="Arial Unicode MS" pitchFamily="34" charset="-122"/>
                    <a:cs typeface="Times New Roman" panose="02020603050405020304" pitchFamily="18" charset="0"/>
                  </a:rPr>
                  <a:t>ENZ effect</a:t>
                </a:r>
              </a:p>
            </p:txBody>
          </p:sp>
        </p:grpSp>
        <p:sp>
          <p:nvSpPr>
            <p:cNvPr id="8" name="Rectangle 7">
              <a:extLst>
                <a:ext uri="{FF2B5EF4-FFF2-40B4-BE49-F238E27FC236}">
                  <a16:creationId xmlns:a16="http://schemas.microsoft.com/office/drawing/2014/main" id="{4B9C9185-87F3-4B17-8E89-B57A52374466}"/>
                </a:ext>
              </a:extLst>
            </p:cNvPr>
            <p:cNvSpPr/>
            <p:nvPr/>
          </p:nvSpPr>
          <p:spPr>
            <a:xfrm>
              <a:off x="7066680" y="1087413"/>
              <a:ext cx="2826774" cy="461665"/>
            </a:xfrm>
            <a:prstGeom prst="rect">
              <a:avLst/>
            </a:prstGeom>
          </p:spPr>
          <p:txBody>
            <a:bodyPr wrap="square">
              <a:spAutoFit/>
            </a:bodyPr>
            <a:lstStyle/>
            <a:p>
              <a:r>
                <a:rPr lang="en-US" sz="1200" dirty="0">
                  <a:solidFill>
                    <a:srgbClr val="DC4405"/>
                  </a:solidFill>
                  <a:ea typeface="Verdana" charset="0"/>
                  <a:cs typeface="Verdana" charset="0"/>
                </a:rPr>
                <a:t>Surface plasmon polaritons (SPPs) coupled with guided-mode resonance (GMR).</a:t>
              </a:r>
              <a:endParaRPr lang="en-US" sz="1200" dirty="0">
                <a:solidFill>
                  <a:srgbClr val="DC4405"/>
                </a:solidFill>
              </a:endParaRPr>
            </a:p>
          </p:txBody>
        </p:sp>
      </p:grpSp>
      <p:sp>
        <p:nvSpPr>
          <p:cNvPr id="58" name="TextBox 57">
            <a:extLst>
              <a:ext uri="{FF2B5EF4-FFF2-40B4-BE49-F238E27FC236}">
                <a16:creationId xmlns:a16="http://schemas.microsoft.com/office/drawing/2014/main" id="{A398DBEF-B350-4E1F-AFA8-CB6EA72A7E84}"/>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14</a:t>
            </a:fld>
            <a:endParaRPr lang="en-US" dirty="0"/>
          </a:p>
        </p:txBody>
      </p:sp>
    </p:spTree>
    <p:extLst>
      <p:ext uri="{BB962C8B-B14F-4D97-AF65-F5344CB8AC3E}">
        <p14:creationId xmlns:p14="http://schemas.microsoft.com/office/powerpoint/2010/main" val="1263047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3" grpId="0" animBg="1"/>
      <p:bldP spid="34" grpId="0" animBg="1"/>
      <p:bldP spid="10" grpId="0" animBg="1"/>
      <p:bldP spid="49" grpId="0" animBg="1"/>
      <p:bldP spid="50" grpId="0" animBg="1"/>
      <p:bldP spid="48" grpId="0"/>
      <p:bldP spid="5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C3E4B38D-D4F0-46FD-886D-AC5B18AEBB2F}"/>
              </a:ext>
            </a:extLst>
          </p:cNvPr>
          <p:cNvSpPr/>
          <p:nvPr/>
        </p:nvSpPr>
        <p:spPr>
          <a:xfrm>
            <a:off x="1315321" y="447068"/>
            <a:ext cx="10156882" cy="2005556"/>
          </a:xfrm>
          <a:prstGeom prst="rect">
            <a:avLst/>
          </a:prstGeom>
          <a:solidFill>
            <a:schemeClr val="accent2">
              <a:lumMod val="20000"/>
              <a:lumOff val="80000"/>
            </a:schemeClr>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F6454D78-8EA8-4C7A-AEA0-C82C6E48207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47438" y="608949"/>
            <a:ext cx="3061339" cy="1681794"/>
          </a:xfrm>
          <a:prstGeom prst="rect">
            <a:avLst/>
          </a:prstGeom>
        </p:spPr>
      </p:pic>
      <p:pic>
        <p:nvPicPr>
          <p:cNvPr id="14" name="Picture 13">
            <a:extLst>
              <a:ext uri="{FF2B5EF4-FFF2-40B4-BE49-F238E27FC236}">
                <a16:creationId xmlns:a16="http://schemas.microsoft.com/office/drawing/2014/main" id="{268B370F-ABE1-45C2-A69E-90D6388D479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43540" y="2734084"/>
            <a:ext cx="2370415" cy="1702757"/>
          </a:xfrm>
          <a:prstGeom prst="rect">
            <a:avLst/>
          </a:prstGeom>
        </p:spPr>
      </p:pic>
      <p:pic>
        <p:nvPicPr>
          <p:cNvPr id="15" name="Graphic 14">
            <a:extLst>
              <a:ext uri="{FF2B5EF4-FFF2-40B4-BE49-F238E27FC236}">
                <a16:creationId xmlns:a16="http://schemas.microsoft.com/office/drawing/2014/main" id="{9FBED9FD-0703-4021-89A9-B9115E1F921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99725" y="4895991"/>
            <a:ext cx="2858043" cy="1650178"/>
          </a:xfrm>
          <a:prstGeom prst="rect">
            <a:avLst/>
          </a:prstGeom>
        </p:spPr>
      </p:pic>
      <p:sp>
        <p:nvSpPr>
          <p:cNvPr id="29" name="Picture Placeholder 28">
            <a:extLst>
              <a:ext uri="{FF2B5EF4-FFF2-40B4-BE49-F238E27FC236}">
                <a16:creationId xmlns:a16="http://schemas.microsoft.com/office/drawing/2014/main" id="{6B81F729-663F-4850-B6EF-965177A911CB}"/>
              </a:ext>
            </a:extLst>
          </p:cNvPr>
          <p:cNvSpPr>
            <a:spLocks noGrp="1"/>
          </p:cNvSpPr>
          <p:nvPr>
            <p:ph type="pic" sz="quarter" idx="10"/>
          </p:nvPr>
        </p:nvSpPr>
        <p:spPr/>
      </p:sp>
      <p:sp>
        <p:nvSpPr>
          <p:cNvPr id="32" name="Rectangle 31">
            <a:extLst>
              <a:ext uri="{FF2B5EF4-FFF2-40B4-BE49-F238E27FC236}">
                <a16:creationId xmlns:a16="http://schemas.microsoft.com/office/drawing/2014/main" id="{8BEB4C59-35CA-4CA7-BC16-9D121713F115}"/>
              </a:ext>
            </a:extLst>
          </p:cNvPr>
          <p:cNvSpPr/>
          <p:nvPr/>
        </p:nvSpPr>
        <p:spPr>
          <a:xfrm>
            <a:off x="1315321" y="2582685"/>
            <a:ext cx="10156882" cy="2005556"/>
          </a:xfrm>
          <a:prstGeom prst="rect">
            <a:avLst/>
          </a:prstGeom>
          <a:no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BDAEE726-CC56-4790-A7C7-6FA279CCC8E3}"/>
              </a:ext>
            </a:extLst>
          </p:cNvPr>
          <p:cNvSpPr/>
          <p:nvPr/>
        </p:nvSpPr>
        <p:spPr>
          <a:xfrm>
            <a:off x="1315321" y="4718302"/>
            <a:ext cx="10156882" cy="2005556"/>
          </a:xfrm>
          <a:prstGeom prst="rect">
            <a:avLst/>
          </a:prstGeom>
          <a:no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CAEDB802-48EF-4506-8FDE-088829BC3DE4}"/>
              </a:ext>
            </a:extLst>
          </p:cNvPr>
          <p:cNvSpPr txBox="1"/>
          <p:nvPr/>
        </p:nvSpPr>
        <p:spPr>
          <a:xfrm>
            <a:off x="4608777" y="520582"/>
            <a:ext cx="6918204" cy="2062103"/>
          </a:xfrm>
          <a:prstGeom prst="rect">
            <a:avLst/>
          </a:prstGeom>
          <a:noFill/>
        </p:spPr>
        <p:txBody>
          <a:bodyPr wrap="square" rtlCol="0">
            <a:spAutoFit/>
          </a:bodyPr>
          <a:lstStyle/>
          <a:p>
            <a:r>
              <a:rPr lang="en-US" sz="1600" b="1" dirty="0">
                <a:solidFill>
                  <a:srgbClr val="DC4405"/>
                </a:solidFill>
              </a:rPr>
              <a:t>High-speed ultra-energy-efficient Si-TCO PC Nanocavity Modulator</a:t>
            </a:r>
          </a:p>
          <a:p>
            <a:pPr marL="285750" indent="-285750">
              <a:buFont typeface="Arial" panose="020B0604020202020204" pitchFamily="34" charset="0"/>
              <a:buChar char="•"/>
            </a:pPr>
            <a:r>
              <a:rPr lang="en-US" sz="1600" dirty="0"/>
              <a:t>Device principle and previous results</a:t>
            </a:r>
          </a:p>
          <a:p>
            <a:pPr marL="285750" indent="-285750">
              <a:buFont typeface="Arial" panose="020B0604020202020204" pitchFamily="34" charset="0"/>
              <a:buChar char="•"/>
            </a:pPr>
            <a:r>
              <a:rPr lang="en-US" sz="1600" dirty="0"/>
              <a:t>Electrical design for high-speed E-O modulation</a:t>
            </a:r>
          </a:p>
          <a:p>
            <a:pPr marL="285750" indent="-285750">
              <a:buFont typeface="Arial" panose="020B0604020202020204" pitchFamily="34" charset="0"/>
              <a:buChar char="•"/>
            </a:pPr>
            <a:r>
              <a:rPr lang="en-US" sz="1600" dirty="0"/>
              <a:t>Experimental demonstration</a:t>
            </a:r>
          </a:p>
          <a:p>
            <a:pPr marL="285750" indent="-285750">
              <a:buFont typeface="Arial" panose="020B0604020202020204" pitchFamily="34" charset="0"/>
              <a:buChar char="•"/>
            </a:pPr>
            <a:r>
              <a:rPr lang="en-US" sz="1600" dirty="0"/>
              <a:t>Analysis of free carrier-optical mode overlapping</a:t>
            </a:r>
          </a:p>
          <a:p>
            <a:pPr marL="285750" indent="-285750">
              <a:buFont typeface="Arial" panose="020B0604020202020204" pitchFamily="34" charset="0"/>
              <a:buChar char="•"/>
            </a:pPr>
            <a:r>
              <a:rPr lang="en-US" sz="1600" dirty="0"/>
              <a:t>Towards atto-joule per bit energy efficiency</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35" name="TextBox 34">
            <a:extLst>
              <a:ext uri="{FF2B5EF4-FFF2-40B4-BE49-F238E27FC236}">
                <a16:creationId xmlns:a16="http://schemas.microsoft.com/office/drawing/2014/main" id="{5CEE8313-E201-43B3-BA30-B2148C72F9C6}"/>
              </a:ext>
            </a:extLst>
          </p:cNvPr>
          <p:cNvSpPr txBox="1"/>
          <p:nvPr/>
        </p:nvSpPr>
        <p:spPr>
          <a:xfrm>
            <a:off x="4608777" y="2671052"/>
            <a:ext cx="6918204" cy="1323439"/>
          </a:xfrm>
          <a:prstGeom prst="rect">
            <a:avLst/>
          </a:prstGeom>
          <a:noFill/>
        </p:spPr>
        <p:txBody>
          <a:bodyPr wrap="square" rtlCol="0">
            <a:spAutoFit/>
          </a:bodyPr>
          <a:lstStyle/>
          <a:p>
            <a:r>
              <a:rPr lang="en-US" sz="1600" b="1" dirty="0">
                <a:solidFill>
                  <a:srgbClr val="DC4405"/>
                </a:solidFill>
              </a:rPr>
              <a:t>TCO-Gated Silicon Microring Resonator</a:t>
            </a:r>
          </a:p>
          <a:p>
            <a:pPr marL="285750" indent="-285750">
              <a:buFont typeface="Arial" panose="020B0604020202020204" pitchFamily="34" charset="0"/>
              <a:buChar char="•"/>
            </a:pPr>
            <a:r>
              <a:rPr lang="en-US" sz="1600" dirty="0"/>
              <a:t>TCO-gated silicon microring filter (Extreme tunability)</a:t>
            </a:r>
          </a:p>
          <a:p>
            <a:pPr marL="285750" indent="-285750">
              <a:buFont typeface="Arial" panose="020B0604020202020204" pitchFamily="34" charset="0"/>
              <a:buChar char="•"/>
            </a:pPr>
            <a:r>
              <a:rPr lang="en-US" sz="1600" dirty="0"/>
              <a:t>TCO-gated silicon microring modulator (High speed)</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36" name="TextBox 35">
            <a:extLst>
              <a:ext uri="{FF2B5EF4-FFF2-40B4-BE49-F238E27FC236}">
                <a16:creationId xmlns:a16="http://schemas.microsoft.com/office/drawing/2014/main" id="{E5D89073-0675-458A-BF13-23D40CF054A1}"/>
              </a:ext>
            </a:extLst>
          </p:cNvPr>
          <p:cNvSpPr txBox="1"/>
          <p:nvPr/>
        </p:nvSpPr>
        <p:spPr>
          <a:xfrm>
            <a:off x="4608777" y="4795897"/>
            <a:ext cx="6918204" cy="1815882"/>
          </a:xfrm>
          <a:prstGeom prst="rect">
            <a:avLst/>
          </a:prstGeom>
          <a:noFill/>
        </p:spPr>
        <p:txBody>
          <a:bodyPr wrap="square" rtlCol="0">
            <a:spAutoFit/>
          </a:bodyPr>
          <a:lstStyle/>
          <a:p>
            <a:r>
              <a:rPr lang="en-US" sz="1600" b="1" dirty="0">
                <a:solidFill>
                  <a:srgbClr val="DC4405"/>
                </a:solidFill>
              </a:rPr>
              <a:t>Ultra-fast Femto-joule All-optical Switching (AOS) using high mobility TCO</a:t>
            </a:r>
            <a:endParaRPr lang="en-US" sz="1600" dirty="0"/>
          </a:p>
          <a:p>
            <a:pPr marL="285750" indent="-285750">
              <a:buFont typeface="Arial" panose="020B0604020202020204" pitchFamily="34" charset="0"/>
              <a:buChar char="•"/>
            </a:pPr>
            <a:r>
              <a:rPr lang="en-US" sz="1600" dirty="0"/>
              <a:t>Nonlinear optical effect in ENZ TCO</a:t>
            </a:r>
          </a:p>
          <a:p>
            <a:pPr marL="285750" indent="-285750">
              <a:buFont typeface="Arial" panose="020B0604020202020204" pitchFamily="34" charset="0"/>
              <a:buChar char="•"/>
            </a:pPr>
            <a:r>
              <a:rPr lang="en-US" sz="1600" dirty="0"/>
              <a:t>Principle of the AOS driven by high mobility TCO</a:t>
            </a:r>
          </a:p>
          <a:p>
            <a:pPr marL="285750" indent="-285750">
              <a:buFont typeface="Arial" panose="020B0604020202020204" pitchFamily="34" charset="0"/>
              <a:buChar char="•"/>
            </a:pPr>
            <a:r>
              <a:rPr lang="en-US" sz="1600" dirty="0"/>
              <a:t>Transient response of the AOS device</a:t>
            </a:r>
          </a:p>
          <a:p>
            <a:pPr marL="285750" indent="-285750">
              <a:buFont typeface="Arial" panose="020B0604020202020204" pitchFamily="34" charset="0"/>
              <a:buChar char="•"/>
            </a:pPr>
            <a:r>
              <a:rPr lang="en-US" sz="1600" dirty="0"/>
              <a:t>Comparison with other on-chip AOS devices</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12" name="TextBox 11">
            <a:extLst>
              <a:ext uri="{FF2B5EF4-FFF2-40B4-BE49-F238E27FC236}">
                <a16:creationId xmlns:a16="http://schemas.microsoft.com/office/drawing/2014/main" id="{C069281F-2DF7-4B6C-B1D3-7CA7AD7EF343}"/>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15</a:t>
            </a:fld>
            <a:endParaRPr lang="en-US" dirty="0"/>
          </a:p>
        </p:txBody>
      </p:sp>
    </p:spTree>
    <p:extLst>
      <p:ext uri="{BB962C8B-B14F-4D97-AF65-F5344CB8AC3E}">
        <p14:creationId xmlns:p14="http://schemas.microsoft.com/office/powerpoint/2010/main" val="16663173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B4F66-0733-4208-A468-91329FEAB586}"/>
              </a:ext>
            </a:extLst>
          </p:cNvPr>
          <p:cNvSpPr>
            <a:spLocks noGrp="1"/>
          </p:cNvSpPr>
          <p:nvPr>
            <p:ph type="title"/>
          </p:nvPr>
        </p:nvSpPr>
        <p:spPr>
          <a:xfrm>
            <a:off x="1474237" y="658626"/>
            <a:ext cx="6503904" cy="494927"/>
          </a:xfrm>
        </p:spPr>
        <p:txBody>
          <a:bodyPr>
            <a:normAutofit fontScale="90000"/>
          </a:bodyPr>
          <a:lstStyle/>
          <a:p>
            <a:r>
              <a:rPr lang="en-US" dirty="0"/>
              <a:t>Carrier-driven silicon modulators based on micro-resonators</a:t>
            </a:r>
          </a:p>
        </p:txBody>
      </p:sp>
      <p:sp>
        <p:nvSpPr>
          <p:cNvPr id="3" name="Picture Placeholder 2">
            <a:extLst>
              <a:ext uri="{FF2B5EF4-FFF2-40B4-BE49-F238E27FC236}">
                <a16:creationId xmlns:a16="http://schemas.microsoft.com/office/drawing/2014/main" id="{A8BA982B-E395-4E70-932E-D10036B9BDF9}"/>
              </a:ext>
            </a:extLst>
          </p:cNvPr>
          <p:cNvSpPr>
            <a:spLocks noGrp="1"/>
          </p:cNvSpPr>
          <p:nvPr>
            <p:ph type="pic" sz="quarter" idx="10"/>
          </p:nvPr>
        </p:nvSpPr>
        <p:spPr/>
      </p:sp>
      <p:sp>
        <p:nvSpPr>
          <p:cNvPr id="30" name="TextBox 29">
            <a:extLst>
              <a:ext uri="{FF2B5EF4-FFF2-40B4-BE49-F238E27FC236}">
                <a16:creationId xmlns:a16="http://schemas.microsoft.com/office/drawing/2014/main" id="{DB03E126-1915-4A8A-AC78-FC1C25A4369E}"/>
              </a:ext>
            </a:extLst>
          </p:cNvPr>
          <p:cNvSpPr txBox="1"/>
          <p:nvPr/>
        </p:nvSpPr>
        <p:spPr>
          <a:xfrm>
            <a:off x="10062920" y="1990792"/>
            <a:ext cx="2370748" cy="523220"/>
          </a:xfrm>
          <a:prstGeom prst="rect">
            <a:avLst/>
          </a:prstGeom>
          <a:noFill/>
        </p:spPr>
        <p:txBody>
          <a:bodyPr wrap="square" rtlCol="0">
            <a:spAutoFit/>
          </a:bodyPr>
          <a:lstStyle/>
          <a:p>
            <a:r>
              <a:rPr lang="en-US" sz="1400" dirty="0">
                <a:solidFill>
                  <a:srgbClr val="0070C0"/>
                </a:solidFill>
                <a:ea typeface="Arial Unicode MS" pitchFamily="34" charset="-122"/>
                <a:cs typeface="Arial Unicode MS" pitchFamily="34" charset="-122"/>
              </a:rPr>
              <a:t>Capacitor design</a:t>
            </a:r>
          </a:p>
          <a:p>
            <a:r>
              <a:rPr lang="en-US" sz="1400" dirty="0">
                <a:solidFill>
                  <a:srgbClr val="0070C0"/>
                </a:solidFill>
                <a:ea typeface="Arial Unicode MS" pitchFamily="34" charset="-122"/>
                <a:cs typeface="Arial Unicode MS" pitchFamily="34" charset="-122"/>
              </a:rPr>
              <a:t>(Electrical configuration)</a:t>
            </a:r>
          </a:p>
        </p:txBody>
      </p:sp>
      <p:sp>
        <p:nvSpPr>
          <p:cNvPr id="31" name="TextBox 30">
            <a:extLst>
              <a:ext uri="{FF2B5EF4-FFF2-40B4-BE49-F238E27FC236}">
                <a16:creationId xmlns:a16="http://schemas.microsoft.com/office/drawing/2014/main" id="{117B3623-D6A3-4B4D-890F-D72B83096270}"/>
              </a:ext>
            </a:extLst>
          </p:cNvPr>
          <p:cNvSpPr txBox="1"/>
          <p:nvPr/>
        </p:nvSpPr>
        <p:spPr>
          <a:xfrm>
            <a:off x="10062920" y="3521895"/>
            <a:ext cx="1367699" cy="307777"/>
          </a:xfrm>
          <a:prstGeom prst="rect">
            <a:avLst/>
          </a:prstGeom>
          <a:noFill/>
        </p:spPr>
        <p:txBody>
          <a:bodyPr wrap="square" rtlCol="0">
            <a:spAutoFit/>
          </a:bodyPr>
          <a:lstStyle/>
          <a:p>
            <a:pPr algn="ctr"/>
            <a:r>
              <a:rPr lang="en-US" sz="1400" dirty="0">
                <a:solidFill>
                  <a:srgbClr val="00B050"/>
                </a:solidFill>
                <a:ea typeface="Arial Unicode MS" pitchFamily="34" charset="-122"/>
                <a:cs typeface="Arial Unicode MS" pitchFamily="34" charset="-122"/>
              </a:rPr>
              <a:t>Active material</a:t>
            </a:r>
          </a:p>
        </p:txBody>
      </p:sp>
      <p:sp>
        <p:nvSpPr>
          <p:cNvPr id="32" name="TextBox 31">
            <a:extLst>
              <a:ext uri="{FF2B5EF4-FFF2-40B4-BE49-F238E27FC236}">
                <a16:creationId xmlns:a16="http://schemas.microsoft.com/office/drawing/2014/main" id="{50FA9A88-9CB2-47AE-81C6-7292BC0EB14F}"/>
              </a:ext>
            </a:extLst>
          </p:cNvPr>
          <p:cNvSpPr txBox="1"/>
          <p:nvPr/>
        </p:nvSpPr>
        <p:spPr>
          <a:xfrm>
            <a:off x="10062920" y="4907523"/>
            <a:ext cx="1562690" cy="307777"/>
          </a:xfrm>
          <a:prstGeom prst="rect">
            <a:avLst/>
          </a:prstGeom>
          <a:noFill/>
        </p:spPr>
        <p:txBody>
          <a:bodyPr wrap="square" rtlCol="0">
            <a:spAutoFit/>
          </a:bodyPr>
          <a:lstStyle/>
          <a:p>
            <a:pPr algn="ctr"/>
            <a:r>
              <a:rPr lang="en-US" sz="1400" dirty="0">
                <a:solidFill>
                  <a:srgbClr val="F7941D"/>
                </a:solidFill>
                <a:ea typeface="Arial Unicode MS" pitchFamily="34" charset="-122"/>
                <a:cs typeface="Arial Unicode MS" pitchFamily="34" charset="-122"/>
              </a:rPr>
              <a:t>Resonator design</a:t>
            </a:r>
          </a:p>
        </p:txBody>
      </p:sp>
      <p:pic>
        <p:nvPicPr>
          <p:cNvPr id="33" name="Graphic 32">
            <a:extLst>
              <a:ext uri="{FF2B5EF4-FFF2-40B4-BE49-F238E27FC236}">
                <a16:creationId xmlns:a16="http://schemas.microsoft.com/office/drawing/2014/main" id="{C1D4424C-316B-4B4D-8B7D-C5DC2A1FD7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1094" y="1939422"/>
            <a:ext cx="5587976" cy="2640472"/>
          </a:xfrm>
          <a:prstGeom prst="rect">
            <a:avLst/>
          </a:prstGeom>
        </p:spPr>
      </p:pic>
      <mc:AlternateContent xmlns:mc="http://schemas.openxmlformats.org/markup-compatibility/2006" xmlns:a14="http://schemas.microsoft.com/office/drawing/2010/main">
        <mc:Choice Requires="a14">
          <p:sp>
            <p:nvSpPr>
              <p:cNvPr id="54" name="TextBox 53">
                <a:extLst>
                  <a:ext uri="{FF2B5EF4-FFF2-40B4-BE49-F238E27FC236}">
                    <a16:creationId xmlns:a16="http://schemas.microsoft.com/office/drawing/2014/main" id="{1983C8DF-D096-4C78-A64D-BAB96AF86499}"/>
                  </a:ext>
                </a:extLst>
              </p:cNvPr>
              <p:cNvSpPr txBox="1"/>
              <p:nvPr/>
            </p:nvSpPr>
            <p:spPr>
              <a:xfrm>
                <a:off x="3314145" y="4918578"/>
                <a:ext cx="1461875" cy="58509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i="1" smtClean="0">
                              <a:latin typeface="Cambria Math" panose="02040503050406030204" pitchFamily="18" charset="0"/>
                            </a:rPr>
                          </m:ctrlPr>
                        </m:sSubPr>
                        <m:e>
                          <m:r>
                            <a:rPr lang="en-US" sz="2000" i="1" smtClean="0">
                              <a:latin typeface="Cambria Math" panose="02040503050406030204" pitchFamily="18" charset="0"/>
                              <a:ea typeface="Cambria Math" panose="02040503050406030204" pitchFamily="18" charset="0"/>
                            </a:rPr>
                            <m:t>𝜆</m:t>
                          </m:r>
                        </m:e>
                        <m:sub>
                          <m:r>
                            <a:rPr lang="en-US" sz="2000" b="0" i="1" smtClean="0">
                              <a:latin typeface="Cambria Math" panose="02040503050406030204" pitchFamily="18" charset="0"/>
                            </a:rPr>
                            <m:t>𝑟𝑒𝑠</m:t>
                          </m:r>
                        </m:sub>
                      </m:sSub>
                      <m:r>
                        <a:rPr lang="en-US" sz="2000" b="0" i="1" smtClean="0">
                          <a:latin typeface="Cambria Math" panose="02040503050406030204" pitchFamily="18" charset="0"/>
                        </a:rPr>
                        <m:t>=</m:t>
                      </m:r>
                      <m:f>
                        <m:fPr>
                          <m:ctrlPr>
                            <a:rPr lang="en-US" sz="2000" b="0" i="1" smtClean="0">
                              <a:latin typeface="Cambria Math" panose="02040503050406030204" pitchFamily="18" charset="0"/>
                            </a:rPr>
                          </m:ctrlPr>
                        </m:fPr>
                        <m:num>
                          <m:sSub>
                            <m:sSubPr>
                              <m:ctrlPr>
                                <a:rPr lang="en-US" sz="2000" i="1">
                                  <a:latin typeface="Cambria Math" panose="02040503050406030204" pitchFamily="18" charset="0"/>
                                </a:rPr>
                              </m:ctrlPr>
                            </m:sSubPr>
                            <m:e>
                              <m:r>
                                <a:rPr lang="en-US" sz="2000" i="1">
                                  <a:latin typeface="Cambria Math" panose="02040503050406030204" pitchFamily="18" charset="0"/>
                                </a:rPr>
                                <m:t>𝑛</m:t>
                              </m:r>
                            </m:e>
                            <m:sub>
                              <m:r>
                                <a:rPr lang="en-US" sz="2000" i="1">
                                  <a:latin typeface="Cambria Math" panose="02040503050406030204" pitchFamily="18" charset="0"/>
                                </a:rPr>
                                <m:t>𝑒𝑓𝑓</m:t>
                              </m:r>
                            </m:sub>
                          </m:sSub>
                          <m:r>
                            <a:rPr lang="en-US" sz="2000" i="1">
                              <a:latin typeface="Cambria Math" panose="02040503050406030204" pitchFamily="18" charset="0"/>
                            </a:rPr>
                            <m:t>𝐿</m:t>
                          </m:r>
                        </m:num>
                        <m:den>
                          <m:r>
                            <a:rPr lang="en-US" sz="2000" b="0" i="1" smtClean="0">
                              <a:latin typeface="Cambria Math" panose="02040503050406030204" pitchFamily="18" charset="0"/>
                            </a:rPr>
                            <m:t>𝑚</m:t>
                          </m:r>
                        </m:den>
                      </m:f>
                    </m:oMath>
                  </m:oMathPara>
                </a14:m>
                <a:endParaRPr lang="en-US" sz="2000" dirty="0"/>
              </a:p>
            </p:txBody>
          </p:sp>
        </mc:Choice>
        <mc:Fallback xmlns="">
          <p:sp>
            <p:nvSpPr>
              <p:cNvPr id="54" name="TextBox 53">
                <a:extLst>
                  <a:ext uri="{FF2B5EF4-FFF2-40B4-BE49-F238E27FC236}">
                    <a16:creationId xmlns:a16="http://schemas.microsoft.com/office/drawing/2014/main" id="{1983C8DF-D096-4C78-A64D-BAB96AF86499}"/>
                  </a:ext>
                </a:extLst>
              </p:cNvPr>
              <p:cNvSpPr txBox="1">
                <a:spLocks noRot="1" noChangeAspect="1" noMove="1" noResize="1" noEditPoints="1" noAdjustHandles="1" noChangeArrowheads="1" noChangeShapeType="1" noTextEdit="1"/>
              </p:cNvSpPr>
              <p:nvPr/>
            </p:nvSpPr>
            <p:spPr>
              <a:xfrm>
                <a:off x="3314145" y="4918578"/>
                <a:ext cx="1461875" cy="585097"/>
              </a:xfrm>
              <a:prstGeom prst="rect">
                <a:avLst/>
              </a:prstGeom>
              <a:blipFill>
                <a:blip r:embed="rId5"/>
                <a:stretch>
                  <a:fillRect/>
                </a:stretch>
              </a:blipFill>
            </p:spPr>
            <p:txBody>
              <a:bodyPr/>
              <a:lstStyle/>
              <a:p>
                <a:r>
                  <a:rPr lang="en-US">
                    <a:noFill/>
                  </a:rPr>
                  <a:t> </a:t>
                </a:r>
              </a:p>
            </p:txBody>
          </p:sp>
        </mc:Fallback>
      </mc:AlternateContent>
      <p:grpSp>
        <p:nvGrpSpPr>
          <p:cNvPr id="65" name="Group 64">
            <a:extLst>
              <a:ext uri="{FF2B5EF4-FFF2-40B4-BE49-F238E27FC236}">
                <a16:creationId xmlns:a16="http://schemas.microsoft.com/office/drawing/2014/main" id="{8D56E4DE-92BE-4598-ACD5-764FBAFE7E14}"/>
              </a:ext>
            </a:extLst>
          </p:cNvPr>
          <p:cNvGrpSpPr/>
          <p:nvPr/>
        </p:nvGrpSpPr>
        <p:grpSpPr>
          <a:xfrm>
            <a:off x="7399652" y="1035861"/>
            <a:ext cx="2762421" cy="5320162"/>
            <a:chOff x="8300198" y="707787"/>
            <a:chExt cx="2762421" cy="5320162"/>
          </a:xfrm>
        </p:grpSpPr>
        <p:sp>
          <p:nvSpPr>
            <p:cNvPr id="48" name="TextBox 47">
              <a:extLst>
                <a:ext uri="{FF2B5EF4-FFF2-40B4-BE49-F238E27FC236}">
                  <a16:creationId xmlns:a16="http://schemas.microsoft.com/office/drawing/2014/main" id="{8731BAF5-A484-4F39-8D6C-308117D54538}"/>
                </a:ext>
              </a:extLst>
            </p:cNvPr>
            <p:cNvSpPr txBox="1"/>
            <p:nvPr/>
          </p:nvSpPr>
          <p:spPr>
            <a:xfrm>
              <a:off x="9543983" y="3073430"/>
              <a:ext cx="1419483" cy="523220"/>
            </a:xfrm>
            <a:prstGeom prst="rect">
              <a:avLst/>
            </a:prstGeom>
            <a:noFill/>
          </p:spPr>
          <p:txBody>
            <a:bodyPr wrap="square" rtlCol="0">
              <a:spAutoFit/>
            </a:bodyPr>
            <a:lstStyle/>
            <a:p>
              <a:r>
                <a:rPr lang="en-US" sz="1400" dirty="0"/>
                <a:t>Change material optical property</a:t>
              </a:r>
            </a:p>
          </p:txBody>
        </p:sp>
        <p:grpSp>
          <p:nvGrpSpPr>
            <p:cNvPr id="64" name="Group 63">
              <a:extLst>
                <a:ext uri="{FF2B5EF4-FFF2-40B4-BE49-F238E27FC236}">
                  <a16:creationId xmlns:a16="http://schemas.microsoft.com/office/drawing/2014/main" id="{403E233A-8DA0-4C45-B60B-81E0061F3F3E}"/>
                </a:ext>
              </a:extLst>
            </p:cNvPr>
            <p:cNvGrpSpPr/>
            <p:nvPr/>
          </p:nvGrpSpPr>
          <p:grpSpPr>
            <a:xfrm>
              <a:off x="8300198" y="707787"/>
              <a:ext cx="2762421" cy="5320162"/>
              <a:chOff x="8300198" y="707787"/>
              <a:chExt cx="2762421" cy="5320162"/>
            </a:xfrm>
          </p:grpSpPr>
          <p:pic>
            <p:nvPicPr>
              <p:cNvPr id="34" name="Graphic 33">
                <a:extLst>
                  <a:ext uri="{FF2B5EF4-FFF2-40B4-BE49-F238E27FC236}">
                    <a16:creationId xmlns:a16="http://schemas.microsoft.com/office/drawing/2014/main" id="{519C6CEC-D061-4793-9257-98D3667BE11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632718" y="1459338"/>
                <a:ext cx="930201" cy="930201"/>
              </a:xfrm>
              <a:prstGeom prst="rect">
                <a:avLst/>
              </a:prstGeom>
            </p:spPr>
          </p:pic>
          <p:sp>
            <p:nvSpPr>
              <p:cNvPr id="35" name="Rectangle 34">
                <a:extLst>
                  <a:ext uri="{FF2B5EF4-FFF2-40B4-BE49-F238E27FC236}">
                    <a16:creationId xmlns:a16="http://schemas.microsoft.com/office/drawing/2014/main" id="{CE67082D-B2D6-4A57-9727-1445BA292052}"/>
                  </a:ext>
                </a:extLst>
              </p:cNvPr>
              <p:cNvSpPr/>
              <p:nvPr/>
            </p:nvSpPr>
            <p:spPr>
              <a:xfrm>
                <a:off x="8497680" y="1358264"/>
                <a:ext cx="2502829" cy="1163236"/>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p>
            </p:txBody>
          </p:sp>
          <p:pic>
            <p:nvPicPr>
              <p:cNvPr id="36" name="Graphic 35">
                <a:extLst>
                  <a:ext uri="{FF2B5EF4-FFF2-40B4-BE49-F238E27FC236}">
                    <a16:creationId xmlns:a16="http://schemas.microsoft.com/office/drawing/2014/main" id="{6F91BCB1-EFCF-4015-9673-FA1554A5CD4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00198" y="4405507"/>
                <a:ext cx="1461875" cy="770094"/>
              </a:xfrm>
              <a:prstGeom prst="rect">
                <a:avLst/>
              </a:prstGeom>
            </p:spPr>
          </p:pic>
          <p:sp>
            <p:nvSpPr>
              <p:cNvPr id="37" name="TextBox 36">
                <a:extLst>
                  <a:ext uri="{FF2B5EF4-FFF2-40B4-BE49-F238E27FC236}">
                    <a16:creationId xmlns:a16="http://schemas.microsoft.com/office/drawing/2014/main" id="{00357F2D-D05D-419C-B3C9-66AFF87CFCB3}"/>
                  </a:ext>
                </a:extLst>
              </p:cNvPr>
              <p:cNvSpPr txBox="1"/>
              <p:nvPr/>
            </p:nvSpPr>
            <p:spPr>
              <a:xfrm>
                <a:off x="9521536" y="1668349"/>
                <a:ext cx="1541083" cy="523220"/>
              </a:xfrm>
              <a:prstGeom prst="rect">
                <a:avLst/>
              </a:prstGeom>
              <a:noFill/>
            </p:spPr>
            <p:txBody>
              <a:bodyPr wrap="square" rtlCol="0">
                <a:spAutoFit/>
              </a:bodyPr>
              <a:lstStyle/>
              <a:p>
                <a:r>
                  <a:rPr lang="en-US" sz="1400" dirty="0"/>
                  <a:t>Modify free carrier distribution</a:t>
                </a:r>
              </a:p>
            </p:txBody>
          </p:sp>
          <p:sp>
            <p:nvSpPr>
              <p:cNvPr id="38" name="TextBox 37">
                <a:extLst>
                  <a:ext uri="{FF2B5EF4-FFF2-40B4-BE49-F238E27FC236}">
                    <a16:creationId xmlns:a16="http://schemas.microsoft.com/office/drawing/2014/main" id="{BEC03819-A415-4EA1-93EB-896E73E95873}"/>
                  </a:ext>
                </a:extLst>
              </p:cNvPr>
              <p:cNvSpPr txBox="1"/>
              <p:nvPr/>
            </p:nvSpPr>
            <p:spPr>
              <a:xfrm>
                <a:off x="9744731" y="4364006"/>
                <a:ext cx="1110889" cy="738664"/>
              </a:xfrm>
              <a:prstGeom prst="rect">
                <a:avLst/>
              </a:prstGeom>
              <a:noFill/>
            </p:spPr>
            <p:txBody>
              <a:bodyPr wrap="square" rtlCol="0">
                <a:spAutoFit/>
              </a:bodyPr>
              <a:lstStyle/>
              <a:p>
                <a:pPr algn="ctr"/>
                <a:r>
                  <a:rPr lang="en-US" sz="1400" dirty="0">
                    <a:latin typeface="Arial Unicode MS" pitchFamily="34" charset="-122"/>
                    <a:ea typeface="Arial Unicode MS" pitchFamily="34" charset="-122"/>
                    <a:cs typeface="Arial Unicode MS" pitchFamily="34" charset="-122"/>
                  </a:rPr>
                  <a:t>Detune resonance frequency</a:t>
                </a:r>
              </a:p>
            </p:txBody>
          </p:sp>
          <p:pic>
            <p:nvPicPr>
              <p:cNvPr id="47" name="Graphic 46">
                <a:extLst>
                  <a:ext uri="{FF2B5EF4-FFF2-40B4-BE49-F238E27FC236}">
                    <a16:creationId xmlns:a16="http://schemas.microsoft.com/office/drawing/2014/main" id="{EA285A34-77BB-4C05-8062-401912CFEFD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700255" y="3017779"/>
                <a:ext cx="846379" cy="599091"/>
              </a:xfrm>
              <a:prstGeom prst="rect">
                <a:avLst/>
              </a:prstGeom>
            </p:spPr>
          </p:pic>
          <p:sp>
            <p:nvSpPr>
              <p:cNvPr id="49" name="Rectangle 48">
                <a:extLst>
                  <a:ext uri="{FF2B5EF4-FFF2-40B4-BE49-F238E27FC236}">
                    <a16:creationId xmlns:a16="http://schemas.microsoft.com/office/drawing/2014/main" id="{21ACFA1A-EBCD-47DB-9421-51EA5CDF5D59}"/>
                  </a:ext>
                </a:extLst>
              </p:cNvPr>
              <p:cNvSpPr/>
              <p:nvPr/>
            </p:nvSpPr>
            <p:spPr>
              <a:xfrm>
                <a:off x="8496709" y="2766092"/>
                <a:ext cx="2502828" cy="1163236"/>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p>
            </p:txBody>
          </p:sp>
          <p:sp>
            <p:nvSpPr>
              <p:cNvPr id="40" name="Rectangle 39">
                <a:extLst>
                  <a:ext uri="{FF2B5EF4-FFF2-40B4-BE49-F238E27FC236}">
                    <a16:creationId xmlns:a16="http://schemas.microsoft.com/office/drawing/2014/main" id="{83E525C3-BBD4-423D-875A-4550B414E6FB}"/>
                  </a:ext>
                </a:extLst>
              </p:cNvPr>
              <p:cNvSpPr/>
              <p:nvPr/>
            </p:nvSpPr>
            <p:spPr>
              <a:xfrm>
                <a:off x="8496709" y="4176262"/>
                <a:ext cx="2496045" cy="1158552"/>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p>
            </p:txBody>
          </p:sp>
          <p:cxnSp>
            <p:nvCxnSpPr>
              <p:cNvPr id="43" name="Straight Arrow Connector 42">
                <a:extLst>
                  <a:ext uri="{FF2B5EF4-FFF2-40B4-BE49-F238E27FC236}">
                    <a16:creationId xmlns:a16="http://schemas.microsoft.com/office/drawing/2014/main" id="{C6161E83-34FC-4403-9658-5DFE61603DF8}"/>
                  </a:ext>
                </a:extLst>
              </p:cNvPr>
              <p:cNvCxnSpPr>
                <a:cxnSpLocks/>
                <a:stCxn id="35" idx="2"/>
                <a:endCxn id="49" idx="0"/>
              </p:cNvCxnSpPr>
              <p:nvPr/>
            </p:nvCxnSpPr>
            <p:spPr bwMode="auto">
              <a:xfrm flipH="1">
                <a:off x="9748123" y="2521500"/>
                <a:ext cx="972" cy="244592"/>
              </a:xfrm>
              <a:prstGeom prst="straightConnector1">
                <a:avLst/>
              </a:prstGeom>
              <a:noFill/>
              <a:ln w="38100" cap="flat" cmpd="sng" algn="ctr">
                <a:solidFill>
                  <a:schemeClr val="tx1"/>
                </a:solidFill>
                <a:prstDash val="solid"/>
                <a:round/>
                <a:headEnd type="none" w="med" len="med"/>
                <a:tailEnd type="triangle"/>
              </a:ln>
              <a:effectLst/>
            </p:spPr>
          </p:cxnSp>
          <p:sp>
            <p:nvSpPr>
              <p:cNvPr id="45" name="TextBox 44">
                <a:extLst>
                  <a:ext uri="{FF2B5EF4-FFF2-40B4-BE49-F238E27FC236}">
                    <a16:creationId xmlns:a16="http://schemas.microsoft.com/office/drawing/2014/main" id="{51F58864-C1B0-4B06-9226-EAE226996107}"/>
                  </a:ext>
                </a:extLst>
              </p:cNvPr>
              <p:cNvSpPr txBox="1"/>
              <p:nvPr/>
            </p:nvSpPr>
            <p:spPr>
              <a:xfrm>
                <a:off x="9074910" y="707787"/>
                <a:ext cx="1780710" cy="338554"/>
              </a:xfrm>
              <a:prstGeom prst="rect">
                <a:avLst/>
              </a:prstGeom>
              <a:noFill/>
            </p:spPr>
            <p:txBody>
              <a:bodyPr wrap="square" rtlCol="0">
                <a:spAutoFit/>
              </a:bodyPr>
              <a:lstStyle/>
              <a:p>
                <a:r>
                  <a:rPr lang="en-US" sz="1600" dirty="0">
                    <a:solidFill>
                      <a:schemeClr val="accent2"/>
                    </a:solidFill>
                    <a:ea typeface="Arial Unicode MS" pitchFamily="34" charset="-122"/>
                    <a:cs typeface="Arial Unicode MS" pitchFamily="34" charset="-122"/>
                  </a:rPr>
                  <a:t>Electrical input</a:t>
                </a:r>
              </a:p>
            </p:txBody>
          </p:sp>
          <p:cxnSp>
            <p:nvCxnSpPr>
              <p:cNvPr id="59" name="Straight Arrow Connector 58">
                <a:extLst>
                  <a:ext uri="{FF2B5EF4-FFF2-40B4-BE49-F238E27FC236}">
                    <a16:creationId xmlns:a16="http://schemas.microsoft.com/office/drawing/2014/main" id="{BBA937E1-2461-48E1-A96F-A177FADAD3CF}"/>
                  </a:ext>
                </a:extLst>
              </p:cNvPr>
              <p:cNvCxnSpPr>
                <a:cxnSpLocks/>
              </p:cNvCxnSpPr>
              <p:nvPr/>
            </p:nvCxnSpPr>
            <p:spPr bwMode="auto">
              <a:xfrm flipH="1">
                <a:off x="9762073" y="3931670"/>
                <a:ext cx="972" cy="244592"/>
              </a:xfrm>
              <a:prstGeom prst="straightConnector1">
                <a:avLst/>
              </a:prstGeom>
              <a:noFill/>
              <a:ln w="38100" cap="flat" cmpd="sng" algn="ctr">
                <a:solidFill>
                  <a:schemeClr val="tx1"/>
                </a:solidFill>
                <a:prstDash val="solid"/>
                <a:round/>
                <a:headEnd type="none" w="med" len="med"/>
                <a:tailEnd type="triangle"/>
              </a:ln>
              <a:effectLst/>
            </p:spPr>
          </p:cxnSp>
          <p:cxnSp>
            <p:nvCxnSpPr>
              <p:cNvPr id="60" name="Straight Arrow Connector 59">
                <a:extLst>
                  <a:ext uri="{FF2B5EF4-FFF2-40B4-BE49-F238E27FC236}">
                    <a16:creationId xmlns:a16="http://schemas.microsoft.com/office/drawing/2014/main" id="{C7A11875-BC38-4A5B-A9CE-50D602DB2C0E}"/>
                  </a:ext>
                </a:extLst>
              </p:cNvPr>
              <p:cNvCxnSpPr>
                <a:cxnSpLocks/>
              </p:cNvCxnSpPr>
              <p:nvPr/>
            </p:nvCxnSpPr>
            <p:spPr bwMode="auto">
              <a:xfrm>
                <a:off x="9743759" y="997879"/>
                <a:ext cx="0" cy="346369"/>
              </a:xfrm>
              <a:prstGeom prst="straightConnector1">
                <a:avLst/>
              </a:prstGeom>
              <a:noFill/>
              <a:ln w="38100" cap="flat" cmpd="sng" algn="ctr">
                <a:solidFill>
                  <a:schemeClr val="tx1"/>
                </a:solidFill>
                <a:prstDash val="solid"/>
                <a:round/>
                <a:headEnd type="none" w="med" len="med"/>
                <a:tailEnd type="triangle"/>
              </a:ln>
              <a:effectLst/>
            </p:spPr>
          </p:cxnSp>
          <p:cxnSp>
            <p:nvCxnSpPr>
              <p:cNvPr id="62" name="Straight Arrow Connector 61">
                <a:extLst>
                  <a:ext uri="{FF2B5EF4-FFF2-40B4-BE49-F238E27FC236}">
                    <a16:creationId xmlns:a16="http://schemas.microsoft.com/office/drawing/2014/main" id="{A40295FB-D166-457F-A580-473EAD326CAF}"/>
                  </a:ext>
                </a:extLst>
              </p:cNvPr>
              <p:cNvCxnSpPr>
                <a:cxnSpLocks/>
              </p:cNvCxnSpPr>
              <p:nvPr/>
            </p:nvCxnSpPr>
            <p:spPr bwMode="auto">
              <a:xfrm>
                <a:off x="9762073" y="5357683"/>
                <a:ext cx="0" cy="346369"/>
              </a:xfrm>
              <a:prstGeom prst="straightConnector1">
                <a:avLst/>
              </a:prstGeom>
              <a:noFill/>
              <a:ln w="38100" cap="flat" cmpd="sng" algn="ctr">
                <a:solidFill>
                  <a:schemeClr val="tx1"/>
                </a:solidFill>
                <a:prstDash val="solid"/>
                <a:round/>
                <a:headEnd type="none" w="med" len="med"/>
                <a:tailEnd type="triangle"/>
              </a:ln>
              <a:effectLst/>
            </p:spPr>
          </p:cxnSp>
          <p:sp>
            <p:nvSpPr>
              <p:cNvPr id="63" name="TextBox 62">
                <a:extLst>
                  <a:ext uri="{FF2B5EF4-FFF2-40B4-BE49-F238E27FC236}">
                    <a16:creationId xmlns:a16="http://schemas.microsoft.com/office/drawing/2014/main" id="{41B37F25-5D78-4870-98C0-D5A0129FA23A}"/>
                  </a:ext>
                </a:extLst>
              </p:cNvPr>
              <p:cNvSpPr txBox="1"/>
              <p:nvPr/>
            </p:nvSpPr>
            <p:spPr>
              <a:xfrm>
                <a:off x="9031135" y="5689395"/>
                <a:ext cx="1780710" cy="338554"/>
              </a:xfrm>
              <a:prstGeom prst="rect">
                <a:avLst/>
              </a:prstGeom>
              <a:noFill/>
            </p:spPr>
            <p:txBody>
              <a:bodyPr wrap="square" rtlCol="0">
                <a:spAutoFit/>
              </a:bodyPr>
              <a:lstStyle/>
              <a:p>
                <a:r>
                  <a:rPr lang="en-US" sz="1600" dirty="0">
                    <a:solidFill>
                      <a:srgbClr val="FF0000"/>
                    </a:solidFill>
                    <a:ea typeface="Arial Unicode MS" pitchFamily="34" charset="-122"/>
                    <a:cs typeface="Arial Unicode MS" pitchFamily="34" charset="-122"/>
                  </a:rPr>
                  <a:t>Optical output</a:t>
                </a:r>
              </a:p>
            </p:txBody>
          </p:sp>
        </p:grpSp>
      </p:grpSp>
      <mc:AlternateContent xmlns:mc="http://schemas.openxmlformats.org/markup-compatibility/2006" xmlns:a14="http://schemas.microsoft.com/office/drawing/2010/main">
        <mc:Choice Requires="a14">
          <p:sp>
            <p:nvSpPr>
              <p:cNvPr id="66" name="Rectangle 65">
                <a:extLst>
                  <a:ext uri="{FF2B5EF4-FFF2-40B4-BE49-F238E27FC236}">
                    <a16:creationId xmlns:a16="http://schemas.microsoft.com/office/drawing/2014/main" id="{2D5A618D-E7B9-4A8B-82AD-1CFD9365442B}"/>
                  </a:ext>
                </a:extLst>
              </p:cNvPr>
              <p:cNvSpPr/>
              <p:nvPr/>
            </p:nvSpPr>
            <p:spPr>
              <a:xfrm>
                <a:off x="2324416" y="5637083"/>
                <a:ext cx="4546211" cy="850746"/>
              </a:xfrm>
              <a:prstGeom prst="rect">
                <a:avLst/>
              </a:prstGeom>
            </p:spPr>
            <p:txBody>
              <a:bodyPr wrap="square">
                <a:spAutoFit/>
              </a:bodyPr>
              <a:lstStyle/>
              <a:p>
                <a:pPr marL="171450" indent="-171450">
                  <a:buFont typeface="Arial" panose="020B0604020202020204" pitchFamily="34" charset="0"/>
                  <a:buChar char="•"/>
                </a:pPr>
                <a14:m>
                  <m:oMath xmlns:m="http://schemas.openxmlformats.org/officeDocument/2006/math">
                    <m:sSub>
                      <m:sSubPr>
                        <m:ctrlPr>
                          <a:rPr lang="en-US" sz="1600" b="0" i="1" dirty="0" smtClean="0">
                            <a:solidFill>
                              <a:srgbClr val="000000"/>
                            </a:solidFill>
                            <a:latin typeface="Cambria Math" panose="02040503050406030204" pitchFamily="18" charset="0"/>
                            <a:ea typeface="Arial Unicode MS" pitchFamily="34" charset="-122"/>
                            <a:cs typeface="Arial Unicode MS" pitchFamily="34" charset="-122"/>
                          </a:rPr>
                        </m:ctrlPr>
                      </m:sSubPr>
                      <m:e>
                        <m:r>
                          <a:rPr lang="en-US" sz="1600" b="0" i="1" dirty="0" smtClean="0">
                            <a:solidFill>
                              <a:srgbClr val="000000"/>
                            </a:solidFill>
                            <a:latin typeface="Cambria Math" panose="02040503050406030204" pitchFamily="18" charset="0"/>
                            <a:ea typeface="Arial Unicode MS" pitchFamily="34" charset="-122"/>
                            <a:cs typeface="Arial Unicode MS" pitchFamily="34" charset="-122"/>
                          </a:rPr>
                          <m:t>𝑛</m:t>
                        </m:r>
                      </m:e>
                      <m:sub>
                        <m:r>
                          <a:rPr lang="en-US" sz="1600" b="0" i="1" dirty="0" smtClean="0">
                            <a:solidFill>
                              <a:srgbClr val="000000"/>
                            </a:solidFill>
                            <a:latin typeface="Cambria Math" panose="02040503050406030204" pitchFamily="18" charset="0"/>
                            <a:ea typeface="Arial Unicode MS" pitchFamily="34" charset="-122"/>
                            <a:cs typeface="Arial Unicode MS" pitchFamily="34" charset="-122"/>
                          </a:rPr>
                          <m:t>𝑒𝑓𝑓</m:t>
                        </m:r>
                      </m:sub>
                    </m:sSub>
                  </m:oMath>
                </a14:m>
                <a:r>
                  <a:rPr lang="en-US" sz="1600" dirty="0">
                    <a:solidFill>
                      <a:srgbClr val="000000"/>
                    </a:solidFill>
                    <a:ea typeface="Arial Unicode MS" pitchFamily="34" charset="-122"/>
                    <a:cs typeface="Arial Unicode MS" pitchFamily="34" charset="-122"/>
                  </a:rPr>
                  <a:t>: effective refractive index of the resonator</a:t>
                </a:r>
              </a:p>
              <a:p>
                <a:pPr marL="171450" indent="-171450">
                  <a:buFont typeface="Arial" panose="020B0604020202020204" pitchFamily="34" charset="0"/>
                  <a:buChar char="•"/>
                </a:pPr>
                <a14:m>
                  <m:oMath xmlns:m="http://schemas.openxmlformats.org/officeDocument/2006/math">
                    <m:r>
                      <a:rPr lang="en-US" sz="1600" i="1" dirty="0" smtClean="0">
                        <a:solidFill>
                          <a:srgbClr val="000000"/>
                        </a:solidFill>
                        <a:latin typeface="Cambria Math" panose="02040503050406030204" pitchFamily="18" charset="0"/>
                        <a:ea typeface="Arial Unicode MS" pitchFamily="34" charset="-122"/>
                        <a:cs typeface="Arial Unicode MS" pitchFamily="34" charset="-122"/>
                      </a:rPr>
                      <m:t>𝐿</m:t>
                    </m:r>
                  </m:oMath>
                </a14:m>
                <a:r>
                  <a:rPr lang="en-US" sz="1600" dirty="0">
                    <a:solidFill>
                      <a:srgbClr val="000000"/>
                    </a:solidFill>
                    <a:ea typeface="Arial Unicode MS" pitchFamily="34" charset="-122"/>
                    <a:cs typeface="Arial Unicode MS" pitchFamily="34" charset="-122"/>
                  </a:rPr>
                  <a:t>: resonator dimension</a:t>
                </a:r>
              </a:p>
              <a:p>
                <a:pPr marL="171450" indent="-171450">
                  <a:buFont typeface="Arial" panose="020B0604020202020204" pitchFamily="34" charset="0"/>
                  <a:buChar char="•"/>
                </a:pPr>
                <a14:m>
                  <m:oMath xmlns:m="http://schemas.openxmlformats.org/officeDocument/2006/math">
                    <m:r>
                      <a:rPr lang="en-US" sz="1600" i="1" dirty="0" smtClean="0">
                        <a:solidFill>
                          <a:srgbClr val="000000"/>
                        </a:solidFill>
                        <a:latin typeface="Cambria Math" panose="02040503050406030204" pitchFamily="18" charset="0"/>
                        <a:ea typeface="Arial Unicode MS" pitchFamily="34" charset="-122"/>
                        <a:cs typeface="Arial Unicode MS" pitchFamily="34" charset="-122"/>
                      </a:rPr>
                      <m:t>𝑚</m:t>
                    </m:r>
                  </m:oMath>
                </a14:m>
                <a:r>
                  <a:rPr lang="en-US" sz="1600" dirty="0">
                    <a:solidFill>
                      <a:srgbClr val="000000"/>
                    </a:solidFill>
                    <a:ea typeface="Arial Unicode MS" pitchFamily="34" charset="-122"/>
                    <a:cs typeface="Arial Unicode MS" pitchFamily="34" charset="-122"/>
                  </a:rPr>
                  <a:t>: mode order</a:t>
                </a:r>
              </a:p>
            </p:txBody>
          </p:sp>
        </mc:Choice>
        <mc:Fallback xmlns="">
          <p:sp>
            <p:nvSpPr>
              <p:cNvPr id="66" name="Rectangle 65">
                <a:extLst>
                  <a:ext uri="{FF2B5EF4-FFF2-40B4-BE49-F238E27FC236}">
                    <a16:creationId xmlns:a16="http://schemas.microsoft.com/office/drawing/2014/main" id="{2D5A618D-E7B9-4A8B-82AD-1CFD9365442B}"/>
                  </a:ext>
                </a:extLst>
              </p:cNvPr>
              <p:cNvSpPr>
                <a:spLocks noRot="1" noChangeAspect="1" noMove="1" noResize="1" noEditPoints="1" noAdjustHandles="1" noChangeArrowheads="1" noChangeShapeType="1" noTextEdit="1"/>
              </p:cNvSpPr>
              <p:nvPr/>
            </p:nvSpPr>
            <p:spPr>
              <a:xfrm>
                <a:off x="2324416" y="5637083"/>
                <a:ext cx="4546211" cy="850746"/>
              </a:xfrm>
              <a:prstGeom prst="rect">
                <a:avLst/>
              </a:prstGeom>
              <a:blipFill>
                <a:blip r:embed="rId12"/>
                <a:stretch>
                  <a:fillRect l="-536" t="-1439" b="-9353"/>
                </a:stretch>
              </a:blipFill>
            </p:spPr>
            <p:txBody>
              <a:bodyPr/>
              <a:lstStyle/>
              <a:p>
                <a:r>
                  <a:rPr lang="en-US">
                    <a:noFill/>
                  </a:rPr>
                  <a:t> </a:t>
                </a:r>
              </a:p>
            </p:txBody>
          </p:sp>
        </mc:Fallback>
      </mc:AlternateContent>
      <p:sp>
        <p:nvSpPr>
          <p:cNvPr id="27" name="Rectangle 26">
            <a:extLst>
              <a:ext uri="{FF2B5EF4-FFF2-40B4-BE49-F238E27FC236}">
                <a16:creationId xmlns:a16="http://schemas.microsoft.com/office/drawing/2014/main" id="{05DDB780-849F-42FF-B6D5-4BD38FCB9652}"/>
              </a:ext>
            </a:extLst>
          </p:cNvPr>
          <p:cNvSpPr/>
          <p:nvPr/>
        </p:nvSpPr>
        <p:spPr>
          <a:xfrm>
            <a:off x="768549" y="1374415"/>
            <a:ext cx="3301807" cy="523220"/>
          </a:xfrm>
          <a:prstGeom prst="rect">
            <a:avLst/>
          </a:prstGeom>
        </p:spPr>
        <p:txBody>
          <a:bodyPr wrap="square">
            <a:spAutoFit/>
          </a:bodyPr>
          <a:lstStyle/>
          <a:p>
            <a:pPr lvl="0">
              <a:defRPr/>
            </a:pPr>
            <a:r>
              <a:rPr lang="en-US" sz="1400" dirty="0">
                <a:solidFill>
                  <a:srgbClr val="DC4405"/>
                </a:solidFill>
                <a:ea typeface="SimSun" panose="02010600030101010101" pitchFamily="2" charset="-122"/>
                <a:cs typeface="Times New Roman" panose="02020603050405020304" pitchFamily="18" charset="0"/>
              </a:rPr>
              <a:t>EO modulator: </a:t>
            </a:r>
            <a:r>
              <a:rPr lang="en-US" sz="1400" dirty="0">
                <a:ea typeface="SimSun" panose="02010600030101010101" pitchFamily="2" charset="-122"/>
                <a:cs typeface="Times New Roman" panose="02020603050405020304" pitchFamily="18" charset="0"/>
              </a:rPr>
              <a:t>a device that converts electrical signals into coded optical signals</a:t>
            </a:r>
            <a:endParaRPr lang="en-US" sz="1400" dirty="0"/>
          </a:p>
        </p:txBody>
      </p:sp>
      <p:sp>
        <p:nvSpPr>
          <p:cNvPr id="28" name="TextBox 27">
            <a:extLst>
              <a:ext uri="{FF2B5EF4-FFF2-40B4-BE49-F238E27FC236}">
                <a16:creationId xmlns:a16="http://schemas.microsoft.com/office/drawing/2014/main" id="{4FF3A270-BB9B-43DE-B33A-1B9F6E61ABE9}"/>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16</a:t>
            </a:fld>
            <a:endParaRPr lang="en-US" dirty="0"/>
          </a:p>
        </p:txBody>
      </p:sp>
    </p:spTree>
    <p:extLst>
      <p:ext uri="{BB962C8B-B14F-4D97-AF65-F5344CB8AC3E}">
        <p14:creationId xmlns:p14="http://schemas.microsoft.com/office/powerpoint/2010/main" val="30835655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407BB-7BC3-4D86-BE27-4DEA88416707}"/>
              </a:ext>
            </a:extLst>
          </p:cNvPr>
          <p:cNvSpPr>
            <a:spLocks noGrp="1"/>
          </p:cNvSpPr>
          <p:nvPr>
            <p:ph type="title"/>
          </p:nvPr>
        </p:nvSpPr>
        <p:spPr/>
        <p:txBody>
          <a:bodyPr>
            <a:normAutofit fontScale="90000"/>
          </a:bodyPr>
          <a:lstStyle/>
          <a:p>
            <a:r>
              <a:rPr lang="en-US" dirty="0"/>
              <a:t>Energy efficiency of a resonator-based modulator</a:t>
            </a:r>
          </a:p>
        </p:txBody>
      </p:sp>
      <p:sp>
        <p:nvSpPr>
          <p:cNvPr id="30" name="Picture Placeholder 29">
            <a:extLst>
              <a:ext uri="{FF2B5EF4-FFF2-40B4-BE49-F238E27FC236}">
                <a16:creationId xmlns:a16="http://schemas.microsoft.com/office/drawing/2014/main" id="{AD84D118-0DF7-4952-B9BC-28A0398D0388}"/>
              </a:ext>
            </a:extLst>
          </p:cNvPr>
          <p:cNvSpPr>
            <a:spLocks noGrp="1"/>
          </p:cNvSpPr>
          <p:nvPr>
            <p:ph type="pic" sz="quarter" idx="10"/>
          </p:nvPr>
        </p:nvSpPr>
        <p:spPr/>
      </p:sp>
      <p:grpSp>
        <p:nvGrpSpPr>
          <p:cNvPr id="71" name="Group 70">
            <a:extLst>
              <a:ext uri="{FF2B5EF4-FFF2-40B4-BE49-F238E27FC236}">
                <a16:creationId xmlns:a16="http://schemas.microsoft.com/office/drawing/2014/main" id="{4AE600FC-7596-4BEF-91F4-2D870BACE871}"/>
              </a:ext>
            </a:extLst>
          </p:cNvPr>
          <p:cNvGrpSpPr/>
          <p:nvPr/>
        </p:nvGrpSpPr>
        <p:grpSpPr>
          <a:xfrm>
            <a:off x="1380040" y="1353010"/>
            <a:ext cx="4982660" cy="5177330"/>
            <a:chOff x="1380040" y="1353010"/>
            <a:chExt cx="4982660" cy="5177330"/>
          </a:xfrm>
        </p:grpSpPr>
        <p:sp>
          <p:nvSpPr>
            <p:cNvPr id="29" name="Rectangle 28">
              <a:extLst>
                <a:ext uri="{FF2B5EF4-FFF2-40B4-BE49-F238E27FC236}">
                  <a16:creationId xmlns:a16="http://schemas.microsoft.com/office/drawing/2014/main" id="{0BAB2FB9-8FC9-4EE1-BC44-6FD000B616AC}"/>
                </a:ext>
              </a:extLst>
            </p:cNvPr>
            <p:cNvSpPr/>
            <p:nvPr/>
          </p:nvSpPr>
          <p:spPr>
            <a:xfrm>
              <a:off x="1474236" y="1353010"/>
              <a:ext cx="4888464" cy="51773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90AD2812-3D57-463B-BA0A-7BD325FDE8E1}"/>
                </a:ext>
              </a:extLst>
            </p:cNvPr>
            <p:cNvSpPr/>
            <p:nvPr/>
          </p:nvSpPr>
          <p:spPr>
            <a:xfrm>
              <a:off x="1584087" y="1416369"/>
              <a:ext cx="4014318" cy="338554"/>
            </a:xfrm>
            <a:prstGeom prst="rect">
              <a:avLst/>
            </a:prstGeom>
          </p:spPr>
          <p:txBody>
            <a:bodyPr wrap="square">
              <a:spAutoFit/>
            </a:bodyPr>
            <a:lstStyle/>
            <a:p>
              <a:r>
                <a:rPr lang="en-US" sz="1600" dirty="0">
                  <a:solidFill>
                    <a:schemeClr val="accent5"/>
                  </a:solidFill>
                  <a:latin typeface="Arial Unicode MS" pitchFamily="34" charset="-122"/>
                  <a:ea typeface="Arial Unicode MS" pitchFamily="34" charset="-122"/>
                  <a:cs typeface="Arial Unicode MS" pitchFamily="34" charset="-122"/>
                </a:rPr>
                <a:t>Cavity perturbation theory</a:t>
              </a:r>
            </a:p>
          </p:txBody>
        </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BE75E593-FB88-4E18-8155-6661A6E2149E}"/>
                    </a:ext>
                  </a:extLst>
                </p:cNvPr>
                <p:cNvSpPr txBox="1"/>
                <p:nvPr/>
              </p:nvSpPr>
              <p:spPr>
                <a:xfrm>
                  <a:off x="2394353" y="1819297"/>
                  <a:ext cx="1959383" cy="58682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i="1" smtClean="0">
                            <a:solidFill>
                              <a:schemeClr val="tx1"/>
                            </a:solidFill>
                            <a:latin typeface="Cambria Math" panose="02040503050406030204" pitchFamily="18" charset="0"/>
                            <a:ea typeface="Cambria Math" panose="02040503050406030204" pitchFamily="18" charset="0"/>
                          </a:rPr>
                          <m:t>∆</m:t>
                        </m:r>
                        <m:r>
                          <a:rPr lang="en-US" sz="1400" i="1" smtClean="0">
                            <a:solidFill>
                              <a:schemeClr val="tx1"/>
                            </a:solidFill>
                            <a:latin typeface="Cambria Math" panose="02040503050406030204" pitchFamily="18" charset="0"/>
                            <a:ea typeface="Cambria Math" panose="02040503050406030204" pitchFamily="18" charset="0"/>
                          </a:rPr>
                          <m:t>𝜔</m:t>
                        </m:r>
                        <m:r>
                          <a:rPr lang="en-US" sz="1400" b="0" i="1" smtClean="0">
                            <a:solidFill>
                              <a:schemeClr val="tx1"/>
                            </a:solidFill>
                            <a:latin typeface="Cambria Math" panose="02040503050406030204" pitchFamily="18" charset="0"/>
                            <a:ea typeface="Cambria Math" panose="02040503050406030204" pitchFamily="18" charset="0"/>
                          </a:rPr>
                          <m:t>=</m:t>
                        </m:r>
                        <m:f>
                          <m:fPr>
                            <m:ctrlPr>
                              <a:rPr lang="en-US" sz="1400" b="0" i="1" smtClean="0">
                                <a:solidFill>
                                  <a:schemeClr val="tx1"/>
                                </a:solidFill>
                                <a:latin typeface="Cambria Math" panose="02040503050406030204" pitchFamily="18" charset="0"/>
                                <a:ea typeface="Cambria Math" panose="02040503050406030204" pitchFamily="18" charset="0"/>
                              </a:rPr>
                            </m:ctrlPr>
                          </m:fPr>
                          <m:num>
                            <m:r>
                              <a:rPr lang="en-US" sz="1400" b="0" i="1" smtClean="0">
                                <a:solidFill>
                                  <a:schemeClr val="tx1"/>
                                </a:solidFill>
                                <a:latin typeface="Cambria Math" panose="02040503050406030204" pitchFamily="18" charset="0"/>
                                <a:ea typeface="Cambria Math" panose="02040503050406030204" pitchFamily="18" charset="0"/>
                              </a:rPr>
                              <m:t>−</m:t>
                            </m:r>
                            <m:f>
                              <m:fPr>
                                <m:ctrlPr>
                                  <a:rPr lang="en-US" sz="1400" b="0" i="1" smtClean="0">
                                    <a:solidFill>
                                      <a:schemeClr val="tx1"/>
                                    </a:solidFill>
                                    <a:latin typeface="Cambria Math" panose="02040503050406030204" pitchFamily="18" charset="0"/>
                                    <a:ea typeface="Cambria Math" panose="02040503050406030204" pitchFamily="18" charset="0"/>
                                  </a:rPr>
                                </m:ctrlPr>
                              </m:fPr>
                              <m:num>
                                <m:r>
                                  <a:rPr lang="en-US" sz="1400" b="0" i="1" smtClean="0">
                                    <a:solidFill>
                                      <a:schemeClr val="tx1"/>
                                    </a:solidFill>
                                    <a:latin typeface="Cambria Math" panose="02040503050406030204" pitchFamily="18" charset="0"/>
                                    <a:ea typeface="Cambria Math" panose="02040503050406030204" pitchFamily="18" charset="0"/>
                                  </a:rPr>
                                  <m:t>𝜔</m:t>
                                </m:r>
                              </m:num>
                              <m:den>
                                <m:r>
                                  <a:rPr lang="en-US" sz="1400" b="0" i="1" smtClean="0">
                                    <a:solidFill>
                                      <a:schemeClr val="tx1"/>
                                    </a:solidFill>
                                    <a:latin typeface="Cambria Math" panose="02040503050406030204" pitchFamily="18" charset="0"/>
                                    <a:ea typeface="Cambria Math" panose="02040503050406030204" pitchFamily="18" charset="0"/>
                                  </a:rPr>
                                  <m:t>2</m:t>
                                </m:r>
                              </m:den>
                            </m:f>
                            <m:nary>
                              <m:naryPr>
                                <m:limLoc m:val="undOvr"/>
                                <m:subHide m:val="on"/>
                                <m:supHide m:val="on"/>
                                <m:ctrlPr>
                                  <a:rPr lang="en-US" sz="1400" b="0" i="1" smtClean="0">
                                    <a:solidFill>
                                      <a:schemeClr val="tx1"/>
                                    </a:solidFill>
                                    <a:latin typeface="Cambria Math" panose="02040503050406030204" pitchFamily="18" charset="0"/>
                                    <a:ea typeface="Cambria Math" panose="02040503050406030204" pitchFamily="18" charset="0"/>
                                  </a:rPr>
                                </m:ctrlPr>
                              </m:naryPr>
                              <m:sub/>
                              <m:sup/>
                              <m:e>
                                <m:r>
                                  <a:rPr lang="en-US" sz="1400" b="0" i="1" smtClean="0">
                                    <a:solidFill>
                                      <a:schemeClr val="tx1"/>
                                    </a:solidFill>
                                    <a:latin typeface="Cambria Math" panose="02040503050406030204" pitchFamily="18" charset="0"/>
                                    <a:ea typeface="Cambria Math" panose="02040503050406030204" pitchFamily="18" charset="0"/>
                                  </a:rPr>
                                  <m:t>∆</m:t>
                                </m:r>
                                <m:r>
                                  <a:rPr lang="en-US" sz="1400" b="0" i="1" smtClean="0">
                                    <a:solidFill>
                                      <a:schemeClr val="tx1"/>
                                    </a:solidFill>
                                    <a:latin typeface="Cambria Math" panose="02040503050406030204" pitchFamily="18" charset="0"/>
                                    <a:ea typeface="Cambria Math" panose="02040503050406030204" pitchFamily="18" charset="0"/>
                                  </a:rPr>
                                  <m:t>𝜀</m:t>
                                </m:r>
                                <m:sSup>
                                  <m:sSupPr>
                                    <m:ctrlPr>
                                      <a:rPr lang="en-US" sz="1400" b="0" i="1" smtClean="0">
                                        <a:solidFill>
                                          <a:schemeClr val="tx1"/>
                                        </a:solidFill>
                                        <a:latin typeface="Cambria Math" panose="02040503050406030204" pitchFamily="18" charset="0"/>
                                        <a:ea typeface="Cambria Math" panose="02040503050406030204" pitchFamily="18" charset="0"/>
                                      </a:rPr>
                                    </m:ctrlPr>
                                  </m:sSupPr>
                                  <m:e>
                                    <m:d>
                                      <m:dPr>
                                        <m:begChr m:val="|"/>
                                        <m:endChr m:val="|"/>
                                        <m:ctrlPr>
                                          <a:rPr lang="en-US" sz="1400" b="0" i="1" smtClean="0">
                                            <a:solidFill>
                                              <a:schemeClr val="tx1"/>
                                            </a:solidFill>
                                            <a:latin typeface="Cambria Math" panose="02040503050406030204" pitchFamily="18" charset="0"/>
                                            <a:ea typeface="Cambria Math" panose="02040503050406030204" pitchFamily="18" charset="0"/>
                                          </a:rPr>
                                        </m:ctrlPr>
                                      </m:dPr>
                                      <m:e>
                                        <m:r>
                                          <a:rPr lang="en-US" sz="1400" b="0" i="1" smtClean="0">
                                            <a:solidFill>
                                              <a:schemeClr val="tx1"/>
                                            </a:solidFill>
                                            <a:latin typeface="Cambria Math" panose="02040503050406030204" pitchFamily="18" charset="0"/>
                                            <a:ea typeface="Cambria Math" panose="02040503050406030204" pitchFamily="18" charset="0"/>
                                          </a:rPr>
                                          <m:t>𝐸</m:t>
                                        </m:r>
                                      </m:e>
                                    </m:d>
                                  </m:e>
                                  <m:sup>
                                    <m:r>
                                      <a:rPr lang="en-US" sz="1400" b="0" i="1" smtClean="0">
                                        <a:solidFill>
                                          <a:schemeClr val="tx1"/>
                                        </a:solidFill>
                                        <a:latin typeface="Cambria Math" panose="02040503050406030204" pitchFamily="18" charset="0"/>
                                        <a:ea typeface="Cambria Math" panose="02040503050406030204" pitchFamily="18" charset="0"/>
                                      </a:rPr>
                                      <m:t>2</m:t>
                                    </m:r>
                                  </m:sup>
                                </m:sSup>
                                <m:r>
                                  <a:rPr lang="en-US" sz="1400" b="0" i="1" smtClean="0">
                                    <a:solidFill>
                                      <a:schemeClr val="tx1"/>
                                    </a:solidFill>
                                    <a:latin typeface="Cambria Math" panose="02040503050406030204" pitchFamily="18" charset="0"/>
                                    <a:ea typeface="Cambria Math" panose="02040503050406030204" pitchFamily="18" charset="0"/>
                                  </a:rPr>
                                  <m:t>𝑑𝑣</m:t>
                                </m:r>
                              </m:e>
                            </m:nary>
                          </m:num>
                          <m:den>
                            <m:nary>
                              <m:naryPr>
                                <m:limLoc m:val="undOvr"/>
                                <m:subHide m:val="on"/>
                                <m:supHide m:val="on"/>
                                <m:ctrlPr>
                                  <a:rPr lang="en-US" sz="1400" i="1">
                                    <a:solidFill>
                                      <a:schemeClr val="tx1"/>
                                    </a:solidFill>
                                    <a:latin typeface="Cambria Math" panose="02040503050406030204" pitchFamily="18" charset="0"/>
                                    <a:ea typeface="Cambria Math" panose="02040503050406030204" pitchFamily="18" charset="0"/>
                                  </a:rPr>
                                </m:ctrlPr>
                              </m:naryPr>
                              <m:sub/>
                              <m:sup/>
                              <m:e>
                                <m:r>
                                  <a:rPr lang="en-US" sz="1400" i="1">
                                    <a:solidFill>
                                      <a:schemeClr val="tx1"/>
                                    </a:solidFill>
                                    <a:latin typeface="Cambria Math" panose="02040503050406030204" pitchFamily="18" charset="0"/>
                                    <a:ea typeface="Cambria Math" panose="02040503050406030204" pitchFamily="18" charset="0"/>
                                  </a:rPr>
                                  <m:t>𝜀</m:t>
                                </m:r>
                                <m:sSup>
                                  <m:sSupPr>
                                    <m:ctrlPr>
                                      <a:rPr lang="en-US" sz="1400" i="1">
                                        <a:solidFill>
                                          <a:schemeClr val="tx1"/>
                                        </a:solidFill>
                                        <a:latin typeface="Cambria Math" panose="02040503050406030204" pitchFamily="18" charset="0"/>
                                        <a:ea typeface="Cambria Math" panose="02040503050406030204" pitchFamily="18" charset="0"/>
                                      </a:rPr>
                                    </m:ctrlPr>
                                  </m:sSupPr>
                                  <m:e>
                                    <m:d>
                                      <m:dPr>
                                        <m:begChr m:val="|"/>
                                        <m:endChr m:val="|"/>
                                        <m:ctrlPr>
                                          <a:rPr lang="en-US" sz="1400" i="1">
                                            <a:solidFill>
                                              <a:schemeClr val="tx1"/>
                                            </a:solidFill>
                                            <a:latin typeface="Cambria Math" panose="02040503050406030204" pitchFamily="18" charset="0"/>
                                            <a:ea typeface="Cambria Math" panose="02040503050406030204" pitchFamily="18" charset="0"/>
                                          </a:rPr>
                                        </m:ctrlPr>
                                      </m:dPr>
                                      <m:e>
                                        <m:r>
                                          <a:rPr lang="en-US" sz="1400" i="1">
                                            <a:solidFill>
                                              <a:schemeClr val="tx1"/>
                                            </a:solidFill>
                                            <a:latin typeface="Cambria Math" panose="02040503050406030204" pitchFamily="18" charset="0"/>
                                            <a:ea typeface="Cambria Math" panose="02040503050406030204" pitchFamily="18" charset="0"/>
                                          </a:rPr>
                                          <m:t>𝐸</m:t>
                                        </m:r>
                                      </m:e>
                                    </m:d>
                                  </m:e>
                                  <m:sup>
                                    <m:r>
                                      <a:rPr lang="en-US" sz="1400" i="1">
                                        <a:solidFill>
                                          <a:schemeClr val="tx1"/>
                                        </a:solidFill>
                                        <a:latin typeface="Cambria Math" panose="02040503050406030204" pitchFamily="18" charset="0"/>
                                        <a:ea typeface="Cambria Math" panose="02040503050406030204" pitchFamily="18" charset="0"/>
                                      </a:rPr>
                                      <m:t>2</m:t>
                                    </m:r>
                                  </m:sup>
                                </m:sSup>
                                <m:r>
                                  <a:rPr lang="en-US" sz="1400" i="1">
                                    <a:solidFill>
                                      <a:schemeClr val="tx1"/>
                                    </a:solidFill>
                                    <a:latin typeface="Cambria Math" panose="02040503050406030204" pitchFamily="18" charset="0"/>
                                    <a:ea typeface="Cambria Math" panose="02040503050406030204" pitchFamily="18" charset="0"/>
                                  </a:rPr>
                                  <m:t>𝑑𝑣</m:t>
                                </m:r>
                              </m:e>
                            </m:nary>
                          </m:den>
                        </m:f>
                      </m:oMath>
                    </m:oMathPara>
                  </a14:m>
                  <a:br>
                    <a:rPr lang="en-US" sz="1400" i="1" dirty="0">
                      <a:solidFill>
                        <a:schemeClr val="tx1"/>
                      </a:solidFill>
                      <a:latin typeface="Cambria Math" panose="02040503050406030204" pitchFamily="18" charset="0"/>
                      <a:ea typeface="Cambria Math" panose="02040503050406030204" pitchFamily="18" charset="0"/>
                    </a:rPr>
                  </a:br>
                  <a:endParaRPr lang="en-US" sz="1400" dirty="0">
                    <a:solidFill>
                      <a:schemeClr val="tx1"/>
                    </a:solidFill>
                  </a:endParaRPr>
                </a:p>
              </p:txBody>
            </p:sp>
          </mc:Choice>
          <mc:Fallback xmlns="">
            <p:sp>
              <p:nvSpPr>
                <p:cNvPr id="32" name="TextBox 31">
                  <a:extLst>
                    <a:ext uri="{FF2B5EF4-FFF2-40B4-BE49-F238E27FC236}">
                      <a16:creationId xmlns:a16="http://schemas.microsoft.com/office/drawing/2014/main" id="{BE75E593-FB88-4E18-8155-6661A6E2149E}"/>
                    </a:ext>
                  </a:extLst>
                </p:cNvPr>
                <p:cNvSpPr txBox="1">
                  <a:spLocks noRot="1" noChangeAspect="1" noMove="1" noResize="1" noEditPoints="1" noAdjustHandles="1" noChangeArrowheads="1" noChangeShapeType="1" noTextEdit="1"/>
                </p:cNvSpPr>
                <p:nvPr/>
              </p:nvSpPr>
              <p:spPr>
                <a:xfrm>
                  <a:off x="2394353" y="1819297"/>
                  <a:ext cx="1959383" cy="586827"/>
                </a:xfrm>
                <a:prstGeom prst="rect">
                  <a:avLst/>
                </a:prstGeom>
                <a:blipFill>
                  <a:blip r:embed="rId4"/>
                  <a:stretch>
                    <a:fillRect/>
                  </a:stretch>
                </a:blipFill>
              </p:spPr>
              <p:txBody>
                <a:bodyPr/>
                <a:lstStyle/>
                <a:p>
                  <a:r>
                    <a:rPr lang="en-US">
                      <a:noFill/>
                    </a:rPr>
                    <a:t> </a:t>
                  </a:r>
                </a:p>
              </p:txBody>
            </p:sp>
          </mc:Fallback>
        </mc:AlternateContent>
        <p:sp>
          <p:nvSpPr>
            <p:cNvPr id="33" name="TextBox 32">
              <a:extLst>
                <a:ext uri="{FF2B5EF4-FFF2-40B4-BE49-F238E27FC236}">
                  <a16:creationId xmlns:a16="http://schemas.microsoft.com/office/drawing/2014/main" id="{BA526962-165C-46B3-8612-398C38EE901D}"/>
                </a:ext>
              </a:extLst>
            </p:cNvPr>
            <p:cNvSpPr txBox="1"/>
            <p:nvPr/>
          </p:nvSpPr>
          <p:spPr>
            <a:xfrm>
              <a:off x="1584085" y="3279557"/>
              <a:ext cx="1380095" cy="307777"/>
            </a:xfrm>
            <a:prstGeom prst="rect">
              <a:avLst/>
            </a:prstGeom>
            <a:noFill/>
          </p:spPr>
          <p:txBody>
            <a:bodyPr wrap="square" rtlCol="0">
              <a:spAutoFit/>
            </a:bodyPr>
            <a:lstStyle/>
            <a:p>
              <a:pPr defTabSz="914400" eaLnBrk="1" fontAlgn="auto" hangingPunct="1">
                <a:spcBef>
                  <a:spcPts val="0"/>
                </a:spcBef>
                <a:spcAft>
                  <a:spcPts val="0"/>
                </a:spcAft>
              </a:pPr>
              <a:r>
                <a:rPr lang="en-US" sz="1400" dirty="0">
                  <a:solidFill>
                    <a:srgbClr val="DC4405"/>
                  </a:solidFill>
                  <a:ea typeface="Arial Unicode MS" pitchFamily="34" charset="-122"/>
                  <a:cs typeface="Arial Unicode MS" pitchFamily="34" charset="-122"/>
                </a:rPr>
                <a:t>Energy per bit:</a:t>
              </a: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BEE3415C-F365-4AEC-93C2-E90848C505DD}"/>
                    </a:ext>
                  </a:extLst>
                </p:cNvPr>
                <p:cNvSpPr txBox="1"/>
                <p:nvPr/>
              </p:nvSpPr>
              <p:spPr>
                <a:xfrm>
                  <a:off x="1380040" y="3654758"/>
                  <a:ext cx="4422411" cy="958789"/>
                </a:xfrm>
                <a:prstGeom prst="rect">
                  <a:avLst/>
                </a:prstGeom>
                <a:noFill/>
              </p:spPr>
              <p:txBody>
                <a:bodyPr wrap="square" lIns="0" tIns="0" rIns="0" bIns="0" rtlCol="0">
                  <a:spAutoFit/>
                </a:bodyPr>
                <a:lstStyle/>
                <a:p>
                  <a:pPr defTabSz="914400" eaLnBrk="1" fontAlgn="auto" hangingPunct="1">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400" i="1" smtClean="0">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𝐸</m:t>
                            </m:r>
                          </m:e>
                          <m:sub>
                            <m:r>
                              <a:rPr lang="en-US" sz="1400" i="1">
                                <a:solidFill>
                                  <a:schemeClr val="tx1"/>
                                </a:solidFill>
                                <a:latin typeface="Cambria Math" panose="02040503050406030204" pitchFamily="18" charset="0"/>
                              </a:rPr>
                              <m:t>𝑏𝑖𝑡</m:t>
                            </m:r>
                          </m:sub>
                        </m:sSub>
                        <m:r>
                          <a:rPr lang="en-US" sz="1400" i="1">
                            <a:solidFill>
                              <a:schemeClr val="tx1"/>
                            </a:solidFill>
                            <a:latin typeface="Cambria Math" panose="02040503050406030204" pitchFamily="18" charset="0"/>
                          </a:rPr>
                          <m:t>=</m:t>
                        </m:r>
                        <m:f>
                          <m:fPr>
                            <m:ctrlPr>
                              <a:rPr lang="en-US" sz="1400" i="1">
                                <a:solidFill>
                                  <a:schemeClr val="tx1"/>
                                </a:solidFill>
                                <a:latin typeface="Cambria Math" panose="02040503050406030204" pitchFamily="18" charset="0"/>
                              </a:rPr>
                            </m:ctrlPr>
                          </m:fPr>
                          <m:num>
                            <m:r>
                              <a:rPr lang="en-US" sz="1400" i="1">
                                <a:solidFill>
                                  <a:schemeClr val="tx1"/>
                                </a:solidFill>
                                <a:latin typeface="Cambria Math" panose="02040503050406030204" pitchFamily="18" charset="0"/>
                              </a:rPr>
                              <m:t>1</m:t>
                            </m:r>
                          </m:num>
                          <m:den>
                            <m:r>
                              <a:rPr lang="en-US" sz="1400" i="1">
                                <a:solidFill>
                                  <a:schemeClr val="tx1"/>
                                </a:solidFill>
                                <a:latin typeface="Cambria Math" panose="02040503050406030204" pitchFamily="18" charset="0"/>
                              </a:rPr>
                              <m:t>4</m:t>
                            </m:r>
                          </m:den>
                        </m:f>
                        <m:r>
                          <a:rPr lang="en-US" sz="1400" i="1">
                            <a:solidFill>
                              <a:schemeClr val="tx1"/>
                            </a:solidFill>
                            <a:latin typeface="Cambria Math" panose="02040503050406030204" pitchFamily="18" charset="0"/>
                          </a:rPr>
                          <m:t>𝐶</m:t>
                        </m:r>
                        <m:sSup>
                          <m:sSupPr>
                            <m:ctrlPr>
                              <a:rPr lang="en-US" sz="1400" i="1">
                                <a:solidFill>
                                  <a:schemeClr val="tx1"/>
                                </a:solidFill>
                                <a:latin typeface="Cambria Math" panose="02040503050406030204" pitchFamily="18" charset="0"/>
                              </a:rPr>
                            </m:ctrlPr>
                          </m:sSupPr>
                          <m:e>
                            <m:r>
                              <a:rPr lang="en-US" sz="1400" i="1">
                                <a:solidFill>
                                  <a:schemeClr val="tx1"/>
                                </a:solidFill>
                                <a:latin typeface="Cambria Math" panose="02040503050406030204" pitchFamily="18" charset="0"/>
                              </a:rPr>
                              <m:t>𝑉</m:t>
                            </m:r>
                          </m:e>
                          <m:sup>
                            <m:r>
                              <a:rPr lang="en-US" sz="1400" i="1">
                                <a:solidFill>
                                  <a:schemeClr val="tx1"/>
                                </a:solidFill>
                                <a:latin typeface="Cambria Math" panose="02040503050406030204" pitchFamily="18" charset="0"/>
                              </a:rPr>
                              <m:t>2</m:t>
                            </m:r>
                          </m:sup>
                        </m:sSup>
                        <m:r>
                          <a:rPr lang="en-US" sz="1400" i="1">
                            <a:solidFill>
                              <a:schemeClr val="tx1"/>
                            </a:solidFill>
                            <a:latin typeface="Cambria Math" panose="02040503050406030204" pitchFamily="18" charset="0"/>
                          </a:rPr>
                          <m:t>=</m:t>
                        </m:r>
                        <m:f>
                          <m:fPr>
                            <m:ctrlPr>
                              <a:rPr lang="en-US" sz="1400" i="1">
                                <a:solidFill>
                                  <a:schemeClr val="tx1"/>
                                </a:solidFill>
                                <a:latin typeface="Cambria Math" panose="02040503050406030204" pitchFamily="18" charset="0"/>
                              </a:rPr>
                            </m:ctrlPr>
                          </m:fPr>
                          <m:num>
                            <m:r>
                              <a:rPr lang="en-US" sz="1400" i="1">
                                <a:solidFill>
                                  <a:schemeClr val="tx1"/>
                                </a:solidFill>
                                <a:latin typeface="Cambria Math" panose="02040503050406030204" pitchFamily="18" charset="0"/>
                              </a:rPr>
                              <m:t>1</m:t>
                            </m:r>
                          </m:num>
                          <m:den>
                            <m:r>
                              <a:rPr lang="en-US" sz="1400" i="1">
                                <a:solidFill>
                                  <a:schemeClr val="tx1"/>
                                </a:solidFill>
                                <a:latin typeface="Cambria Math" panose="02040503050406030204" pitchFamily="18" charset="0"/>
                              </a:rPr>
                              <m:t>4</m:t>
                            </m:r>
                          </m:den>
                        </m:f>
                        <m:f>
                          <m:fPr>
                            <m:ctrlPr>
                              <a:rPr lang="en-US" sz="1400" i="1">
                                <a:solidFill>
                                  <a:schemeClr val="tx1"/>
                                </a:solidFill>
                                <a:latin typeface="Cambria Math" panose="02040503050406030204" pitchFamily="18" charset="0"/>
                              </a:rPr>
                            </m:ctrlPr>
                          </m:fPr>
                          <m:num>
                            <m:sSup>
                              <m:sSupPr>
                                <m:ctrlPr>
                                  <a:rPr lang="en-US" sz="1400" i="1">
                                    <a:solidFill>
                                      <a:schemeClr val="tx1"/>
                                    </a:solidFill>
                                    <a:latin typeface="Cambria Math" panose="02040503050406030204" pitchFamily="18" charset="0"/>
                                  </a:rPr>
                                </m:ctrlPr>
                              </m:sSupPr>
                              <m:e>
                                <m:d>
                                  <m:dPr>
                                    <m:ctrlPr>
                                      <a:rPr lang="en-US" sz="1400" i="1">
                                        <a:solidFill>
                                          <a:schemeClr val="tx1"/>
                                        </a:solidFill>
                                        <a:latin typeface="Cambria Math" panose="02040503050406030204" pitchFamily="18" charset="0"/>
                                      </a:rPr>
                                    </m:ctrlPr>
                                  </m:dPr>
                                  <m:e>
                                    <m:f>
                                      <m:fPr>
                                        <m:type m:val="lin"/>
                                        <m:ctrlPr>
                                          <a:rPr lang="en-US" sz="1400" i="1">
                                            <a:solidFill>
                                              <a:schemeClr val="tx1"/>
                                            </a:solidFill>
                                            <a:latin typeface="Cambria Math" panose="02040503050406030204" pitchFamily="18" charset="0"/>
                                          </a:rPr>
                                        </m:ctrlPr>
                                      </m:fPr>
                                      <m:num>
                                        <m:sSub>
                                          <m:sSubPr>
                                            <m:ctrlPr>
                                              <a:rPr lang="en-US"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𝑄</m:t>
                                            </m:r>
                                          </m:e>
                                          <m:sub>
                                            <m:r>
                                              <a:rPr lang="en-US" sz="1400" i="1">
                                                <a:solidFill>
                                                  <a:schemeClr val="tx1"/>
                                                </a:solidFill>
                                                <a:latin typeface="Cambria Math" panose="02040503050406030204" pitchFamily="18" charset="0"/>
                                              </a:rPr>
                                              <m:t>𝑡𝑜𝑡</m:t>
                                            </m:r>
                                          </m:sub>
                                        </m:sSub>
                                      </m:num>
                                      <m:den>
                                        <m:r>
                                          <a:rPr lang="en-US" sz="1400" i="1">
                                            <a:solidFill>
                                              <a:schemeClr val="tx1"/>
                                            </a:solidFill>
                                            <a:latin typeface="Cambria Math" panose="02040503050406030204" pitchFamily="18" charset="0"/>
                                          </a:rPr>
                                          <m:t>2</m:t>
                                        </m:r>
                                      </m:den>
                                    </m:f>
                                  </m:e>
                                </m:d>
                              </m:e>
                              <m:sup>
                                <m:r>
                                  <a:rPr lang="en-US" sz="1400" i="1">
                                    <a:solidFill>
                                      <a:schemeClr val="tx1"/>
                                    </a:solidFill>
                                    <a:latin typeface="Cambria Math" panose="02040503050406030204" pitchFamily="18" charset="0"/>
                                  </a:rPr>
                                  <m:t>2</m:t>
                                </m:r>
                              </m:sup>
                            </m:sSup>
                          </m:num>
                          <m:den>
                            <m:r>
                              <a:rPr lang="en-US" sz="1400" i="1">
                                <a:solidFill>
                                  <a:schemeClr val="tx1"/>
                                </a:solidFill>
                                <a:latin typeface="Cambria Math" panose="02040503050406030204" pitchFamily="18" charset="0"/>
                              </a:rPr>
                              <m:t>𝐶</m:t>
                            </m:r>
                          </m:den>
                        </m:f>
                      </m:oMath>
                    </m:oMathPara>
                  </a14:m>
                  <a:endParaRPr lang="en-US" sz="1400" i="1" dirty="0">
                    <a:solidFill>
                      <a:schemeClr val="tx1"/>
                    </a:solidFill>
                    <a:latin typeface="Cambria Math" panose="02040503050406030204" pitchFamily="18" charset="0"/>
                    <a:ea typeface="ＭＳ Ｐゴシック"/>
                  </a:endParaRPr>
                </a:p>
                <a:p>
                  <a:r>
                    <a:rPr lang="en-US" sz="1400" dirty="0">
                      <a:solidFill>
                        <a:schemeClr val="tx1"/>
                      </a:solidFill>
                      <a:latin typeface="Palatino"/>
                      <a:ea typeface="ＭＳ Ｐゴシック"/>
                    </a:rPr>
                    <a:t>	</a:t>
                  </a:r>
                  <a14:m>
                    <m:oMath xmlns:m="http://schemas.openxmlformats.org/officeDocument/2006/math">
                      <m:r>
                        <a:rPr lang="en-US" sz="1400">
                          <a:solidFill>
                            <a:schemeClr val="tx1"/>
                          </a:solidFill>
                          <a:latin typeface="Cambria Math" panose="02040503050406030204" pitchFamily="18" charset="0"/>
                        </a:rPr>
                        <m:t>=</m:t>
                      </m:r>
                      <m:f>
                        <m:fPr>
                          <m:ctrlPr>
                            <a:rPr lang="en-US" sz="1400" i="1" smtClean="0">
                              <a:solidFill>
                                <a:srgbClr val="FFC000"/>
                              </a:solidFill>
                              <a:latin typeface="Cambria Math" panose="02040503050406030204" pitchFamily="18" charset="0"/>
                            </a:rPr>
                          </m:ctrlPr>
                        </m:fPr>
                        <m:num>
                          <m:r>
                            <a:rPr lang="en-US" sz="1400" i="1">
                              <a:solidFill>
                                <a:srgbClr val="FFC000"/>
                              </a:solidFill>
                              <a:latin typeface="Cambria Math" panose="02040503050406030204" pitchFamily="18" charset="0"/>
                            </a:rPr>
                            <m:t>9</m:t>
                          </m:r>
                        </m:num>
                        <m:den>
                          <m:r>
                            <a:rPr lang="en-US" sz="1400" i="1">
                              <a:solidFill>
                                <a:srgbClr val="FFC000"/>
                              </a:solidFill>
                              <a:latin typeface="Cambria Math" panose="02040503050406030204" pitchFamily="18" charset="0"/>
                            </a:rPr>
                            <m:t>64</m:t>
                          </m:r>
                          <m:sSup>
                            <m:sSupPr>
                              <m:ctrlPr>
                                <a:rPr lang="en-US" sz="1400" i="1">
                                  <a:solidFill>
                                    <a:srgbClr val="FFC000"/>
                                  </a:solidFill>
                                  <a:latin typeface="Cambria Math" panose="02040503050406030204" pitchFamily="18" charset="0"/>
                                </a:rPr>
                              </m:ctrlPr>
                            </m:sSupPr>
                            <m:e>
                              <m:r>
                                <a:rPr lang="en-US" sz="1400" i="1">
                                  <a:solidFill>
                                    <a:srgbClr val="FFC000"/>
                                  </a:solidFill>
                                  <a:latin typeface="Cambria Math" panose="02040503050406030204" pitchFamily="18" charset="0"/>
                                  <a:ea typeface="Cambria Math" panose="02040503050406030204" pitchFamily="18" charset="0"/>
                                </a:rPr>
                                <m:t>𝜋</m:t>
                              </m:r>
                            </m:e>
                            <m:sup>
                              <m:r>
                                <a:rPr lang="en-US" sz="1400" i="1">
                                  <a:solidFill>
                                    <a:srgbClr val="FFC000"/>
                                  </a:solidFill>
                                  <a:latin typeface="Cambria Math" panose="02040503050406030204" pitchFamily="18" charset="0"/>
                                  <a:ea typeface="Cambria Math" panose="02040503050406030204" pitchFamily="18" charset="0"/>
                                </a:rPr>
                                <m:t>4</m:t>
                              </m:r>
                            </m:sup>
                          </m:sSup>
                        </m:den>
                      </m:f>
                      <m:sSup>
                        <m:sSupPr>
                          <m:ctrlPr>
                            <a:rPr lang="en-US" sz="1400" i="1">
                              <a:solidFill>
                                <a:srgbClr val="FFC000"/>
                              </a:solidFill>
                              <a:latin typeface="Cambria Math" panose="02040503050406030204" pitchFamily="18" charset="0"/>
                            </a:rPr>
                          </m:ctrlPr>
                        </m:sSupPr>
                        <m:e>
                          <m:d>
                            <m:dPr>
                              <m:ctrlPr>
                                <a:rPr lang="en-US" sz="1400" i="1">
                                  <a:solidFill>
                                    <a:srgbClr val="FFC000"/>
                                  </a:solidFill>
                                  <a:latin typeface="Cambria Math" panose="02040503050406030204" pitchFamily="18" charset="0"/>
                                </a:rPr>
                              </m:ctrlPr>
                            </m:dPr>
                            <m:e>
                              <m:sSup>
                                <m:sSupPr>
                                  <m:ctrlPr>
                                    <a:rPr lang="en-US" sz="1400" i="1">
                                      <a:solidFill>
                                        <a:srgbClr val="FFC000"/>
                                      </a:solidFill>
                                      <a:latin typeface="Cambria Math" panose="02040503050406030204" pitchFamily="18" charset="0"/>
                                    </a:rPr>
                                  </m:ctrlPr>
                                </m:sSupPr>
                                <m:e>
                                  <m:d>
                                    <m:dPr>
                                      <m:ctrlPr>
                                        <a:rPr lang="en-US" sz="1400" i="1">
                                          <a:solidFill>
                                            <a:srgbClr val="FFC000"/>
                                          </a:solidFill>
                                          <a:latin typeface="Cambria Math" panose="02040503050406030204" pitchFamily="18" charset="0"/>
                                        </a:rPr>
                                      </m:ctrlPr>
                                    </m:dPr>
                                    <m:e>
                                      <m:f>
                                        <m:fPr>
                                          <m:ctrlPr>
                                            <a:rPr lang="en-US" sz="1400" i="1">
                                              <a:solidFill>
                                                <a:srgbClr val="FFC000"/>
                                              </a:solidFill>
                                              <a:latin typeface="Cambria Math" panose="02040503050406030204" pitchFamily="18" charset="0"/>
                                            </a:rPr>
                                          </m:ctrlPr>
                                        </m:fPr>
                                        <m:num>
                                          <m:r>
                                            <a:rPr lang="en-US" sz="1400" i="1">
                                              <a:solidFill>
                                                <a:srgbClr val="FFC000"/>
                                              </a:solidFill>
                                              <a:latin typeface="Cambria Math" panose="02040503050406030204" pitchFamily="18" charset="0"/>
                                              <a:ea typeface="Cambria Math" panose="02040503050406030204" pitchFamily="18" charset="0"/>
                                            </a:rPr>
                                            <m:t>𝜆</m:t>
                                          </m:r>
                                        </m:num>
                                        <m:den>
                                          <m:r>
                                            <a:rPr lang="en-US" sz="1400" i="1">
                                              <a:solidFill>
                                                <a:srgbClr val="FFC000"/>
                                              </a:solidFill>
                                              <a:latin typeface="Cambria Math" panose="02040503050406030204" pitchFamily="18" charset="0"/>
                                            </a:rPr>
                                            <m:t>𝑛</m:t>
                                          </m:r>
                                        </m:den>
                                      </m:f>
                                    </m:e>
                                  </m:d>
                                </m:e>
                                <m:sup>
                                  <m:r>
                                    <a:rPr lang="en-US" sz="1400" i="1">
                                      <a:solidFill>
                                        <a:srgbClr val="FFC000"/>
                                      </a:solidFill>
                                      <a:latin typeface="Cambria Math" panose="02040503050406030204" pitchFamily="18" charset="0"/>
                                    </a:rPr>
                                    <m:t>3</m:t>
                                  </m:r>
                                </m:sup>
                              </m:sSup>
                              <m:f>
                                <m:fPr>
                                  <m:ctrlPr>
                                    <a:rPr lang="en-US" sz="1400" i="1">
                                      <a:solidFill>
                                        <a:srgbClr val="FFC000"/>
                                      </a:solidFill>
                                      <a:latin typeface="Cambria Math" panose="02040503050406030204" pitchFamily="18" charset="0"/>
                                    </a:rPr>
                                  </m:ctrlPr>
                                </m:fPr>
                                <m:num>
                                  <m:r>
                                    <a:rPr lang="en-US" sz="1400" i="1">
                                      <a:solidFill>
                                        <a:srgbClr val="FFC000"/>
                                      </a:solidFill>
                                      <a:latin typeface="Cambria Math" panose="02040503050406030204" pitchFamily="18" charset="0"/>
                                    </a:rPr>
                                    <m:t>1</m:t>
                                  </m:r>
                                </m:num>
                                <m:den>
                                  <m:sSub>
                                    <m:sSubPr>
                                      <m:ctrlPr>
                                        <a:rPr lang="en-US" sz="1400" i="1">
                                          <a:solidFill>
                                            <a:srgbClr val="FFC000"/>
                                          </a:solidFill>
                                          <a:latin typeface="Cambria Math" panose="02040503050406030204" pitchFamily="18" charset="0"/>
                                        </a:rPr>
                                      </m:ctrlPr>
                                    </m:sSubPr>
                                    <m:e>
                                      <m:r>
                                        <a:rPr lang="en-US" sz="1400" b="0" i="1" smtClean="0">
                                          <a:solidFill>
                                            <a:srgbClr val="FFC000"/>
                                          </a:solidFill>
                                          <a:latin typeface="Cambria Math" panose="02040503050406030204" pitchFamily="18" charset="0"/>
                                        </a:rPr>
                                        <m:t>𝑔</m:t>
                                      </m:r>
                                      <m:r>
                                        <a:rPr lang="en-US" sz="1400" i="1">
                                          <a:solidFill>
                                            <a:srgbClr val="FFC000"/>
                                          </a:solidFill>
                                          <a:latin typeface="Cambria Math" panose="02040503050406030204" pitchFamily="18" charset="0"/>
                                        </a:rPr>
                                        <m:t>𝐹</m:t>
                                      </m:r>
                                    </m:e>
                                    <m:sub>
                                      <m:r>
                                        <a:rPr lang="en-US" sz="1400" i="1">
                                          <a:solidFill>
                                            <a:srgbClr val="FFC000"/>
                                          </a:solidFill>
                                          <a:latin typeface="Cambria Math" panose="02040503050406030204" pitchFamily="18" charset="0"/>
                                        </a:rPr>
                                        <m:t>𝑝</m:t>
                                      </m:r>
                                    </m:sub>
                                  </m:sSub>
                                </m:den>
                              </m:f>
                            </m:e>
                          </m:d>
                        </m:e>
                        <m:sup>
                          <m:r>
                            <a:rPr lang="en-US" sz="1400" i="1">
                              <a:solidFill>
                                <a:srgbClr val="FFC000"/>
                              </a:solidFill>
                              <a:latin typeface="Cambria Math" panose="02040503050406030204" pitchFamily="18" charset="0"/>
                            </a:rPr>
                            <m:t>2</m:t>
                          </m:r>
                        </m:sup>
                      </m:sSup>
                      <m:f>
                        <m:fPr>
                          <m:ctrlPr>
                            <a:rPr lang="en-US" sz="1400" i="1">
                              <a:solidFill>
                                <a:schemeClr val="tx1"/>
                              </a:solidFill>
                              <a:latin typeface="Cambria Math" panose="02040503050406030204" pitchFamily="18" charset="0"/>
                            </a:rPr>
                          </m:ctrlPr>
                        </m:fPr>
                        <m:num>
                          <m:sSup>
                            <m:sSupPr>
                              <m:ctrlPr>
                                <a:rPr lang="en-US" sz="1400" i="1" smtClean="0">
                                  <a:solidFill>
                                    <a:srgbClr val="00B050"/>
                                  </a:solidFill>
                                  <a:latin typeface="Cambria Math" panose="02040503050406030204" pitchFamily="18" charset="0"/>
                                </a:rPr>
                              </m:ctrlPr>
                            </m:sSupPr>
                            <m:e>
                              <m:d>
                                <m:dPr>
                                  <m:ctrlPr>
                                    <a:rPr lang="en-US" sz="1400" i="1">
                                      <a:solidFill>
                                        <a:srgbClr val="00B050"/>
                                      </a:solidFill>
                                      <a:latin typeface="Cambria Math" panose="02040503050406030204" pitchFamily="18" charset="0"/>
                                    </a:rPr>
                                  </m:ctrlPr>
                                </m:dPr>
                                <m:e>
                                  <m:r>
                                    <a:rPr lang="en-US" sz="1400" i="1">
                                      <a:solidFill>
                                        <a:srgbClr val="00B050"/>
                                      </a:solidFill>
                                      <a:latin typeface="Cambria Math" panose="02040503050406030204" pitchFamily="18" charset="0"/>
                                    </a:rPr>
                                    <m:t>𝑞</m:t>
                                  </m:r>
                                  <m:sSub>
                                    <m:sSubPr>
                                      <m:ctrlPr>
                                        <a:rPr lang="en-US" sz="1400" i="1">
                                          <a:solidFill>
                                            <a:srgbClr val="00B050"/>
                                          </a:solidFill>
                                          <a:latin typeface="Cambria Math" panose="02040503050406030204" pitchFamily="18" charset="0"/>
                                        </a:rPr>
                                      </m:ctrlPr>
                                    </m:sSubPr>
                                    <m:e>
                                      <m:r>
                                        <a:rPr lang="en-US" sz="1400" i="1">
                                          <a:solidFill>
                                            <a:srgbClr val="00B050"/>
                                          </a:solidFill>
                                          <a:latin typeface="Cambria Math" panose="02040503050406030204" pitchFamily="18" charset="0"/>
                                        </a:rPr>
                                        <m:t>𝑁</m:t>
                                      </m:r>
                                    </m:e>
                                    <m:sub>
                                      <m:r>
                                        <a:rPr lang="en-US" sz="1400" i="1">
                                          <a:solidFill>
                                            <a:srgbClr val="00B050"/>
                                          </a:solidFill>
                                          <a:latin typeface="Cambria Math" panose="02040503050406030204" pitchFamily="18" charset="0"/>
                                        </a:rPr>
                                        <m:t>𝐸𝑁𝑍</m:t>
                                      </m:r>
                                    </m:sub>
                                  </m:sSub>
                                </m:e>
                              </m:d>
                            </m:e>
                            <m:sup>
                              <m:r>
                                <a:rPr lang="en-US" sz="1400" i="1">
                                  <a:solidFill>
                                    <a:srgbClr val="00B050"/>
                                  </a:solidFill>
                                  <a:latin typeface="Cambria Math" panose="02040503050406030204" pitchFamily="18" charset="0"/>
                                </a:rPr>
                                <m:t>2</m:t>
                              </m:r>
                            </m:sup>
                          </m:sSup>
                        </m:num>
                        <m:den>
                          <m:sSup>
                            <m:sSupPr>
                              <m:ctrlPr>
                                <a:rPr lang="en-US" sz="1400" i="1" smtClean="0">
                                  <a:solidFill>
                                    <a:srgbClr val="0070C0"/>
                                  </a:solidFill>
                                  <a:latin typeface="Cambria Math" panose="02040503050406030204" pitchFamily="18" charset="0"/>
                                </a:rPr>
                              </m:ctrlPr>
                            </m:sSupPr>
                            <m:e>
                              <m:r>
                                <a:rPr lang="en-US" sz="1400" i="1">
                                  <a:solidFill>
                                    <a:srgbClr val="0070C0"/>
                                  </a:solidFill>
                                  <a:latin typeface="Cambria Math" panose="02040503050406030204" pitchFamily="18" charset="0"/>
                                  <a:ea typeface="Cambria Math" panose="02040503050406030204" pitchFamily="18" charset="0"/>
                                </a:rPr>
                                <m:t>𝛼</m:t>
                              </m:r>
                            </m:e>
                            <m:sup>
                              <m:r>
                                <a:rPr lang="en-US" sz="1400" i="1">
                                  <a:solidFill>
                                    <a:srgbClr val="0070C0"/>
                                  </a:solidFill>
                                  <a:latin typeface="Cambria Math" panose="02040503050406030204" pitchFamily="18" charset="0"/>
                                </a:rPr>
                                <m:t>2</m:t>
                              </m:r>
                            </m:sup>
                          </m:sSup>
                          <m:r>
                            <a:rPr lang="en-US" sz="1400" i="1">
                              <a:solidFill>
                                <a:srgbClr val="0070C0"/>
                              </a:solidFill>
                              <a:latin typeface="Cambria Math" panose="02040503050406030204" pitchFamily="18" charset="0"/>
                            </a:rPr>
                            <m:t>𝐶</m:t>
                          </m:r>
                        </m:den>
                      </m:f>
                      <m:r>
                        <a:rPr lang="en-US" sz="1400" i="1" smtClean="0">
                          <a:solidFill>
                            <a:schemeClr val="tx1"/>
                          </a:solidFill>
                          <a:latin typeface="Cambria Math" panose="02040503050406030204" pitchFamily="18" charset="0"/>
                          <a:ea typeface="Cambria Math" panose="02040503050406030204" pitchFamily="18" charset="0"/>
                        </a:rPr>
                        <m:t>∝</m:t>
                      </m:r>
                      <m:f>
                        <m:fPr>
                          <m:ctrlPr>
                            <a:rPr lang="en-US" sz="1400" i="1" smtClean="0">
                              <a:solidFill>
                                <a:srgbClr val="00B050"/>
                              </a:solidFill>
                              <a:latin typeface="Cambria Math" panose="02040503050406030204" pitchFamily="18" charset="0"/>
                              <a:ea typeface="Cambria Math" panose="02040503050406030204" pitchFamily="18" charset="0"/>
                            </a:rPr>
                          </m:ctrlPr>
                        </m:fPr>
                        <m:num>
                          <m:r>
                            <a:rPr lang="en-US" sz="1400" b="0" i="1" smtClean="0">
                              <a:solidFill>
                                <a:srgbClr val="00B050"/>
                              </a:solidFill>
                              <a:latin typeface="Cambria Math" panose="02040503050406030204" pitchFamily="18" charset="0"/>
                              <a:ea typeface="Cambria Math" panose="02040503050406030204" pitchFamily="18" charset="0"/>
                            </a:rPr>
                            <m:t>1</m:t>
                          </m:r>
                        </m:num>
                        <m:den>
                          <m:r>
                            <a:rPr lang="en-US" sz="1400" b="0" i="1" smtClean="0">
                              <a:solidFill>
                                <a:srgbClr val="00B050"/>
                              </a:solidFill>
                              <a:latin typeface="Cambria Math" panose="02040503050406030204" pitchFamily="18" charset="0"/>
                              <a:ea typeface="Cambria Math" panose="02040503050406030204" pitchFamily="18" charset="0"/>
                            </a:rPr>
                            <m:t>𝐾</m:t>
                          </m:r>
                        </m:den>
                      </m:f>
                      <m:r>
                        <a:rPr lang="en-US" sz="1400" i="1" smtClean="0">
                          <a:solidFill>
                            <a:schemeClr val="tx1"/>
                          </a:solidFill>
                          <a:latin typeface="Cambria Math" panose="02040503050406030204" pitchFamily="18" charset="0"/>
                          <a:ea typeface="Cambria Math" panose="02040503050406030204" pitchFamily="18" charset="0"/>
                        </a:rPr>
                        <m:t>∙</m:t>
                      </m:r>
                      <m:f>
                        <m:fPr>
                          <m:ctrlPr>
                            <a:rPr lang="en-US" sz="1400" i="1" smtClean="0">
                              <a:solidFill>
                                <a:srgbClr val="FFC000"/>
                              </a:solidFill>
                              <a:latin typeface="Cambria Math" panose="02040503050406030204" pitchFamily="18" charset="0"/>
                              <a:ea typeface="Cambria Math" panose="02040503050406030204" pitchFamily="18" charset="0"/>
                            </a:rPr>
                          </m:ctrlPr>
                        </m:fPr>
                        <m:num>
                          <m:r>
                            <a:rPr lang="en-US" sz="1400" b="0" i="1" smtClean="0">
                              <a:solidFill>
                                <a:srgbClr val="FFC000"/>
                              </a:solidFill>
                              <a:latin typeface="Cambria Math" panose="02040503050406030204" pitchFamily="18" charset="0"/>
                              <a:ea typeface="Cambria Math" panose="02040503050406030204" pitchFamily="18" charset="0"/>
                            </a:rPr>
                            <m:t>1</m:t>
                          </m:r>
                        </m:num>
                        <m:den>
                          <m:sSup>
                            <m:sSupPr>
                              <m:ctrlPr>
                                <a:rPr lang="en-US" sz="1400" b="0" i="1" smtClean="0">
                                  <a:solidFill>
                                    <a:srgbClr val="FFC000"/>
                                  </a:solidFill>
                                  <a:latin typeface="Cambria Math" panose="02040503050406030204" pitchFamily="18" charset="0"/>
                                  <a:ea typeface="Cambria Math" panose="02040503050406030204" pitchFamily="18" charset="0"/>
                                </a:rPr>
                              </m:ctrlPr>
                            </m:sSupPr>
                            <m:e>
                              <m:r>
                                <a:rPr lang="en-US" sz="1400" b="0" i="1" smtClean="0">
                                  <a:solidFill>
                                    <a:srgbClr val="FFC000"/>
                                  </a:solidFill>
                                  <a:latin typeface="Cambria Math" charset="0"/>
                                  <a:ea typeface="Cambria Math" panose="02040503050406030204" pitchFamily="18" charset="0"/>
                                </a:rPr>
                                <m:t>(</m:t>
                              </m:r>
                              <m:r>
                                <a:rPr lang="en-US" sz="1400" i="1">
                                  <a:solidFill>
                                    <a:srgbClr val="FFC000"/>
                                  </a:solidFill>
                                  <a:latin typeface="Cambria Math" panose="02040503050406030204" pitchFamily="18" charset="0"/>
                                  <a:ea typeface="Cambria Math" panose="02040503050406030204" pitchFamily="18" charset="0"/>
                                </a:rPr>
                                <m:t>𝑔</m:t>
                              </m:r>
                              <m:sSub>
                                <m:sSubPr>
                                  <m:ctrlPr>
                                    <a:rPr lang="en-US" sz="1400" i="1">
                                      <a:solidFill>
                                        <a:srgbClr val="FFC000"/>
                                      </a:solidFill>
                                      <a:latin typeface="Cambria Math" panose="02040503050406030204" pitchFamily="18" charset="0"/>
                                      <a:ea typeface="Cambria Math" panose="02040503050406030204" pitchFamily="18" charset="0"/>
                                    </a:rPr>
                                  </m:ctrlPr>
                                </m:sSubPr>
                                <m:e>
                                  <m:r>
                                    <a:rPr lang="en-US" sz="1400" i="1">
                                      <a:solidFill>
                                        <a:srgbClr val="FFC000"/>
                                      </a:solidFill>
                                      <a:latin typeface="Cambria Math" panose="02040503050406030204" pitchFamily="18" charset="0"/>
                                      <a:ea typeface="Cambria Math" panose="02040503050406030204" pitchFamily="18" charset="0"/>
                                    </a:rPr>
                                    <m:t>𝐹</m:t>
                                  </m:r>
                                </m:e>
                                <m:sub>
                                  <m:r>
                                    <a:rPr lang="en-US" sz="1400" i="1">
                                      <a:solidFill>
                                        <a:srgbClr val="FFC000"/>
                                      </a:solidFill>
                                      <a:latin typeface="Cambria Math" panose="02040503050406030204" pitchFamily="18" charset="0"/>
                                      <a:ea typeface="Cambria Math" panose="02040503050406030204" pitchFamily="18" charset="0"/>
                                    </a:rPr>
                                    <m:t>𝑝</m:t>
                                  </m:r>
                                  <m:r>
                                    <a:rPr lang="en-US" sz="1400" b="0" i="1" smtClean="0">
                                      <a:solidFill>
                                        <a:srgbClr val="FFC000"/>
                                      </a:solidFill>
                                      <a:latin typeface="Cambria Math" charset="0"/>
                                      <a:ea typeface="Cambria Math" panose="02040503050406030204" pitchFamily="18" charset="0"/>
                                    </a:rPr>
                                    <m:t>)</m:t>
                                  </m:r>
                                </m:sub>
                              </m:sSub>
                            </m:e>
                            <m:sup>
                              <m:r>
                                <a:rPr lang="en-US" sz="1400" b="0" i="1" smtClean="0">
                                  <a:solidFill>
                                    <a:srgbClr val="FFC000"/>
                                  </a:solidFill>
                                  <a:latin typeface="Cambria Math" charset="0"/>
                                  <a:ea typeface="Cambria Math" panose="02040503050406030204" pitchFamily="18" charset="0"/>
                                </a:rPr>
                                <m:t>2</m:t>
                              </m:r>
                            </m:sup>
                          </m:sSup>
                        </m:den>
                      </m:f>
                      <m:r>
                        <a:rPr lang="en-US" sz="1400" i="1" smtClean="0">
                          <a:solidFill>
                            <a:schemeClr val="tx1"/>
                          </a:solidFill>
                          <a:latin typeface="Cambria Math" panose="02040503050406030204" pitchFamily="18" charset="0"/>
                          <a:ea typeface="Cambria Math" panose="02040503050406030204" pitchFamily="18" charset="0"/>
                        </a:rPr>
                        <m:t>∙</m:t>
                      </m:r>
                      <m:f>
                        <m:fPr>
                          <m:ctrlPr>
                            <a:rPr lang="en-US" sz="1400" i="1" smtClean="0">
                              <a:solidFill>
                                <a:srgbClr val="0070C0"/>
                              </a:solidFill>
                              <a:latin typeface="Cambria Math" panose="02040503050406030204" pitchFamily="18" charset="0"/>
                              <a:ea typeface="Cambria Math" panose="02040503050406030204" pitchFamily="18" charset="0"/>
                            </a:rPr>
                          </m:ctrlPr>
                        </m:fPr>
                        <m:num>
                          <m:r>
                            <a:rPr lang="en-US" sz="1400" b="0" i="1" smtClean="0">
                              <a:solidFill>
                                <a:srgbClr val="0070C0"/>
                              </a:solidFill>
                              <a:latin typeface="Cambria Math" panose="02040503050406030204" pitchFamily="18" charset="0"/>
                              <a:ea typeface="Cambria Math" panose="02040503050406030204" pitchFamily="18" charset="0"/>
                            </a:rPr>
                            <m:t>1</m:t>
                          </m:r>
                        </m:num>
                        <m:den>
                          <m:sSup>
                            <m:sSupPr>
                              <m:ctrlPr>
                                <a:rPr lang="en-US" sz="1400" i="1" smtClean="0">
                                  <a:solidFill>
                                    <a:srgbClr val="0070C0"/>
                                  </a:solidFill>
                                  <a:latin typeface="Cambria Math" panose="02040503050406030204" pitchFamily="18" charset="0"/>
                                  <a:ea typeface="Cambria Math" panose="02040503050406030204" pitchFamily="18" charset="0"/>
                                </a:rPr>
                              </m:ctrlPr>
                            </m:sSupPr>
                            <m:e>
                              <m:r>
                                <a:rPr lang="en-US" sz="1400" i="1" smtClean="0">
                                  <a:solidFill>
                                    <a:srgbClr val="0070C0"/>
                                  </a:solidFill>
                                  <a:latin typeface="Cambria Math" panose="02040503050406030204" pitchFamily="18" charset="0"/>
                                  <a:ea typeface="Cambria Math" panose="02040503050406030204" pitchFamily="18" charset="0"/>
                                </a:rPr>
                                <m:t>𝛼</m:t>
                              </m:r>
                            </m:e>
                            <m:sup>
                              <m:r>
                                <a:rPr lang="en-US" sz="1400" b="0" i="1" smtClean="0">
                                  <a:solidFill>
                                    <a:srgbClr val="0070C0"/>
                                  </a:solidFill>
                                  <a:latin typeface="Cambria Math" panose="02040503050406030204" pitchFamily="18" charset="0"/>
                                  <a:ea typeface="Cambria Math" panose="02040503050406030204" pitchFamily="18" charset="0"/>
                                </a:rPr>
                                <m:t>2</m:t>
                              </m:r>
                            </m:sup>
                          </m:sSup>
                          <m:r>
                            <a:rPr lang="en-US" sz="1400" b="0" i="1" smtClean="0">
                              <a:solidFill>
                                <a:srgbClr val="0070C0"/>
                              </a:solidFill>
                              <a:latin typeface="Cambria Math" panose="02040503050406030204" pitchFamily="18" charset="0"/>
                              <a:ea typeface="Cambria Math" panose="02040503050406030204" pitchFamily="18" charset="0"/>
                            </a:rPr>
                            <m:t>𝐶</m:t>
                          </m:r>
                        </m:den>
                      </m:f>
                    </m:oMath>
                  </a14:m>
                  <a:endParaRPr lang="en-US" sz="1400" i="1" dirty="0">
                    <a:solidFill>
                      <a:schemeClr val="tx1"/>
                    </a:solidFill>
                    <a:latin typeface="Cambria Math" panose="02040503050406030204" pitchFamily="18" charset="0"/>
                    <a:ea typeface="ＭＳ Ｐゴシック"/>
                  </a:endParaRPr>
                </a:p>
              </p:txBody>
            </p:sp>
          </mc:Choice>
          <mc:Fallback xmlns="">
            <p:sp>
              <p:nvSpPr>
                <p:cNvPr id="34" name="TextBox 33">
                  <a:extLst>
                    <a:ext uri="{FF2B5EF4-FFF2-40B4-BE49-F238E27FC236}">
                      <a16:creationId xmlns:a16="http://schemas.microsoft.com/office/drawing/2014/main" id="{BEE3415C-F365-4AEC-93C2-E90848C505DD}"/>
                    </a:ext>
                  </a:extLst>
                </p:cNvPr>
                <p:cNvSpPr txBox="1">
                  <a:spLocks noRot="1" noChangeAspect="1" noMove="1" noResize="1" noEditPoints="1" noAdjustHandles="1" noChangeArrowheads="1" noChangeShapeType="1" noTextEdit="1"/>
                </p:cNvSpPr>
                <p:nvPr/>
              </p:nvSpPr>
              <p:spPr>
                <a:xfrm>
                  <a:off x="1380040" y="3654758"/>
                  <a:ext cx="4422411" cy="958789"/>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48318C32-0E66-4E77-809F-0836060AB829}"/>
                    </a:ext>
                  </a:extLst>
                </p:cNvPr>
                <p:cNvSpPr txBox="1"/>
                <p:nvPr/>
              </p:nvSpPr>
              <p:spPr>
                <a:xfrm>
                  <a:off x="2148439" y="2761220"/>
                  <a:ext cx="3441391" cy="50924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1600" b="0" i="1" smtClean="0">
                                <a:solidFill>
                                  <a:schemeClr val="tx1"/>
                                </a:solidFill>
                                <a:latin typeface="Cambria Math" panose="02040503050406030204" pitchFamily="18" charset="0"/>
                                <a:ea typeface="Cambria Math" panose="02040503050406030204" pitchFamily="18" charset="0"/>
                              </a:rPr>
                            </m:ctrlPr>
                          </m:fPr>
                          <m:num>
                            <m:r>
                              <a:rPr lang="en-US" sz="1600" b="0" i="1" smtClean="0">
                                <a:solidFill>
                                  <a:schemeClr val="tx1"/>
                                </a:solidFill>
                                <a:latin typeface="Cambria Math" panose="02040503050406030204" pitchFamily="18" charset="0"/>
                                <a:ea typeface="Cambria Math" panose="02040503050406030204" pitchFamily="18" charset="0"/>
                              </a:rPr>
                              <m:t>∆</m:t>
                            </m:r>
                            <m:r>
                              <a:rPr lang="en-US" sz="1600" b="0" i="1" smtClean="0">
                                <a:solidFill>
                                  <a:schemeClr val="tx1"/>
                                </a:solidFill>
                                <a:latin typeface="Cambria Math" panose="02040503050406030204" pitchFamily="18" charset="0"/>
                                <a:ea typeface="Cambria Math" panose="02040503050406030204" pitchFamily="18" charset="0"/>
                              </a:rPr>
                              <m:t>𝜆</m:t>
                            </m:r>
                          </m:num>
                          <m:den>
                            <m:r>
                              <a:rPr lang="en-US" sz="1600" b="0" i="1" smtClean="0">
                                <a:solidFill>
                                  <a:schemeClr val="tx1"/>
                                </a:solidFill>
                                <a:latin typeface="Cambria Math" panose="02040503050406030204" pitchFamily="18" charset="0"/>
                                <a:ea typeface="Cambria Math" panose="02040503050406030204" pitchFamily="18" charset="0"/>
                              </a:rPr>
                              <m:t>𝜆</m:t>
                            </m:r>
                          </m:den>
                        </m:f>
                        <m:r>
                          <a:rPr lang="en-US" sz="1600" b="0" i="1" smtClean="0">
                            <a:solidFill>
                              <a:schemeClr val="tx1"/>
                            </a:solidFill>
                            <a:latin typeface="Cambria Math" panose="02040503050406030204" pitchFamily="18" charset="0"/>
                            <a:ea typeface="Cambria Math" panose="02040503050406030204" pitchFamily="18" charset="0"/>
                          </a:rPr>
                          <m:t>=</m:t>
                        </m:r>
                        <m:f>
                          <m:fPr>
                            <m:ctrlPr>
                              <a:rPr lang="en-US" sz="1600" i="1" smtClean="0">
                                <a:solidFill>
                                  <a:schemeClr val="tx1"/>
                                </a:solidFill>
                                <a:latin typeface="Cambria Math" panose="02040503050406030204" pitchFamily="18" charset="0"/>
                                <a:ea typeface="Cambria Math" panose="02040503050406030204" pitchFamily="18" charset="0"/>
                              </a:rPr>
                            </m:ctrlPr>
                          </m:fPr>
                          <m:num>
                            <m:r>
                              <a:rPr lang="en-US" sz="1600" i="1">
                                <a:solidFill>
                                  <a:schemeClr val="tx1"/>
                                </a:solidFill>
                                <a:latin typeface="Cambria Math" panose="02040503050406030204" pitchFamily="18" charset="0"/>
                                <a:ea typeface="Cambria Math" panose="02040503050406030204" pitchFamily="18" charset="0"/>
                              </a:rPr>
                              <m:t>∆</m:t>
                            </m:r>
                            <m:r>
                              <a:rPr lang="en-US" sz="1600" i="1">
                                <a:solidFill>
                                  <a:schemeClr val="tx1"/>
                                </a:solidFill>
                                <a:latin typeface="Cambria Math" panose="02040503050406030204" pitchFamily="18" charset="0"/>
                                <a:ea typeface="Cambria Math" panose="02040503050406030204" pitchFamily="18" charset="0"/>
                              </a:rPr>
                              <m:t>𝜔</m:t>
                            </m:r>
                          </m:num>
                          <m:den>
                            <m:r>
                              <a:rPr lang="en-US" sz="1600" i="1" smtClean="0">
                                <a:solidFill>
                                  <a:schemeClr val="tx1"/>
                                </a:solidFill>
                                <a:latin typeface="Cambria Math" panose="02040503050406030204" pitchFamily="18" charset="0"/>
                                <a:ea typeface="Cambria Math" panose="02040503050406030204" pitchFamily="18" charset="0"/>
                              </a:rPr>
                              <m:t>𝜔</m:t>
                            </m:r>
                          </m:den>
                        </m:f>
                        <m:r>
                          <a:rPr lang="en-US" sz="1600" b="0" i="1" smtClean="0">
                            <a:solidFill>
                              <a:schemeClr val="tx1"/>
                            </a:solidFill>
                            <a:latin typeface="Cambria Math" panose="02040503050406030204" pitchFamily="18" charset="0"/>
                            <a:ea typeface="Cambria Math" panose="02040503050406030204" pitchFamily="18" charset="0"/>
                          </a:rPr>
                          <m:t>=</m:t>
                        </m:r>
                        <m:f>
                          <m:fPr>
                            <m:ctrlPr>
                              <a:rPr lang="en-US" sz="1600" b="0" i="1" smtClean="0">
                                <a:solidFill>
                                  <a:schemeClr val="tx1"/>
                                </a:solidFill>
                                <a:latin typeface="Cambria Math" panose="02040503050406030204" pitchFamily="18" charset="0"/>
                                <a:ea typeface="Cambria Math" panose="02040503050406030204" pitchFamily="18" charset="0"/>
                              </a:rPr>
                            </m:ctrlPr>
                          </m:fPr>
                          <m:num>
                            <m:r>
                              <a:rPr lang="en-US" sz="1600" b="0" i="1" smtClean="0">
                                <a:solidFill>
                                  <a:schemeClr val="tx1"/>
                                </a:solidFill>
                                <a:latin typeface="Cambria Math" panose="02040503050406030204" pitchFamily="18" charset="0"/>
                                <a:ea typeface="Cambria Math" panose="02040503050406030204" pitchFamily="18" charset="0"/>
                              </a:rPr>
                              <m:t>𝛼</m:t>
                            </m:r>
                            <m:r>
                              <a:rPr lang="en-US" sz="1600" b="0" i="1" smtClean="0">
                                <a:solidFill>
                                  <a:schemeClr val="tx1"/>
                                </a:solidFill>
                                <a:latin typeface="Cambria Math" panose="02040503050406030204" pitchFamily="18" charset="0"/>
                                <a:ea typeface="Cambria Math" panose="02040503050406030204" pitchFamily="18" charset="0"/>
                              </a:rPr>
                              <m:t>𝐾</m:t>
                            </m:r>
                            <m:sSub>
                              <m:sSubPr>
                                <m:ctrlPr>
                                  <a:rPr lang="en-US" sz="1600" b="0" i="1" smtClean="0">
                                    <a:solidFill>
                                      <a:schemeClr val="tx1"/>
                                    </a:solidFill>
                                    <a:latin typeface="Cambria Math" panose="02040503050406030204" pitchFamily="18" charset="0"/>
                                    <a:ea typeface="Cambria Math" panose="02040503050406030204" pitchFamily="18" charset="0"/>
                                  </a:rPr>
                                </m:ctrlPr>
                              </m:sSubPr>
                              <m:e>
                                <m:r>
                                  <a:rPr lang="en-US" sz="1600" b="0" i="1" smtClean="0">
                                    <a:solidFill>
                                      <a:schemeClr val="tx1"/>
                                    </a:solidFill>
                                    <a:latin typeface="Cambria Math" panose="02040503050406030204" pitchFamily="18" charset="0"/>
                                    <a:ea typeface="Cambria Math" panose="02040503050406030204" pitchFamily="18" charset="0"/>
                                  </a:rPr>
                                  <m:t>𝑄</m:t>
                                </m:r>
                              </m:e>
                              <m:sub>
                                <m:r>
                                  <a:rPr lang="en-US" sz="1600" b="0" i="1" smtClean="0">
                                    <a:solidFill>
                                      <a:schemeClr val="tx1"/>
                                    </a:solidFill>
                                    <a:latin typeface="Cambria Math" panose="02040503050406030204" pitchFamily="18" charset="0"/>
                                    <a:ea typeface="Cambria Math" panose="02040503050406030204" pitchFamily="18" charset="0"/>
                                  </a:rPr>
                                  <m:t>𝑡𝑜𝑡</m:t>
                                </m:r>
                              </m:sub>
                            </m:sSub>
                          </m:num>
                          <m:den>
                            <m:r>
                              <a:rPr lang="en-US" sz="1600" b="0" i="1" smtClean="0">
                                <a:solidFill>
                                  <a:schemeClr val="tx1"/>
                                </a:solidFill>
                                <a:latin typeface="Cambria Math" panose="02040503050406030204" pitchFamily="18" charset="0"/>
                                <a:ea typeface="Cambria Math" panose="02040503050406030204" pitchFamily="18" charset="0"/>
                              </a:rPr>
                              <m:t>2</m:t>
                            </m:r>
                            <m:sSub>
                              <m:sSubPr>
                                <m:ctrlPr>
                                  <a:rPr lang="en-US" sz="1600" b="0" i="1" smtClean="0">
                                    <a:solidFill>
                                      <a:schemeClr val="tx1"/>
                                    </a:solidFill>
                                    <a:latin typeface="Cambria Math" panose="02040503050406030204" pitchFamily="18" charset="0"/>
                                    <a:ea typeface="Cambria Math" panose="02040503050406030204" pitchFamily="18" charset="0"/>
                                  </a:rPr>
                                </m:ctrlPr>
                              </m:sSubPr>
                              <m:e>
                                <m:r>
                                  <a:rPr lang="en-US" sz="1600" b="0" i="1" smtClean="0">
                                    <a:solidFill>
                                      <a:schemeClr val="tx1"/>
                                    </a:solidFill>
                                    <a:latin typeface="Cambria Math" panose="02040503050406030204" pitchFamily="18" charset="0"/>
                                    <a:ea typeface="Cambria Math" panose="02040503050406030204" pitchFamily="18" charset="0"/>
                                  </a:rPr>
                                  <m:t>𝑉</m:t>
                                </m:r>
                              </m:e>
                              <m:sub>
                                <m:r>
                                  <a:rPr lang="en-US" sz="1600" b="0" i="1" smtClean="0">
                                    <a:solidFill>
                                      <a:schemeClr val="tx1"/>
                                    </a:solidFill>
                                    <a:latin typeface="Cambria Math" panose="02040503050406030204" pitchFamily="18" charset="0"/>
                                    <a:ea typeface="Cambria Math" panose="02040503050406030204" pitchFamily="18" charset="0"/>
                                  </a:rPr>
                                  <m:t>𝑚</m:t>
                                </m:r>
                              </m:sub>
                            </m:sSub>
                          </m:den>
                        </m:f>
                        <m:r>
                          <a:rPr lang="en-US" sz="1600" b="0" i="1" smtClean="0">
                            <a:solidFill>
                              <a:schemeClr val="tx1"/>
                            </a:solidFill>
                            <a:latin typeface="Cambria Math" panose="02040503050406030204" pitchFamily="18" charset="0"/>
                            <a:ea typeface="Cambria Math" panose="02040503050406030204" pitchFamily="18" charset="0"/>
                          </a:rPr>
                          <m:t>=(</m:t>
                        </m:r>
                        <m:f>
                          <m:fPr>
                            <m:ctrlPr>
                              <a:rPr lang="en-US" sz="1600" b="0" i="1" smtClean="0">
                                <a:solidFill>
                                  <a:schemeClr val="tx1"/>
                                </a:solidFill>
                                <a:latin typeface="Cambria Math" panose="02040503050406030204" pitchFamily="18" charset="0"/>
                                <a:ea typeface="Cambria Math" panose="02040503050406030204" pitchFamily="18" charset="0"/>
                              </a:rPr>
                            </m:ctrlPr>
                          </m:fPr>
                          <m:num>
                            <m:r>
                              <a:rPr lang="en-US" sz="1600" b="0" i="1" smtClean="0">
                                <a:solidFill>
                                  <a:schemeClr val="tx1"/>
                                </a:solidFill>
                                <a:latin typeface="Cambria Math" panose="02040503050406030204" pitchFamily="18" charset="0"/>
                                <a:ea typeface="Cambria Math" panose="02040503050406030204" pitchFamily="18" charset="0"/>
                              </a:rPr>
                              <m:t>1</m:t>
                            </m:r>
                          </m:num>
                          <m:den>
                            <m:r>
                              <a:rPr lang="en-US" sz="1600" b="0" i="1" smtClean="0">
                                <a:solidFill>
                                  <a:schemeClr val="tx1"/>
                                </a:solidFill>
                                <a:latin typeface="Cambria Math" panose="02040503050406030204" pitchFamily="18" charset="0"/>
                                <a:ea typeface="Cambria Math" panose="02040503050406030204" pitchFamily="18" charset="0"/>
                              </a:rPr>
                              <m:t>2</m:t>
                            </m:r>
                          </m:den>
                        </m:f>
                        <m:r>
                          <a:rPr lang="en-US" sz="1600" b="0" i="1" smtClean="0">
                            <a:solidFill>
                              <a:srgbClr val="00B050"/>
                            </a:solidFill>
                            <a:latin typeface="Cambria Math" panose="02040503050406030204" pitchFamily="18" charset="0"/>
                            <a:ea typeface="Cambria Math" panose="02040503050406030204" pitchFamily="18" charset="0"/>
                          </a:rPr>
                          <m:t>𝐾</m:t>
                        </m:r>
                        <m:r>
                          <a:rPr lang="en-US" sz="1600" b="0" i="1" smtClean="0">
                            <a:solidFill>
                              <a:schemeClr val="tx1"/>
                            </a:solidFill>
                            <a:latin typeface="Cambria Math" panose="02040503050406030204" pitchFamily="18" charset="0"/>
                            <a:ea typeface="Cambria Math" panose="02040503050406030204" pitchFamily="18" charset="0"/>
                          </a:rPr>
                          <m:t>∙</m:t>
                        </m:r>
                        <m:f>
                          <m:fPr>
                            <m:ctrlPr>
                              <a:rPr lang="en-US" sz="1600" b="0" i="1" smtClean="0">
                                <a:solidFill>
                                  <a:schemeClr val="tx1"/>
                                </a:solidFill>
                                <a:latin typeface="Cambria Math" panose="02040503050406030204" pitchFamily="18" charset="0"/>
                                <a:ea typeface="Cambria Math" panose="02040503050406030204" pitchFamily="18" charset="0"/>
                              </a:rPr>
                            </m:ctrlPr>
                          </m:fPr>
                          <m:num>
                            <m:r>
                              <a:rPr lang="en-US" sz="1600" i="1" smtClean="0">
                                <a:solidFill>
                                  <a:srgbClr val="0070C0"/>
                                </a:solidFill>
                                <a:latin typeface="Cambria Math" panose="02040503050406030204" pitchFamily="18" charset="0"/>
                                <a:ea typeface="Cambria Math" panose="02040503050406030204" pitchFamily="18" charset="0"/>
                              </a:rPr>
                              <m:t>𝛼</m:t>
                            </m:r>
                            <m:r>
                              <a:rPr lang="en-US" sz="1600" b="0" i="1" smtClean="0">
                                <a:solidFill>
                                  <a:srgbClr val="0070C0"/>
                                </a:solidFill>
                                <a:latin typeface="Cambria Math" panose="02040503050406030204" pitchFamily="18" charset="0"/>
                                <a:ea typeface="Cambria Math" panose="02040503050406030204" pitchFamily="18" charset="0"/>
                              </a:rPr>
                              <m:t>𝐶</m:t>
                            </m:r>
                          </m:num>
                          <m:den>
                            <m:sSub>
                              <m:sSubPr>
                                <m:ctrlPr>
                                  <a:rPr lang="en-US" sz="1600" b="0" i="1" smtClean="0">
                                    <a:solidFill>
                                      <a:srgbClr val="FFC000"/>
                                    </a:solidFill>
                                    <a:latin typeface="Cambria Math" panose="02040503050406030204" pitchFamily="18" charset="0"/>
                                    <a:ea typeface="Cambria Math" panose="02040503050406030204" pitchFamily="18" charset="0"/>
                                  </a:rPr>
                                </m:ctrlPr>
                              </m:sSubPr>
                              <m:e>
                                <m:r>
                                  <a:rPr lang="en-US" sz="1600" b="0" i="1" smtClean="0">
                                    <a:solidFill>
                                      <a:srgbClr val="FFC000"/>
                                    </a:solidFill>
                                    <a:latin typeface="Cambria Math" panose="02040503050406030204" pitchFamily="18" charset="0"/>
                                    <a:ea typeface="Cambria Math" panose="02040503050406030204" pitchFamily="18" charset="0"/>
                                  </a:rPr>
                                  <m:t>𝑉</m:t>
                                </m:r>
                              </m:e>
                              <m:sub>
                                <m:r>
                                  <a:rPr lang="en-US" sz="1600" b="0" i="1" smtClean="0">
                                    <a:solidFill>
                                      <a:srgbClr val="FFC000"/>
                                    </a:solidFill>
                                    <a:latin typeface="Cambria Math" panose="02040503050406030204" pitchFamily="18" charset="0"/>
                                    <a:ea typeface="Cambria Math" panose="02040503050406030204" pitchFamily="18" charset="0"/>
                                  </a:rPr>
                                  <m:t>𝑚</m:t>
                                </m:r>
                              </m:sub>
                            </m:sSub>
                          </m:den>
                        </m:f>
                        <m:r>
                          <a:rPr lang="en-US" sz="1600" b="0" i="1" smtClean="0">
                            <a:solidFill>
                              <a:schemeClr val="tx1"/>
                            </a:solidFill>
                            <a:latin typeface="Cambria Math" panose="02040503050406030204" pitchFamily="18" charset="0"/>
                            <a:ea typeface="Cambria Math" panose="02040503050406030204" pitchFamily="18" charset="0"/>
                          </a:rPr>
                          <m:t>)∙</m:t>
                        </m:r>
                        <m:r>
                          <a:rPr lang="en-US" sz="1600" b="0" i="1" smtClean="0">
                            <a:solidFill>
                              <a:schemeClr val="tx1"/>
                            </a:solidFill>
                            <a:latin typeface="Cambria Math" panose="02040503050406030204" pitchFamily="18" charset="0"/>
                            <a:ea typeface="Cambria Math" panose="02040503050406030204" pitchFamily="18" charset="0"/>
                          </a:rPr>
                          <m:t>𝑉</m:t>
                        </m:r>
                      </m:oMath>
                    </m:oMathPara>
                  </a14:m>
                  <a:br>
                    <a:rPr lang="en-US" sz="1600" i="1" dirty="0">
                      <a:solidFill>
                        <a:schemeClr val="tx1"/>
                      </a:solidFill>
                      <a:latin typeface="Cambria Math" panose="02040503050406030204" pitchFamily="18" charset="0"/>
                      <a:ea typeface="Cambria Math" panose="02040503050406030204" pitchFamily="18" charset="0"/>
                    </a:rPr>
                  </a:br>
                  <a:endParaRPr lang="en-US" sz="1600" dirty="0">
                    <a:solidFill>
                      <a:schemeClr val="tx1"/>
                    </a:solidFill>
                  </a:endParaRPr>
                </a:p>
              </p:txBody>
            </p:sp>
          </mc:Choice>
          <mc:Fallback xmlns="">
            <p:sp>
              <p:nvSpPr>
                <p:cNvPr id="35" name="TextBox 34">
                  <a:extLst>
                    <a:ext uri="{FF2B5EF4-FFF2-40B4-BE49-F238E27FC236}">
                      <a16:creationId xmlns:a16="http://schemas.microsoft.com/office/drawing/2014/main" id="{48318C32-0E66-4E77-809F-0836060AB829}"/>
                    </a:ext>
                  </a:extLst>
                </p:cNvPr>
                <p:cNvSpPr txBox="1">
                  <a:spLocks noRot="1" noChangeAspect="1" noMove="1" noResize="1" noEditPoints="1" noAdjustHandles="1" noChangeArrowheads="1" noChangeShapeType="1" noTextEdit="1"/>
                </p:cNvSpPr>
                <p:nvPr/>
              </p:nvSpPr>
              <p:spPr>
                <a:xfrm>
                  <a:off x="2148439" y="2761220"/>
                  <a:ext cx="3441391" cy="509242"/>
                </a:xfrm>
                <a:prstGeom prst="rect">
                  <a:avLst/>
                </a:prstGeom>
                <a:blipFill>
                  <a:blip r:embed="rId6"/>
                  <a:stretch>
                    <a:fillRect/>
                  </a:stretch>
                </a:blipFill>
              </p:spPr>
              <p:txBody>
                <a:bodyPr/>
                <a:lstStyle/>
                <a:p>
                  <a:r>
                    <a:rPr lang="en-US">
                      <a:noFill/>
                    </a:rPr>
                    <a:t> </a:t>
                  </a:r>
                </a:p>
              </p:txBody>
            </p:sp>
          </mc:Fallback>
        </mc:AlternateContent>
        <p:sp>
          <p:nvSpPr>
            <p:cNvPr id="36" name="TextBox 35">
              <a:extLst>
                <a:ext uri="{FF2B5EF4-FFF2-40B4-BE49-F238E27FC236}">
                  <a16:creationId xmlns:a16="http://schemas.microsoft.com/office/drawing/2014/main" id="{0600BB3F-CE36-45F6-8D0C-64B7FC6640B1}"/>
                </a:ext>
              </a:extLst>
            </p:cNvPr>
            <p:cNvSpPr txBox="1"/>
            <p:nvPr/>
          </p:nvSpPr>
          <p:spPr>
            <a:xfrm>
              <a:off x="1584087" y="2398341"/>
              <a:ext cx="3860800" cy="307777"/>
            </a:xfrm>
            <a:prstGeom prst="rect">
              <a:avLst/>
            </a:prstGeom>
            <a:noFill/>
          </p:spPr>
          <p:txBody>
            <a:bodyPr wrap="square" rtlCol="0">
              <a:spAutoFit/>
            </a:bodyPr>
            <a:lstStyle/>
            <a:p>
              <a:r>
                <a:rPr lang="en-US" sz="1400" dirty="0">
                  <a:solidFill>
                    <a:srgbClr val="DC4405"/>
                  </a:solidFill>
                  <a:ea typeface="Arial Unicode MS" pitchFamily="34" charset="-122"/>
                  <a:cs typeface="Arial Unicode MS" pitchFamily="34" charset="-122"/>
                </a:rPr>
                <a:t>Wavelength </a:t>
              </a:r>
              <a:r>
                <a:rPr lang="en-US" sz="1400" dirty="0" err="1">
                  <a:solidFill>
                    <a:srgbClr val="DC4405"/>
                  </a:solidFill>
                  <a:ea typeface="Arial Unicode MS" pitchFamily="34" charset="-122"/>
                  <a:cs typeface="Arial Unicode MS" pitchFamily="34" charset="-122"/>
                </a:rPr>
                <a:t>tunablity</a:t>
              </a:r>
              <a:r>
                <a:rPr lang="en-US" sz="1400" dirty="0">
                  <a:solidFill>
                    <a:srgbClr val="DC4405"/>
                  </a:solidFill>
                  <a:ea typeface="Arial Unicode MS" pitchFamily="34" charset="-122"/>
                  <a:cs typeface="Arial Unicode MS" pitchFamily="34" charset="-122"/>
                </a:rPr>
                <a:t>:</a:t>
              </a:r>
            </a:p>
          </p:txBody>
        </p:sp>
        <mc:AlternateContent xmlns:mc="http://schemas.openxmlformats.org/markup-compatibility/2006" xmlns:a14="http://schemas.microsoft.com/office/drawing/2010/main">
          <mc:Choice Requires="a14">
            <p:sp>
              <p:nvSpPr>
                <p:cNvPr id="50" name="Rectangle 49">
                  <a:extLst>
                    <a:ext uri="{FF2B5EF4-FFF2-40B4-BE49-F238E27FC236}">
                      <a16:creationId xmlns:a16="http://schemas.microsoft.com/office/drawing/2014/main" id="{86EF6793-1B03-4402-81A8-CF6EC33D9F46}"/>
                    </a:ext>
                  </a:extLst>
                </p:cNvPr>
                <p:cNvSpPr/>
                <p:nvPr/>
              </p:nvSpPr>
              <p:spPr>
                <a:xfrm>
                  <a:off x="1584085" y="5053156"/>
                  <a:ext cx="2597571" cy="48070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200" i="1" smtClean="0">
                            <a:latin typeface="Cambria Math" panose="02040503050406030204" pitchFamily="18" charset="0"/>
                          </a:rPr>
                          <m:t>𝐾</m:t>
                        </m:r>
                        <m:r>
                          <a:rPr lang="en-US" sz="1200" i="0">
                            <a:latin typeface="Cambria Math" panose="02040503050406030204" pitchFamily="18" charset="0"/>
                          </a:rPr>
                          <m:t>=−</m:t>
                        </m:r>
                        <m:f>
                          <m:fPr>
                            <m:ctrlPr>
                              <a:rPr lang="en-US" sz="1200" i="1">
                                <a:latin typeface="Cambria Math" panose="02040503050406030204" pitchFamily="18" charset="0"/>
                              </a:rPr>
                            </m:ctrlPr>
                          </m:fPr>
                          <m:num>
                            <m:r>
                              <a:rPr lang="en-US" sz="1200" i="0">
                                <a:latin typeface="Cambria Math" panose="02040503050406030204" pitchFamily="18" charset="0"/>
                              </a:rPr>
                              <m:t>𝜕</m:t>
                            </m:r>
                            <m:f>
                              <m:fPr>
                                <m:type m:val="lin"/>
                                <m:ctrlPr>
                                  <a:rPr lang="en-US" sz="1200" i="1">
                                    <a:latin typeface="Cambria Math" panose="02040503050406030204" pitchFamily="18" charset="0"/>
                                  </a:rPr>
                                </m:ctrlPr>
                              </m:fPr>
                              <m:num>
                                <m:r>
                                  <a:rPr lang="en-US" sz="1200" i="1">
                                    <a:latin typeface="Cambria Math" panose="02040503050406030204" pitchFamily="18" charset="0"/>
                                  </a:rPr>
                                  <m:t>𝛥𝜀</m:t>
                                </m:r>
                              </m:num>
                              <m:den>
                                <m:r>
                                  <a:rPr lang="en-US" sz="1200" i="1">
                                    <a:latin typeface="Cambria Math" panose="02040503050406030204" pitchFamily="18" charset="0"/>
                                  </a:rPr>
                                  <m:t>𝜀</m:t>
                                </m:r>
                              </m:den>
                            </m:f>
                          </m:num>
                          <m:den>
                            <m:r>
                              <a:rPr lang="en-US" sz="1200" i="0">
                                <a:latin typeface="Cambria Math" panose="02040503050406030204" pitchFamily="18" charset="0"/>
                              </a:rPr>
                              <m:t>𝜕</m:t>
                            </m:r>
                            <m:r>
                              <a:rPr lang="en-US" sz="1200" i="1">
                                <a:latin typeface="Cambria Math" panose="02040503050406030204" pitchFamily="18" charset="0"/>
                              </a:rPr>
                              <m:t>𝛥</m:t>
                            </m:r>
                            <m:sSub>
                              <m:sSubPr>
                                <m:ctrlPr>
                                  <a:rPr lang="en-US" sz="1200" i="1">
                                    <a:latin typeface="Cambria Math" panose="02040503050406030204" pitchFamily="18" charset="0"/>
                                  </a:rPr>
                                </m:ctrlPr>
                              </m:sSubPr>
                              <m:e>
                                <m:r>
                                  <a:rPr lang="en-US" sz="1200" i="1">
                                    <a:latin typeface="Cambria Math" panose="02040503050406030204" pitchFamily="18" charset="0"/>
                                  </a:rPr>
                                  <m:t>𝑁</m:t>
                                </m:r>
                              </m:e>
                              <m:sub>
                                <m:r>
                                  <a:rPr lang="en-US" sz="1200" i="1">
                                    <a:latin typeface="Cambria Math" panose="02040503050406030204" pitchFamily="18" charset="0"/>
                                  </a:rPr>
                                  <m:t>𝑐</m:t>
                                </m:r>
                              </m:sub>
                            </m:sSub>
                            <m:r>
                              <a:rPr lang="en-US" sz="1200" i="1">
                                <a:latin typeface="Cambria Math" panose="02040503050406030204" pitchFamily="18" charset="0"/>
                              </a:rPr>
                              <m:t>𝑞</m:t>
                            </m:r>
                          </m:den>
                        </m:f>
                        <m:r>
                          <a:rPr lang="en-US" sz="1200" i="0">
                            <a:latin typeface="Cambria Math" panose="02040503050406030204" pitchFamily="18" charset="0"/>
                          </a:rPr>
                          <m:t>=</m:t>
                        </m:r>
                        <m:f>
                          <m:fPr>
                            <m:ctrlPr>
                              <a:rPr lang="en-US" sz="1200" i="1">
                                <a:latin typeface="Cambria Math" panose="02040503050406030204" pitchFamily="18" charset="0"/>
                              </a:rPr>
                            </m:ctrlPr>
                          </m:fPr>
                          <m:num>
                            <m:r>
                              <a:rPr lang="en-US" sz="1200" i="1">
                                <a:latin typeface="Cambria Math" panose="02040503050406030204" pitchFamily="18" charset="0"/>
                              </a:rPr>
                              <m:t>𝑞</m:t>
                            </m:r>
                          </m:num>
                          <m:den>
                            <m:sSub>
                              <m:sSubPr>
                                <m:ctrlPr>
                                  <a:rPr lang="en-US" sz="1200" i="1">
                                    <a:latin typeface="Cambria Math" panose="02040503050406030204" pitchFamily="18" charset="0"/>
                                  </a:rPr>
                                </m:ctrlPr>
                              </m:sSubPr>
                              <m:e>
                                <m:r>
                                  <a:rPr lang="en-US" sz="1200" i="1">
                                    <a:latin typeface="Cambria Math" panose="02040503050406030204" pitchFamily="18" charset="0"/>
                                  </a:rPr>
                                  <m:t>𝜀</m:t>
                                </m:r>
                              </m:e>
                              <m:sub>
                                <m:r>
                                  <a:rPr lang="en-US" sz="1200" i="0">
                                    <a:latin typeface="Cambria Math" panose="02040503050406030204" pitchFamily="18" charset="0"/>
                                  </a:rPr>
                                  <m:t>0</m:t>
                                </m:r>
                              </m:sub>
                            </m:sSub>
                            <m:sSub>
                              <m:sSubPr>
                                <m:ctrlPr>
                                  <a:rPr lang="en-US" sz="1200" i="1">
                                    <a:latin typeface="Cambria Math" panose="02040503050406030204" pitchFamily="18" charset="0"/>
                                  </a:rPr>
                                </m:ctrlPr>
                              </m:sSubPr>
                              <m:e>
                                <m:r>
                                  <a:rPr lang="en-US" sz="1200" i="1">
                                    <a:latin typeface="Cambria Math" panose="02040503050406030204" pitchFamily="18" charset="0"/>
                                  </a:rPr>
                                  <m:t>𝜀</m:t>
                                </m:r>
                              </m:e>
                              <m:sub>
                                <m:r>
                                  <a:rPr lang="en-US" sz="1200" i="1">
                                    <a:latin typeface="Cambria Math" panose="02040503050406030204" pitchFamily="18" charset="0"/>
                                  </a:rPr>
                                  <m:t>𝑟</m:t>
                                </m:r>
                              </m:sub>
                            </m:sSub>
                            <m:sSup>
                              <m:sSupPr>
                                <m:ctrlPr>
                                  <a:rPr lang="en-US" sz="1200" i="1">
                                    <a:latin typeface="Cambria Math" panose="02040503050406030204" pitchFamily="18" charset="0"/>
                                  </a:rPr>
                                </m:ctrlPr>
                              </m:sSupPr>
                              <m:e>
                                <m:r>
                                  <a:rPr lang="en-US" sz="1200" i="1">
                                    <a:latin typeface="Cambria Math" panose="02040503050406030204" pitchFamily="18" charset="0"/>
                                  </a:rPr>
                                  <m:t>𝑚</m:t>
                                </m:r>
                              </m:e>
                              <m:sup>
                                <m:r>
                                  <a:rPr lang="en-US" sz="1200" i="0">
                                    <a:latin typeface="Cambria Math" panose="02040503050406030204" pitchFamily="18" charset="0"/>
                                  </a:rPr>
                                  <m:t>∗</m:t>
                                </m:r>
                              </m:sup>
                            </m:sSup>
                            <m:sSup>
                              <m:sSupPr>
                                <m:ctrlPr>
                                  <a:rPr lang="en-US" sz="1200" i="1">
                                    <a:latin typeface="Cambria Math" panose="02040503050406030204" pitchFamily="18" charset="0"/>
                                  </a:rPr>
                                </m:ctrlPr>
                              </m:sSupPr>
                              <m:e>
                                <m:r>
                                  <a:rPr lang="en-US" sz="1200" i="1">
                                    <a:latin typeface="Cambria Math" panose="02040503050406030204" pitchFamily="18" charset="0"/>
                                  </a:rPr>
                                  <m:t>𝜔</m:t>
                                </m:r>
                              </m:e>
                              <m:sup>
                                <m:r>
                                  <a:rPr lang="en-US" sz="1200" i="0">
                                    <a:latin typeface="Cambria Math" panose="02040503050406030204" pitchFamily="18" charset="0"/>
                                  </a:rPr>
                                  <m:t>2</m:t>
                                </m:r>
                              </m:sup>
                            </m:sSup>
                          </m:den>
                        </m:f>
                        <m:r>
                          <a:rPr lang="en-US" sz="1200" i="0">
                            <a:latin typeface="Cambria Math" panose="02040503050406030204" pitchFamily="18" charset="0"/>
                          </a:rPr>
                          <m:t>=</m:t>
                        </m:r>
                        <m:f>
                          <m:fPr>
                            <m:ctrlPr>
                              <a:rPr lang="en-US" sz="1200" i="1">
                                <a:latin typeface="Cambria Math" panose="02040503050406030204" pitchFamily="18" charset="0"/>
                              </a:rPr>
                            </m:ctrlPr>
                          </m:fPr>
                          <m:num>
                            <m:r>
                              <a:rPr lang="en-US" sz="1200" i="0">
                                <a:latin typeface="Cambria Math" panose="02040503050406030204" pitchFamily="18" charset="0"/>
                              </a:rPr>
                              <m:t>1</m:t>
                            </m:r>
                          </m:num>
                          <m:den>
                            <m:r>
                              <a:rPr lang="en-US" sz="1200" i="1">
                                <a:latin typeface="Cambria Math" panose="02040503050406030204" pitchFamily="18" charset="0"/>
                              </a:rPr>
                              <m:t>𝑞</m:t>
                            </m:r>
                            <m:sSub>
                              <m:sSubPr>
                                <m:ctrlPr>
                                  <a:rPr lang="en-US" sz="1200" i="1">
                                    <a:latin typeface="Cambria Math" panose="02040503050406030204" pitchFamily="18" charset="0"/>
                                  </a:rPr>
                                </m:ctrlPr>
                              </m:sSubPr>
                              <m:e>
                                <m:r>
                                  <a:rPr lang="en-US" sz="1200" i="1">
                                    <a:latin typeface="Cambria Math" panose="02040503050406030204" pitchFamily="18" charset="0"/>
                                  </a:rPr>
                                  <m:t>𝑁</m:t>
                                </m:r>
                              </m:e>
                              <m:sub>
                                <m:r>
                                  <a:rPr lang="en-US" sz="1200" i="1">
                                    <a:latin typeface="Cambria Math" panose="02040503050406030204" pitchFamily="18" charset="0"/>
                                  </a:rPr>
                                  <m:t>𝐸𝑁𝑍</m:t>
                                </m:r>
                              </m:sub>
                            </m:sSub>
                          </m:den>
                        </m:f>
                      </m:oMath>
                    </m:oMathPara>
                  </a14:m>
                  <a:endParaRPr lang="en-US" sz="1200" dirty="0"/>
                </a:p>
              </p:txBody>
            </p:sp>
          </mc:Choice>
          <mc:Fallback xmlns="">
            <p:sp>
              <p:nvSpPr>
                <p:cNvPr id="50" name="Rectangle 49">
                  <a:extLst>
                    <a:ext uri="{FF2B5EF4-FFF2-40B4-BE49-F238E27FC236}">
                      <a16:creationId xmlns:a16="http://schemas.microsoft.com/office/drawing/2014/main" id="{86EF6793-1B03-4402-81A8-CF6EC33D9F46}"/>
                    </a:ext>
                  </a:extLst>
                </p:cNvPr>
                <p:cNvSpPr>
                  <a:spLocks noRot="1" noChangeAspect="1" noMove="1" noResize="1" noEditPoints="1" noAdjustHandles="1" noChangeArrowheads="1" noChangeShapeType="1" noTextEdit="1"/>
                </p:cNvSpPr>
                <p:nvPr/>
              </p:nvSpPr>
              <p:spPr>
                <a:xfrm>
                  <a:off x="1584085" y="5053156"/>
                  <a:ext cx="2597571" cy="480709"/>
                </a:xfrm>
                <a:prstGeom prst="rect">
                  <a:avLst/>
                </a:prstGeom>
                <a:blipFill>
                  <a:blip r:embed="rId7"/>
                  <a:stretch>
                    <a:fillRect t="-55696" b="-4050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3" name="Rectangle 52">
                  <a:extLst>
                    <a:ext uri="{FF2B5EF4-FFF2-40B4-BE49-F238E27FC236}">
                      <a16:creationId xmlns:a16="http://schemas.microsoft.com/office/drawing/2014/main" id="{CD5C9EA4-092A-4E59-9A37-471BCF5C64A5}"/>
                    </a:ext>
                  </a:extLst>
                </p:cNvPr>
                <p:cNvSpPr/>
                <p:nvPr/>
              </p:nvSpPr>
              <p:spPr>
                <a:xfrm>
                  <a:off x="2377497" y="5787499"/>
                  <a:ext cx="1385828" cy="54380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𝐹</m:t>
                            </m:r>
                          </m:e>
                          <m:sub>
                            <m:r>
                              <a:rPr lang="en-US" sz="1200" i="1">
                                <a:latin typeface="Cambria Math" panose="02040503050406030204" pitchFamily="18" charset="0"/>
                              </a:rPr>
                              <m:t>𝑝</m:t>
                            </m:r>
                          </m:sub>
                        </m:sSub>
                        <m:r>
                          <a:rPr lang="en-US" sz="1200" i="0">
                            <a:latin typeface="Cambria Math" panose="02040503050406030204" pitchFamily="18" charset="0"/>
                          </a:rPr>
                          <m:t>=</m:t>
                        </m:r>
                        <m:f>
                          <m:fPr>
                            <m:ctrlPr>
                              <a:rPr lang="en-US" sz="1200" i="1">
                                <a:latin typeface="Cambria Math" panose="02040503050406030204" pitchFamily="18" charset="0"/>
                              </a:rPr>
                            </m:ctrlPr>
                          </m:fPr>
                          <m:num>
                            <m:r>
                              <a:rPr lang="en-US" sz="1200" i="0">
                                <a:latin typeface="Cambria Math" panose="02040503050406030204" pitchFamily="18" charset="0"/>
                              </a:rPr>
                              <m:t>3</m:t>
                            </m:r>
                          </m:num>
                          <m:den>
                            <m:r>
                              <a:rPr lang="en-US" sz="1200" i="0">
                                <a:latin typeface="Cambria Math" panose="02040503050406030204" pitchFamily="18" charset="0"/>
                              </a:rPr>
                              <m:t>4</m:t>
                            </m:r>
                            <m:sSup>
                              <m:sSupPr>
                                <m:ctrlPr>
                                  <a:rPr lang="en-US" sz="1200" i="1">
                                    <a:latin typeface="Cambria Math" panose="02040503050406030204" pitchFamily="18" charset="0"/>
                                  </a:rPr>
                                </m:ctrlPr>
                              </m:sSupPr>
                              <m:e>
                                <m:r>
                                  <a:rPr lang="en-US" sz="1200" i="1">
                                    <a:latin typeface="Cambria Math" panose="02040503050406030204" pitchFamily="18" charset="0"/>
                                  </a:rPr>
                                  <m:t>𝜋</m:t>
                                </m:r>
                              </m:e>
                              <m:sup>
                                <m:r>
                                  <a:rPr lang="en-US" sz="1200" i="0">
                                    <a:latin typeface="Cambria Math" panose="02040503050406030204" pitchFamily="18" charset="0"/>
                                  </a:rPr>
                                  <m:t>2</m:t>
                                </m:r>
                              </m:sup>
                            </m:sSup>
                          </m:den>
                        </m:f>
                        <m:sSup>
                          <m:sSupPr>
                            <m:ctrlPr>
                              <a:rPr lang="en-US" sz="1200" i="1">
                                <a:latin typeface="Cambria Math" panose="02040503050406030204" pitchFamily="18" charset="0"/>
                              </a:rPr>
                            </m:ctrlPr>
                          </m:sSupPr>
                          <m:e>
                            <m:d>
                              <m:dPr>
                                <m:ctrlPr>
                                  <a:rPr lang="en-US" sz="1200" i="1">
                                    <a:latin typeface="Cambria Math" panose="02040503050406030204" pitchFamily="18" charset="0"/>
                                  </a:rPr>
                                </m:ctrlPr>
                              </m:dPr>
                              <m:e>
                                <m:f>
                                  <m:fPr>
                                    <m:ctrlPr>
                                      <a:rPr lang="en-US" sz="1200" i="1">
                                        <a:latin typeface="Cambria Math" panose="02040503050406030204" pitchFamily="18" charset="0"/>
                                      </a:rPr>
                                    </m:ctrlPr>
                                  </m:fPr>
                                  <m:num>
                                    <m:r>
                                      <a:rPr lang="en-US" sz="1200" i="1">
                                        <a:latin typeface="Cambria Math" panose="02040503050406030204" pitchFamily="18" charset="0"/>
                                      </a:rPr>
                                      <m:t>𝜆</m:t>
                                    </m:r>
                                  </m:num>
                                  <m:den>
                                    <m:r>
                                      <a:rPr lang="en-US" sz="1200" i="1">
                                        <a:latin typeface="Cambria Math" panose="02040503050406030204" pitchFamily="18" charset="0"/>
                                      </a:rPr>
                                      <m:t>𝑛</m:t>
                                    </m:r>
                                  </m:den>
                                </m:f>
                              </m:e>
                            </m:d>
                          </m:e>
                          <m:sup>
                            <m:r>
                              <a:rPr lang="en-US" sz="1200" i="0">
                                <a:latin typeface="Cambria Math" panose="02040503050406030204" pitchFamily="18" charset="0"/>
                              </a:rPr>
                              <m:t>3</m:t>
                            </m:r>
                          </m:sup>
                        </m:sSup>
                        <m:f>
                          <m:fPr>
                            <m:ctrlPr>
                              <a:rPr lang="en-US" sz="1200" i="1">
                                <a:latin typeface="Cambria Math" panose="02040503050406030204" pitchFamily="18" charset="0"/>
                              </a:rPr>
                            </m:ctrlPr>
                          </m:fPr>
                          <m:num>
                            <m:r>
                              <a:rPr lang="en-US" sz="1200" i="1">
                                <a:latin typeface="Cambria Math" panose="02040503050406030204" pitchFamily="18" charset="0"/>
                              </a:rPr>
                              <m:t>𝑄</m:t>
                            </m:r>
                          </m:num>
                          <m:den>
                            <m:sSub>
                              <m:sSubPr>
                                <m:ctrlPr>
                                  <a:rPr lang="en-US" sz="1200" i="1">
                                    <a:latin typeface="Cambria Math" panose="02040503050406030204" pitchFamily="18" charset="0"/>
                                  </a:rPr>
                                </m:ctrlPr>
                              </m:sSubPr>
                              <m:e>
                                <m:r>
                                  <a:rPr lang="en-US" sz="1200" i="1">
                                    <a:latin typeface="Cambria Math" panose="02040503050406030204" pitchFamily="18" charset="0"/>
                                  </a:rPr>
                                  <m:t>𝑉</m:t>
                                </m:r>
                              </m:e>
                              <m:sub>
                                <m:r>
                                  <a:rPr lang="en-US" sz="1200" i="1">
                                    <a:latin typeface="Cambria Math" panose="02040503050406030204" pitchFamily="18" charset="0"/>
                                  </a:rPr>
                                  <m:t>𝑚</m:t>
                                </m:r>
                              </m:sub>
                            </m:sSub>
                          </m:den>
                        </m:f>
                      </m:oMath>
                    </m:oMathPara>
                  </a14:m>
                  <a:endParaRPr lang="en-US" sz="1200" dirty="0"/>
                </a:p>
              </p:txBody>
            </p:sp>
          </mc:Choice>
          <mc:Fallback xmlns="">
            <p:sp>
              <p:nvSpPr>
                <p:cNvPr id="53" name="Rectangle 52">
                  <a:extLst>
                    <a:ext uri="{FF2B5EF4-FFF2-40B4-BE49-F238E27FC236}">
                      <a16:creationId xmlns:a16="http://schemas.microsoft.com/office/drawing/2014/main" id="{CD5C9EA4-092A-4E59-9A37-471BCF5C64A5}"/>
                    </a:ext>
                  </a:extLst>
                </p:cNvPr>
                <p:cNvSpPr>
                  <a:spLocks noRot="1" noChangeAspect="1" noMove="1" noResize="1" noEditPoints="1" noAdjustHandles="1" noChangeArrowheads="1" noChangeShapeType="1" noTextEdit="1"/>
                </p:cNvSpPr>
                <p:nvPr/>
              </p:nvSpPr>
              <p:spPr>
                <a:xfrm>
                  <a:off x="2377497" y="5787499"/>
                  <a:ext cx="1385828" cy="543803"/>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4" name="TextBox 53">
                  <a:extLst>
                    <a:ext uri="{FF2B5EF4-FFF2-40B4-BE49-F238E27FC236}">
                      <a16:creationId xmlns:a16="http://schemas.microsoft.com/office/drawing/2014/main" id="{157A8A42-0C86-4665-9CC3-C77D61185B69}"/>
                    </a:ext>
                  </a:extLst>
                </p:cNvPr>
                <p:cNvSpPr txBox="1"/>
                <p:nvPr/>
              </p:nvSpPr>
              <p:spPr>
                <a:xfrm>
                  <a:off x="4291505" y="5094431"/>
                  <a:ext cx="1556324" cy="418833"/>
                </a:xfrm>
                <a:prstGeom prst="rect">
                  <a:avLst/>
                </a:prstGeom>
                <a:noFill/>
              </p:spPr>
              <p:txBody>
                <a:bodyPr wrap="square" lIns="0" tIns="0" rIns="0" bIns="0" rtlCol="0">
                  <a:spAutoFit/>
                </a:bodyPr>
                <a:lstStyle/>
                <a:p>
                  <a:pPr defTabSz="914400" eaLnBrk="1" fontAlgn="auto" hangingPunct="1">
                    <a:spcBef>
                      <a:spcPts val="0"/>
                    </a:spcBef>
                    <a:spcAft>
                      <a:spcPts val="0"/>
                    </a:spcAft>
                  </a:pPr>
                  <a14:m>
                    <m:oMathPara xmlns:m="http://schemas.openxmlformats.org/officeDocument/2006/math">
                      <m:oMathParaPr>
                        <m:jc m:val="centerGroup"/>
                      </m:oMathParaPr>
                      <m:oMath xmlns:m="http://schemas.openxmlformats.org/officeDocument/2006/math">
                        <m:r>
                          <a:rPr lang="en-US" sz="1200" i="1" smtClean="0">
                            <a:solidFill>
                              <a:schemeClr val="tx1"/>
                            </a:solidFill>
                            <a:latin typeface="Cambria Math" panose="02040503050406030204" pitchFamily="18" charset="0"/>
                            <a:ea typeface="Cambria Math" panose="02040503050406030204" pitchFamily="18" charset="0"/>
                            <a:cs typeface="+mn-cs"/>
                          </a:rPr>
                          <m:t>𝛼</m:t>
                        </m:r>
                        <m:r>
                          <a:rPr lang="en-US" sz="1200" i="1" smtClean="0">
                            <a:solidFill>
                              <a:schemeClr val="tx1"/>
                            </a:solidFill>
                            <a:latin typeface="Cambria Math" panose="02040503050406030204" pitchFamily="18" charset="0"/>
                            <a:ea typeface="Cambria Math" panose="02040503050406030204" pitchFamily="18" charset="0"/>
                            <a:cs typeface="+mn-cs"/>
                          </a:rPr>
                          <m:t>=</m:t>
                        </m:r>
                        <m:f>
                          <m:fPr>
                            <m:ctrlPr>
                              <a:rPr lang="en-US" sz="1200" i="1">
                                <a:solidFill>
                                  <a:schemeClr val="tx1"/>
                                </a:solidFill>
                                <a:latin typeface="Cambria Math" panose="02040503050406030204" pitchFamily="18" charset="0"/>
                                <a:ea typeface="Cambria Math" panose="02040503050406030204" pitchFamily="18" charset="0"/>
                                <a:cs typeface="+mn-cs"/>
                              </a:rPr>
                            </m:ctrlPr>
                          </m:fPr>
                          <m:num>
                            <m:nary>
                              <m:naryPr>
                                <m:limLoc m:val="undOvr"/>
                                <m:subHide m:val="on"/>
                                <m:supHide m:val="on"/>
                                <m:ctrlPr>
                                  <a:rPr lang="en-US" sz="1200" i="1">
                                    <a:solidFill>
                                      <a:schemeClr val="tx1"/>
                                    </a:solidFill>
                                    <a:latin typeface="Cambria Math" panose="02040503050406030204" pitchFamily="18" charset="0"/>
                                    <a:ea typeface="Cambria Math" panose="02040503050406030204" pitchFamily="18" charset="0"/>
                                    <a:cs typeface="+mn-cs"/>
                                  </a:rPr>
                                </m:ctrlPr>
                              </m:naryPr>
                              <m:sub/>
                              <m:sup/>
                              <m:e>
                                <m:r>
                                  <a:rPr lang="en-US" sz="1200" i="1">
                                    <a:solidFill>
                                      <a:schemeClr val="tx1"/>
                                    </a:solidFill>
                                    <a:latin typeface="Cambria Math" panose="02040503050406030204" pitchFamily="18" charset="0"/>
                                    <a:ea typeface="Cambria Math" panose="02040503050406030204" pitchFamily="18" charset="0"/>
                                    <a:cs typeface="+mn-cs"/>
                                  </a:rPr>
                                  <m:t>𝜀</m:t>
                                </m:r>
                                <m:r>
                                  <a:rPr lang="en-US" sz="1200" i="1">
                                    <a:solidFill>
                                      <a:schemeClr val="tx1"/>
                                    </a:solidFill>
                                    <a:latin typeface="Cambria Math" panose="02040503050406030204" pitchFamily="18" charset="0"/>
                                    <a:ea typeface="Cambria Math" panose="02040503050406030204" pitchFamily="18" charset="0"/>
                                    <a:cs typeface="+mn-cs"/>
                                  </a:rPr>
                                  <m:t>∆</m:t>
                                </m:r>
                                <m:sSub>
                                  <m:sSubPr>
                                    <m:ctrlPr>
                                      <a:rPr lang="en-US" sz="1200" i="1">
                                        <a:solidFill>
                                          <a:schemeClr val="tx1"/>
                                        </a:solidFill>
                                        <a:latin typeface="Cambria Math" panose="02040503050406030204" pitchFamily="18" charset="0"/>
                                        <a:ea typeface="Cambria Math" panose="02040503050406030204" pitchFamily="18" charset="0"/>
                                        <a:cs typeface="+mn-cs"/>
                                      </a:rPr>
                                    </m:ctrlPr>
                                  </m:sSubPr>
                                  <m:e>
                                    <m:r>
                                      <a:rPr lang="en-US" sz="1200" i="1">
                                        <a:solidFill>
                                          <a:schemeClr val="tx1"/>
                                        </a:solidFill>
                                        <a:latin typeface="Cambria Math" panose="02040503050406030204" pitchFamily="18" charset="0"/>
                                        <a:ea typeface="Cambria Math" panose="02040503050406030204" pitchFamily="18" charset="0"/>
                                        <a:cs typeface="+mn-cs"/>
                                      </a:rPr>
                                      <m:t>𝑁</m:t>
                                    </m:r>
                                  </m:e>
                                  <m:sub>
                                    <m:r>
                                      <a:rPr lang="en-US" sz="1200" i="1">
                                        <a:solidFill>
                                          <a:schemeClr val="tx1"/>
                                        </a:solidFill>
                                        <a:latin typeface="Cambria Math" panose="02040503050406030204" pitchFamily="18" charset="0"/>
                                        <a:ea typeface="Cambria Math" panose="02040503050406030204" pitchFamily="18" charset="0"/>
                                        <a:cs typeface="+mn-cs"/>
                                      </a:rPr>
                                      <m:t>𝑐</m:t>
                                    </m:r>
                                  </m:sub>
                                </m:sSub>
                                <m:r>
                                  <a:rPr lang="en-US" sz="1200" i="1">
                                    <a:solidFill>
                                      <a:schemeClr val="tx1"/>
                                    </a:solidFill>
                                    <a:latin typeface="Cambria Math" panose="02040503050406030204" pitchFamily="18" charset="0"/>
                                    <a:ea typeface="Cambria Math" panose="02040503050406030204" pitchFamily="18" charset="0"/>
                                    <a:cs typeface="+mn-cs"/>
                                  </a:rPr>
                                  <m:t>𝑞</m:t>
                                </m:r>
                                <m:sSup>
                                  <m:sSupPr>
                                    <m:ctrlPr>
                                      <a:rPr lang="en-US" sz="1200" i="1">
                                        <a:solidFill>
                                          <a:schemeClr val="tx1"/>
                                        </a:solidFill>
                                        <a:latin typeface="Cambria Math" panose="02040503050406030204" pitchFamily="18" charset="0"/>
                                        <a:ea typeface="Cambria Math" panose="02040503050406030204" pitchFamily="18" charset="0"/>
                                        <a:cs typeface="+mn-cs"/>
                                      </a:rPr>
                                    </m:ctrlPr>
                                  </m:sSupPr>
                                  <m:e>
                                    <m:d>
                                      <m:dPr>
                                        <m:begChr m:val="|"/>
                                        <m:endChr m:val="|"/>
                                        <m:ctrlPr>
                                          <a:rPr lang="en-US" sz="1200" i="1">
                                            <a:solidFill>
                                              <a:schemeClr val="tx1"/>
                                            </a:solidFill>
                                            <a:latin typeface="Cambria Math" panose="02040503050406030204" pitchFamily="18" charset="0"/>
                                            <a:ea typeface="Cambria Math" panose="02040503050406030204" pitchFamily="18" charset="0"/>
                                            <a:cs typeface="+mn-cs"/>
                                          </a:rPr>
                                        </m:ctrlPr>
                                      </m:dPr>
                                      <m:e>
                                        <m:r>
                                          <a:rPr lang="en-US" sz="1200" i="1">
                                            <a:solidFill>
                                              <a:schemeClr val="tx1"/>
                                            </a:solidFill>
                                            <a:latin typeface="Cambria Math" panose="02040503050406030204" pitchFamily="18" charset="0"/>
                                            <a:ea typeface="Cambria Math" panose="02040503050406030204" pitchFamily="18" charset="0"/>
                                            <a:cs typeface="+mn-cs"/>
                                          </a:rPr>
                                          <m:t>𝐸</m:t>
                                        </m:r>
                                      </m:e>
                                    </m:d>
                                  </m:e>
                                  <m:sup>
                                    <m:r>
                                      <a:rPr lang="en-US" sz="1200" i="1">
                                        <a:solidFill>
                                          <a:schemeClr val="tx1"/>
                                        </a:solidFill>
                                        <a:latin typeface="Cambria Math" panose="02040503050406030204" pitchFamily="18" charset="0"/>
                                        <a:ea typeface="Cambria Math" panose="02040503050406030204" pitchFamily="18" charset="0"/>
                                        <a:cs typeface="+mn-cs"/>
                                      </a:rPr>
                                      <m:t>2</m:t>
                                    </m:r>
                                  </m:sup>
                                </m:sSup>
                                <m:r>
                                  <a:rPr lang="en-US" sz="1200" i="1">
                                    <a:solidFill>
                                      <a:schemeClr val="tx1"/>
                                    </a:solidFill>
                                    <a:latin typeface="Cambria Math" panose="02040503050406030204" pitchFamily="18" charset="0"/>
                                    <a:ea typeface="Cambria Math" panose="02040503050406030204" pitchFamily="18" charset="0"/>
                                    <a:cs typeface="+mn-cs"/>
                                  </a:rPr>
                                  <m:t>𝑑𝑣</m:t>
                                </m:r>
                              </m:e>
                            </m:nary>
                          </m:num>
                          <m:den>
                            <m:sSub>
                              <m:sSubPr>
                                <m:ctrlPr>
                                  <a:rPr lang="en-US" sz="1200" i="1">
                                    <a:solidFill>
                                      <a:schemeClr val="tx1"/>
                                    </a:solidFill>
                                    <a:latin typeface="Cambria Math" panose="02040503050406030204" pitchFamily="18" charset="0"/>
                                    <a:ea typeface="Cambria Math" panose="02040503050406030204" pitchFamily="18" charset="0"/>
                                    <a:cs typeface="+mn-cs"/>
                                  </a:rPr>
                                </m:ctrlPr>
                              </m:sSubPr>
                              <m:e>
                                <m:r>
                                  <a:rPr lang="en-US" sz="1200" i="1">
                                    <a:solidFill>
                                      <a:schemeClr val="tx1"/>
                                    </a:solidFill>
                                    <a:latin typeface="Cambria Math" panose="02040503050406030204" pitchFamily="18" charset="0"/>
                                    <a:ea typeface="Cambria Math" panose="02040503050406030204" pitchFamily="18" charset="0"/>
                                    <a:cs typeface="+mn-cs"/>
                                  </a:rPr>
                                  <m:t>𝑄</m:t>
                                </m:r>
                              </m:e>
                              <m:sub>
                                <m:r>
                                  <a:rPr lang="en-US" sz="1200" i="1">
                                    <a:solidFill>
                                      <a:schemeClr val="tx1"/>
                                    </a:solidFill>
                                    <a:latin typeface="Cambria Math" panose="02040503050406030204" pitchFamily="18" charset="0"/>
                                    <a:ea typeface="Cambria Math" panose="02040503050406030204" pitchFamily="18" charset="0"/>
                                    <a:cs typeface="+mn-cs"/>
                                  </a:rPr>
                                  <m:t>𝑐</m:t>
                                </m:r>
                              </m:sub>
                            </m:sSub>
                            <m:r>
                              <m:rPr>
                                <m:sty m:val="p"/>
                              </m:rPr>
                              <a:rPr lang="en-US" sz="1200">
                                <a:solidFill>
                                  <a:schemeClr val="tx1"/>
                                </a:solidFill>
                                <a:latin typeface="Cambria Math" panose="02040503050406030204" pitchFamily="18" charset="0"/>
                                <a:cs typeface="+mn-cs"/>
                              </a:rPr>
                              <m:t>max</m:t>
                            </m:r>
                            <m:r>
                              <a:rPr lang="en-US" sz="1200" i="1">
                                <a:solidFill>
                                  <a:schemeClr val="tx1"/>
                                </a:solidFill>
                                <a:latin typeface="Cambria Math" panose="02040503050406030204" pitchFamily="18" charset="0"/>
                                <a:cs typeface="+mn-cs"/>
                              </a:rPr>
                              <m:t>⁡(</m:t>
                            </m:r>
                            <m:r>
                              <a:rPr lang="en-US" sz="1200" i="1">
                                <a:solidFill>
                                  <a:schemeClr val="tx1"/>
                                </a:solidFill>
                                <a:latin typeface="Cambria Math" panose="02040503050406030204" pitchFamily="18" charset="0"/>
                                <a:ea typeface="Cambria Math" panose="02040503050406030204" pitchFamily="18" charset="0"/>
                                <a:cs typeface="+mn-cs"/>
                              </a:rPr>
                              <m:t>𝜀</m:t>
                            </m:r>
                            <m:sSup>
                              <m:sSupPr>
                                <m:ctrlPr>
                                  <a:rPr lang="en-US" sz="1200" i="1">
                                    <a:solidFill>
                                      <a:schemeClr val="tx1"/>
                                    </a:solidFill>
                                    <a:latin typeface="Cambria Math" panose="02040503050406030204" pitchFamily="18" charset="0"/>
                                    <a:ea typeface="Cambria Math" panose="02040503050406030204" pitchFamily="18" charset="0"/>
                                    <a:cs typeface="+mn-cs"/>
                                  </a:rPr>
                                </m:ctrlPr>
                              </m:sSupPr>
                              <m:e>
                                <m:d>
                                  <m:dPr>
                                    <m:begChr m:val="|"/>
                                    <m:endChr m:val="|"/>
                                    <m:ctrlPr>
                                      <a:rPr lang="en-US" sz="1200" i="1">
                                        <a:solidFill>
                                          <a:schemeClr val="tx1"/>
                                        </a:solidFill>
                                        <a:latin typeface="Cambria Math" panose="02040503050406030204" pitchFamily="18" charset="0"/>
                                        <a:ea typeface="Cambria Math" panose="02040503050406030204" pitchFamily="18" charset="0"/>
                                        <a:cs typeface="+mn-cs"/>
                                      </a:rPr>
                                    </m:ctrlPr>
                                  </m:dPr>
                                  <m:e>
                                    <m:r>
                                      <a:rPr lang="en-US" sz="1200" i="1">
                                        <a:solidFill>
                                          <a:schemeClr val="tx1"/>
                                        </a:solidFill>
                                        <a:latin typeface="Cambria Math" panose="02040503050406030204" pitchFamily="18" charset="0"/>
                                        <a:ea typeface="Cambria Math" panose="02040503050406030204" pitchFamily="18" charset="0"/>
                                        <a:cs typeface="+mn-cs"/>
                                      </a:rPr>
                                      <m:t>𝐸</m:t>
                                    </m:r>
                                  </m:e>
                                </m:d>
                              </m:e>
                              <m:sup>
                                <m:r>
                                  <a:rPr lang="en-US" sz="1200" i="1">
                                    <a:solidFill>
                                      <a:schemeClr val="tx1"/>
                                    </a:solidFill>
                                    <a:latin typeface="Cambria Math" panose="02040503050406030204" pitchFamily="18" charset="0"/>
                                    <a:ea typeface="Cambria Math" panose="02040503050406030204" pitchFamily="18" charset="0"/>
                                    <a:cs typeface="+mn-cs"/>
                                  </a:rPr>
                                  <m:t>2</m:t>
                                </m:r>
                              </m:sup>
                            </m:sSup>
                            <m:r>
                              <a:rPr lang="en-US" sz="1200" i="1">
                                <a:solidFill>
                                  <a:schemeClr val="tx1"/>
                                </a:solidFill>
                                <a:latin typeface="Cambria Math" panose="02040503050406030204" pitchFamily="18" charset="0"/>
                                <a:cs typeface="+mn-cs"/>
                              </a:rPr>
                              <m:t>)</m:t>
                            </m:r>
                          </m:den>
                        </m:f>
                      </m:oMath>
                    </m:oMathPara>
                  </a14:m>
                  <a:endParaRPr lang="en-US" sz="1200" dirty="0">
                    <a:solidFill>
                      <a:schemeClr val="tx1"/>
                    </a:solidFill>
                    <a:latin typeface="Palatino"/>
                    <a:ea typeface="ＭＳ Ｐゴシック"/>
                    <a:cs typeface="+mn-cs"/>
                  </a:endParaRPr>
                </a:p>
              </p:txBody>
            </p:sp>
          </mc:Choice>
          <mc:Fallback xmlns="">
            <p:sp>
              <p:nvSpPr>
                <p:cNvPr id="54" name="TextBox 53">
                  <a:extLst>
                    <a:ext uri="{FF2B5EF4-FFF2-40B4-BE49-F238E27FC236}">
                      <a16:creationId xmlns:a16="http://schemas.microsoft.com/office/drawing/2014/main" id="{157A8A42-0C86-4665-9CC3-C77D61185B69}"/>
                    </a:ext>
                  </a:extLst>
                </p:cNvPr>
                <p:cNvSpPr txBox="1">
                  <a:spLocks noRot="1" noChangeAspect="1" noMove="1" noResize="1" noEditPoints="1" noAdjustHandles="1" noChangeArrowheads="1" noChangeShapeType="1" noTextEdit="1"/>
                </p:cNvSpPr>
                <p:nvPr/>
              </p:nvSpPr>
              <p:spPr>
                <a:xfrm>
                  <a:off x="4291505" y="5094431"/>
                  <a:ext cx="1556324" cy="418833"/>
                </a:xfrm>
                <a:prstGeom prst="rect">
                  <a:avLst/>
                </a:prstGeom>
                <a:blipFill>
                  <a:blip r:embed="rId9"/>
                  <a:stretch>
                    <a:fillRect t="-92647" b="-86765"/>
                  </a:stretch>
                </a:blipFill>
              </p:spPr>
              <p:txBody>
                <a:bodyPr/>
                <a:lstStyle/>
                <a:p>
                  <a:r>
                    <a:rPr lang="en-US">
                      <a:noFill/>
                    </a:rPr>
                    <a:t> </a:t>
                  </a:r>
                </a:p>
              </p:txBody>
            </p:sp>
          </mc:Fallback>
        </mc:AlternateContent>
        <p:sp>
          <p:nvSpPr>
            <p:cNvPr id="55" name="Rectangle 54">
              <a:extLst>
                <a:ext uri="{FF2B5EF4-FFF2-40B4-BE49-F238E27FC236}">
                  <a16:creationId xmlns:a16="http://schemas.microsoft.com/office/drawing/2014/main" id="{38580C07-7B59-4C41-9CB7-A37EDB03984B}"/>
                </a:ext>
              </a:extLst>
            </p:cNvPr>
            <p:cNvSpPr/>
            <p:nvPr/>
          </p:nvSpPr>
          <p:spPr>
            <a:xfrm>
              <a:off x="1536380" y="4795096"/>
              <a:ext cx="2332754" cy="307777"/>
            </a:xfrm>
            <a:prstGeom prst="rect">
              <a:avLst/>
            </a:prstGeom>
            <a:noFill/>
          </p:spPr>
          <p:txBody>
            <a:bodyPr wrap="square" rtlCol="0">
              <a:spAutoFit/>
            </a:bodyPr>
            <a:lstStyle/>
            <a:p>
              <a:r>
                <a:rPr lang="en-US" sz="1400" dirty="0">
                  <a:solidFill>
                    <a:srgbClr val="DC4405"/>
                  </a:solidFill>
                  <a:ea typeface="Arial Unicode MS" pitchFamily="34" charset="-122"/>
                  <a:cs typeface="Arial Unicode MS" pitchFamily="34" charset="-122"/>
                </a:rPr>
                <a:t>Carrier dispersion coefficient:</a:t>
              </a:r>
            </a:p>
          </p:txBody>
        </p:sp>
        <p:sp>
          <p:nvSpPr>
            <p:cNvPr id="56" name="Rectangle 55">
              <a:extLst>
                <a:ext uri="{FF2B5EF4-FFF2-40B4-BE49-F238E27FC236}">
                  <a16:creationId xmlns:a16="http://schemas.microsoft.com/office/drawing/2014/main" id="{7425015E-7023-4503-AB0E-C16968D86E89}"/>
                </a:ext>
              </a:extLst>
            </p:cNvPr>
            <p:cNvSpPr/>
            <p:nvPr/>
          </p:nvSpPr>
          <p:spPr>
            <a:xfrm>
              <a:off x="1536380" y="5570437"/>
              <a:ext cx="1294418" cy="307777"/>
            </a:xfrm>
            <a:prstGeom prst="rect">
              <a:avLst/>
            </a:prstGeom>
            <a:noFill/>
          </p:spPr>
          <p:txBody>
            <a:bodyPr wrap="square" rtlCol="0">
              <a:spAutoFit/>
            </a:bodyPr>
            <a:lstStyle/>
            <a:p>
              <a:r>
                <a:rPr lang="en-US" sz="1400" dirty="0">
                  <a:solidFill>
                    <a:srgbClr val="DC4405"/>
                  </a:solidFill>
                  <a:ea typeface="Arial Unicode MS" pitchFamily="34" charset="-122"/>
                  <a:cs typeface="Arial Unicode MS" pitchFamily="34" charset="-122"/>
                </a:rPr>
                <a:t>Purcell factor:</a:t>
              </a:r>
            </a:p>
          </p:txBody>
        </p:sp>
        <p:sp>
          <p:nvSpPr>
            <p:cNvPr id="57" name="TextBox 56">
              <a:extLst>
                <a:ext uri="{FF2B5EF4-FFF2-40B4-BE49-F238E27FC236}">
                  <a16:creationId xmlns:a16="http://schemas.microsoft.com/office/drawing/2014/main" id="{1B139C20-4E6E-4619-A699-D5C1A420AEC1}"/>
                </a:ext>
              </a:extLst>
            </p:cNvPr>
            <p:cNvSpPr txBox="1"/>
            <p:nvPr/>
          </p:nvSpPr>
          <p:spPr>
            <a:xfrm>
              <a:off x="4317221" y="4786654"/>
              <a:ext cx="1740061" cy="307777"/>
            </a:xfrm>
            <a:prstGeom prst="rect">
              <a:avLst/>
            </a:prstGeom>
            <a:noFill/>
          </p:spPr>
          <p:txBody>
            <a:bodyPr wrap="square" rtlCol="0">
              <a:spAutoFit/>
            </a:bodyPr>
            <a:lstStyle>
              <a:defPPr>
                <a:defRPr lang="en-US"/>
              </a:defPPr>
              <a:lvl1pPr>
                <a:defRPr sz="1400">
                  <a:solidFill>
                    <a:srgbClr val="DC4405"/>
                  </a:solidFill>
                  <a:ea typeface="Arial Unicode MS" pitchFamily="34" charset="-122"/>
                  <a:cs typeface="Arial Unicode MS" pitchFamily="34" charset="-122"/>
                </a:defRPr>
              </a:lvl1pPr>
            </a:lstStyle>
            <a:p>
              <a:r>
                <a:rPr lang="en-US" dirty="0"/>
                <a:t>Overlapping factor:</a:t>
              </a:r>
            </a:p>
          </p:txBody>
        </p:sp>
        <p:sp>
          <p:nvSpPr>
            <p:cNvPr id="58" name="Rectangle 57">
              <a:extLst>
                <a:ext uri="{FF2B5EF4-FFF2-40B4-BE49-F238E27FC236}">
                  <a16:creationId xmlns:a16="http://schemas.microsoft.com/office/drawing/2014/main" id="{2705146F-41E5-453D-94AA-FD0396EEBA8D}"/>
                </a:ext>
              </a:extLst>
            </p:cNvPr>
            <p:cNvSpPr/>
            <p:nvPr/>
          </p:nvSpPr>
          <p:spPr bwMode="auto">
            <a:xfrm>
              <a:off x="1584085" y="4821520"/>
              <a:ext cx="2544165" cy="722489"/>
            </a:xfrm>
            <a:prstGeom prst="rect">
              <a:avLst/>
            </a:prstGeom>
            <a:noFill/>
            <a:ln w="2857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59" name="Rectangle 58">
              <a:extLst>
                <a:ext uri="{FF2B5EF4-FFF2-40B4-BE49-F238E27FC236}">
                  <a16:creationId xmlns:a16="http://schemas.microsoft.com/office/drawing/2014/main" id="{00D776FB-9D1A-4DEE-9A67-1B23E92330BB}"/>
                </a:ext>
              </a:extLst>
            </p:cNvPr>
            <p:cNvSpPr/>
            <p:nvPr/>
          </p:nvSpPr>
          <p:spPr bwMode="auto">
            <a:xfrm>
              <a:off x="1584084" y="5608813"/>
              <a:ext cx="4628757" cy="802147"/>
            </a:xfrm>
            <a:prstGeom prst="rect">
              <a:avLst/>
            </a:prstGeom>
            <a:noFill/>
            <a:ln w="28575"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C000"/>
                </a:solidFill>
                <a:effectLst/>
                <a:latin typeface="Arial" charset="0"/>
                <a:ea typeface="ＭＳ Ｐゴシック" pitchFamily="-96" charset="-128"/>
              </a:endParaRPr>
            </a:p>
          </p:txBody>
        </p:sp>
        <p:sp>
          <p:nvSpPr>
            <p:cNvPr id="60" name="Rectangle 59">
              <a:extLst>
                <a:ext uri="{FF2B5EF4-FFF2-40B4-BE49-F238E27FC236}">
                  <a16:creationId xmlns:a16="http://schemas.microsoft.com/office/drawing/2014/main" id="{8C0D1F62-D666-43B6-80B6-FF0FF75AE9CF}"/>
                </a:ext>
              </a:extLst>
            </p:cNvPr>
            <p:cNvSpPr/>
            <p:nvPr/>
          </p:nvSpPr>
          <p:spPr bwMode="auto">
            <a:xfrm>
              <a:off x="4291505" y="4825815"/>
              <a:ext cx="1921336" cy="722489"/>
            </a:xfrm>
            <a:prstGeom prst="rect">
              <a:avLst/>
            </a:prstGeom>
            <a:noFill/>
            <a:ln w="28575" cap="flat" cmpd="sng" algn="ctr">
              <a:solidFill>
                <a:srgbClr val="0070C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mc:AlternateContent xmlns:mc="http://schemas.openxmlformats.org/markup-compatibility/2006" xmlns:a14="http://schemas.microsoft.com/office/drawing/2010/main">
          <mc:Choice Requires="a14">
            <p:sp>
              <p:nvSpPr>
                <p:cNvPr id="61" name="Rectangle 60">
                  <a:extLst>
                    <a:ext uri="{FF2B5EF4-FFF2-40B4-BE49-F238E27FC236}">
                      <a16:creationId xmlns:a16="http://schemas.microsoft.com/office/drawing/2014/main" id="{8A40894E-A43A-4AF7-9BD1-B2A6B917B297}"/>
                    </a:ext>
                  </a:extLst>
                </p:cNvPr>
                <p:cNvSpPr/>
                <p:nvPr/>
              </p:nvSpPr>
              <p:spPr>
                <a:xfrm>
                  <a:off x="3810317" y="5897224"/>
                  <a:ext cx="2355531" cy="430887"/>
                </a:xfrm>
                <a:prstGeom prst="rect">
                  <a:avLst/>
                </a:prstGeom>
              </p:spPr>
              <p:txBody>
                <a:bodyPr wrap="square">
                  <a:spAutoFit/>
                </a:bodyPr>
                <a:lstStyle/>
                <a:p>
                  <a:pPr marL="171450" indent="-171450">
                    <a:buFont typeface="Arial" panose="020B0604020202020204" pitchFamily="34" charset="0"/>
                    <a:buChar char="•"/>
                  </a:pPr>
                  <a14:m>
                    <m:oMath xmlns:m="http://schemas.openxmlformats.org/officeDocument/2006/math">
                      <m:r>
                        <a:rPr lang="en-US" sz="1100" b="0" i="1" dirty="0" smtClean="0">
                          <a:solidFill>
                            <a:srgbClr val="000000"/>
                          </a:solidFill>
                          <a:latin typeface="Cambria Math" panose="02040503050406030204" pitchFamily="18" charset="0"/>
                          <a:ea typeface="Arial Unicode MS" pitchFamily="34" charset="-122"/>
                          <a:cs typeface="Arial Unicode MS" pitchFamily="34" charset="-122"/>
                        </a:rPr>
                        <m:t>𝑄</m:t>
                      </m:r>
                    </m:oMath>
                  </a14:m>
                  <a:r>
                    <a:rPr lang="en-US" sz="1100" dirty="0">
                      <a:solidFill>
                        <a:srgbClr val="000000"/>
                      </a:solidFill>
                      <a:ea typeface="Arial Unicode MS" pitchFamily="34" charset="-122"/>
                      <a:cs typeface="Arial Unicode MS" pitchFamily="34" charset="-122"/>
                    </a:rPr>
                    <a:t>: Q-factor</a:t>
                  </a:r>
                </a:p>
                <a:p>
                  <a:pPr marL="171450" indent="-171450">
                    <a:buFont typeface="Arial" panose="020B0604020202020204" pitchFamily="34" charset="0"/>
                    <a:buChar char="•"/>
                  </a:pPr>
                  <a14:m>
                    <m:oMath xmlns:m="http://schemas.openxmlformats.org/officeDocument/2006/math">
                      <m:sSub>
                        <m:sSubPr>
                          <m:ctrlPr>
                            <a:rPr lang="en-US" sz="1100" i="1" dirty="0" smtClean="0">
                              <a:solidFill>
                                <a:srgbClr val="000000"/>
                              </a:solidFill>
                              <a:latin typeface="Cambria Math" panose="02040503050406030204" pitchFamily="18" charset="0"/>
                              <a:ea typeface="Arial Unicode MS" pitchFamily="34" charset="-122"/>
                              <a:cs typeface="Arial Unicode MS" pitchFamily="34" charset="-122"/>
                            </a:rPr>
                          </m:ctrlPr>
                        </m:sSubPr>
                        <m:e>
                          <m:r>
                            <a:rPr lang="en-US" sz="1100" b="0" i="1" dirty="0" smtClean="0">
                              <a:solidFill>
                                <a:srgbClr val="000000"/>
                              </a:solidFill>
                              <a:latin typeface="Cambria Math" panose="02040503050406030204" pitchFamily="18" charset="0"/>
                              <a:ea typeface="Arial Unicode MS" pitchFamily="34" charset="-122"/>
                              <a:cs typeface="Arial Unicode MS" pitchFamily="34" charset="-122"/>
                            </a:rPr>
                            <m:t>𝑉</m:t>
                          </m:r>
                        </m:e>
                        <m:sub>
                          <m:r>
                            <a:rPr lang="en-US" sz="1100" b="0" i="1" dirty="0" smtClean="0">
                              <a:solidFill>
                                <a:srgbClr val="000000"/>
                              </a:solidFill>
                              <a:latin typeface="Cambria Math" panose="02040503050406030204" pitchFamily="18" charset="0"/>
                              <a:ea typeface="Arial Unicode MS" pitchFamily="34" charset="-122"/>
                              <a:cs typeface="Arial Unicode MS" pitchFamily="34" charset="-122"/>
                            </a:rPr>
                            <m:t>𝑚</m:t>
                          </m:r>
                        </m:sub>
                      </m:sSub>
                    </m:oMath>
                  </a14:m>
                  <a:r>
                    <a:rPr lang="en-US" sz="1100" dirty="0">
                      <a:solidFill>
                        <a:srgbClr val="000000"/>
                      </a:solidFill>
                      <a:ea typeface="Arial Unicode MS" pitchFamily="34" charset="-122"/>
                      <a:cs typeface="Arial Unicode MS" pitchFamily="34" charset="-122"/>
                    </a:rPr>
                    <a:t>: mode volume</a:t>
                  </a:r>
                </a:p>
              </p:txBody>
            </p:sp>
          </mc:Choice>
          <mc:Fallback xmlns="">
            <p:sp>
              <p:nvSpPr>
                <p:cNvPr id="61" name="Rectangle 60">
                  <a:extLst>
                    <a:ext uri="{FF2B5EF4-FFF2-40B4-BE49-F238E27FC236}">
                      <a16:creationId xmlns:a16="http://schemas.microsoft.com/office/drawing/2014/main" id="{8A40894E-A43A-4AF7-9BD1-B2A6B917B297}"/>
                    </a:ext>
                  </a:extLst>
                </p:cNvPr>
                <p:cNvSpPr>
                  <a:spLocks noRot="1" noChangeAspect="1" noMove="1" noResize="1" noEditPoints="1" noAdjustHandles="1" noChangeArrowheads="1" noChangeShapeType="1" noTextEdit="1"/>
                </p:cNvSpPr>
                <p:nvPr/>
              </p:nvSpPr>
              <p:spPr>
                <a:xfrm>
                  <a:off x="3810317" y="5897224"/>
                  <a:ext cx="2355531" cy="430887"/>
                </a:xfrm>
                <a:prstGeom prst="rect">
                  <a:avLst/>
                </a:prstGeom>
                <a:blipFill>
                  <a:blip r:embed="rId10"/>
                  <a:stretch>
                    <a:fillRect b="-8451"/>
                  </a:stretch>
                </a:blipFill>
              </p:spPr>
              <p:txBody>
                <a:bodyPr/>
                <a:lstStyle/>
                <a:p>
                  <a:r>
                    <a:rPr lang="en-US">
                      <a:noFill/>
                    </a:rPr>
                    <a:t> </a:t>
                  </a:r>
                </a:p>
              </p:txBody>
            </p:sp>
          </mc:Fallback>
        </mc:AlternateContent>
      </p:grpSp>
      <p:pic>
        <p:nvPicPr>
          <p:cNvPr id="72" name="Graphic 71">
            <a:extLst>
              <a:ext uri="{FF2B5EF4-FFF2-40B4-BE49-F238E27FC236}">
                <a16:creationId xmlns:a16="http://schemas.microsoft.com/office/drawing/2014/main" id="{79DB44F6-C19C-42EE-88F3-05B0AEEA71BB}"/>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612717" y="1341241"/>
            <a:ext cx="5395680" cy="4006493"/>
          </a:xfrm>
          <a:prstGeom prst="rect">
            <a:avLst/>
          </a:prstGeom>
        </p:spPr>
      </p:pic>
      <p:grpSp>
        <p:nvGrpSpPr>
          <p:cNvPr id="73" name="Group 72">
            <a:extLst>
              <a:ext uri="{FF2B5EF4-FFF2-40B4-BE49-F238E27FC236}">
                <a16:creationId xmlns:a16="http://schemas.microsoft.com/office/drawing/2014/main" id="{5BBE2362-22D0-4FDC-8CF2-6F32CDC485B8}"/>
              </a:ext>
            </a:extLst>
          </p:cNvPr>
          <p:cNvGrpSpPr/>
          <p:nvPr/>
        </p:nvGrpSpPr>
        <p:grpSpPr>
          <a:xfrm>
            <a:off x="7971916" y="1877346"/>
            <a:ext cx="3246165" cy="1467141"/>
            <a:chOff x="1306442" y="1457743"/>
            <a:chExt cx="3246165" cy="1467141"/>
          </a:xfrm>
        </p:grpSpPr>
        <p:cxnSp>
          <p:nvCxnSpPr>
            <p:cNvPr id="74" name="Straight Arrow Connector 73">
              <a:extLst>
                <a:ext uri="{FF2B5EF4-FFF2-40B4-BE49-F238E27FC236}">
                  <a16:creationId xmlns:a16="http://schemas.microsoft.com/office/drawing/2014/main" id="{FFD6E9F9-131A-40C7-8BB6-16C8EB27209C}"/>
                </a:ext>
              </a:extLst>
            </p:cNvPr>
            <p:cNvCxnSpPr/>
            <p:nvPr/>
          </p:nvCxnSpPr>
          <p:spPr bwMode="auto">
            <a:xfrm>
              <a:off x="2228850" y="2670237"/>
              <a:ext cx="685800" cy="0"/>
            </a:xfrm>
            <a:prstGeom prst="straightConnector1">
              <a:avLst/>
            </a:prstGeom>
            <a:noFill/>
            <a:ln w="38100" cap="flat" cmpd="sng" algn="ctr">
              <a:solidFill>
                <a:srgbClr val="FFC000"/>
              </a:solidFill>
              <a:prstDash val="solid"/>
              <a:round/>
              <a:headEnd type="none" w="med" len="med"/>
              <a:tailEnd type="triangle"/>
            </a:ln>
            <a:effectLst/>
          </p:spPr>
        </p:cxnSp>
        <p:cxnSp>
          <p:nvCxnSpPr>
            <p:cNvPr id="75" name="Straight Arrow Connector 74">
              <a:extLst>
                <a:ext uri="{FF2B5EF4-FFF2-40B4-BE49-F238E27FC236}">
                  <a16:creationId xmlns:a16="http://schemas.microsoft.com/office/drawing/2014/main" id="{4F800129-4A68-4D6E-98C3-F554714A5E24}"/>
                </a:ext>
              </a:extLst>
            </p:cNvPr>
            <p:cNvCxnSpPr/>
            <p:nvPr/>
          </p:nvCxnSpPr>
          <p:spPr bwMode="auto">
            <a:xfrm flipV="1">
              <a:off x="2076450" y="1984437"/>
              <a:ext cx="0" cy="609600"/>
            </a:xfrm>
            <a:prstGeom prst="straightConnector1">
              <a:avLst/>
            </a:prstGeom>
            <a:noFill/>
            <a:ln w="38100" cap="flat" cmpd="sng" algn="ctr">
              <a:solidFill>
                <a:srgbClr val="FFC000"/>
              </a:solidFill>
              <a:prstDash val="solid"/>
              <a:round/>
              <a:headEnd type="none" w="med" len="med"/>
              <a:tailEnd type="triangle"/>
            </a:ln>
            <a:effectLst/>
          </p:spPr>
        </p:cxnSp>
        <p:cxnSp>
          <p:nvCxnSpPr>
            <p:cNvPr id="76" name="Straight Arrow Connector 75">
              <a:extLst>
                <a:ext uri="{FF2B5EF4-FFF2-40B4-BE49-F238E27FC236}">
                  <a16:creationId xmlns:a16="http://schemas.microsoft.com/office/drawing/2014/main" id="{9DC70D6C-BFC1-4EAF-8744-F80C8E2F536D}"/>
                </a:ext>
              </a:extLst>
            </p:cNvPr>
            <p:cNvCxnSpPr/>
            <p:nvPr/>
          </p:nvCxnSpPr>
          <p:spPr bwMode="auto">
            <a:xfrm flipV="1">
              <a:off x="2152650" y="2136837"/>
              <a:ext cx="381000" cy="457200"/>
            </a:xfrm>
            <a:prstGeom prst="straightConnector1">
              <a:avLst/>
            </a:prstGeom>
            <a:noFill/>
            <a:ln w="38100" cap="flat" cmpd="sng" algn="ctr">
              <a:solidFill>
                <a:srgbClr val="FFC000"/>
              </a:solidFill>
              <a:prstDash val="solid"/>
              <a:round/>
              <a:headEnd type="none" w="med" len="med"/>
              <a:tailEnd type="triangle"/>
            </a:ln>
            <a:effectLst/>
          </p:spPr>
        </p:cxnSp>
        <p:sp>
          <p:nvSpPr>
            <p:cNvPr id="77" name="TextBox 76">
              <a:extLst>
                <a:ext uri="{FF2B5EF4-FFF2-40B4-BE49-F238E27FC236}">
                  <a16:creationId xmlns:a16="http://schemas.microsoft.com/office/drawing/2014/main" id="{CA5BE1A8-F7F9-4758-905F-7FA1AB6A9959}"/>
                </a:ext>
              </a:extLst>
            </p:cNvPr>
            <p:cNvSpPr txBox="1"/>
            <p:nvPr/>
          </p:nvSpPr>
          <p:spPr>
            <a:xfrm>
              <a:off x="2729580" y="2401664"/>
              <a:ext cx="1823027" cy="523220"/>
            </a:xfrm>
            <a:prstGeom prst="rect">
              <a:avLst/>
            </a:prstGeom>
            <a:noFill/>
          </p:spPr>
          <p:txBody>
            <a:bodyPr wrap="square" rtlCol="0">
              <a:spAutoFit/>
            </a:bodyPr>
            <a:lstStyle/>
            <a:p>
              <a:r>
                <a:rPr lang="en-US" sz="1400" dirty="0">
                  <a:solidFill>
                    <a:srgbClr val="FFC000"/>
                  </a:solidFill>
                  <a:latin typeface="Arial Unicode MS" pitchFamily="34" charset="-122"/>
                  <a:ea typeface="Arial Unicode MS" pitchFamily="34" charset="-122"/>
                  <a:cs typeface="Arial Unicode MS" pitchFamily="34" charset="-122"/>
                </a:rPr>
                <a:t>Increase total capacitance</a:t>
              </a:r>
            </a:p>
          </p:txBody>
        </p:sp>
        <p:sp>
          <p:nvSpPr>
            <p:cNvPr id="78" name="TextBox 77">
              <a:extLst>
                <a:ext uri="{FF2B5EF4-FFF2-40B4-BE49-F238E27FC236}">
                  <a16:creationId xmlns:a16="http://schemas.microsoft.com/office/drawing/2014/main" id="{1C10EAA1-1E6F-4D42-9BC4-46BE5A7D9A46}"/>
                </a:ext>
              </a:extLst>
            </p:cNvPr>
            <p:cNvSpPr txBox="1"/>
            <p:nvPr/>
          </p:nvSpPr>
          <p:spPr>
            <a:xfrm>
              <a:off x="1306442" y="1457743"/>
              <a:ext cx="1342014" cy="523220"/>
            </a:xfrm>
            <a:prstGeom prst="rect">
              <a:avLst/>
            </a:prstGeom>
            <a:noFill/>
          </p:spPr>
          <p:txBody>
            <a:bodyPr wrap="square" rtlCol="0">
              <a:spAutoFit/>
            </a:bodyPr>
            <a:lstStyle/>
            <a:p>
              <a:r>
                <a:rPr lang="en-US" sz="1400" dirty="0">
                  <a:solidFill>
                    <a:srgbClr val="FFC000"/>
                  </a:solidFill>
                  <a:latin typeface="Arial Unicode MS" pitchFamily="34" charset="-122"/>
                  <a:ea typeface="Arial Unicode MS" pitchFamily="34" charset="-122"/>
                  <a:cs typeface="Arial Unicode MS" pitchFamily="34" charset="-122"/>
                </a:rPr>
                <a:t>Increase Purcell factor</a:t>
              </a:r>
            </a:p>
          </p:txBody>
        </p:sp>
        <p:sp>
          <p:nvSpPr>
            <p:cNvPr id="79" name="TextBox 78">
              <a:extLst>
                <a:ext uri="{FF2B5EF4-FFF2-40B4-BE49-F238E27FC236}">
                  <a16:creationId xmlns:a16="http://schemas.microsoft.com/office/drawing/2014/main" id="{93CEE750-4AED-4EBA-B996-0C5A8B8FFAA3}"/>
                </a:ext>
              </a:extLst>
            </p:cNvPr>
            <p:cNvSpPr txBox="1"/>
            <p:nvPr/>
          </p:nvSpPr>
          <p:spPr>
            <a:xfrm>
              <a:off x="2525532" y="1535448"/>
              <a:ext cx="1556636" cy="523220"/>
            </a:xfrm>
            <a:prstGeom prst="rect">
              <a:avLst/>
            </a:prstGeom>
            <a:noFill/>
          </p:spPr>
          <p:txBody>
            <a:bodyPr wrap="square" rtlCol="0">
              <a:spAutoFit/>
            </a:bodyPr>
            <a:lstStyle/>
            <a:p>
              <a:r>
                <a:rPr lang="en-US" sz="1400" dirty="0">
                  <a:solidFill>
                    <a:srgbClr val="FFC000"/>
                  </a:solidFill>
                  <a:latin typeface="Arial Unicode MS" pitchFamily="34" charset="-122"/>
                  <a:ea typeface="Arial Unicode MS" pitchFamily="34" charset="-122"/>
                  <a:cs typeface="Arial Unicode MS" pitchFamily="34" charset="-122"/>
                </a:rPr>
                <a:t>Use more effective material</a:t>
              </a:r>
            </a:p>
          </p:txBody>
        </p:sp>
      </p:grpSp>
      <p:sp>
        <p:nvSpPr>
          <p:cNvPr id="80" name="Rectangle 79">
            <a:extLst>
              <a:ext uri="{FF2B5EF4-FFF2-40B4-BE49-F238E27FC236}">
                <a16:creationId xmlns:a16="http://schemas.microsoft.com/office/drawing/2014/main" id="{F7D15169-864B-48BC-8904-BA24F97EC46D}"/>
              </a:ext>
            </a:extLst>
          </p:cNvPr>
          <p:cNvSpPr/>
          <p:nvPr/>
        </p:nvSpPr>
        <p:spPr>
          <a:xfrm>
            <a:off x="6998925" y="5423934"/>
            <a:ext cx="1542410" cy="738664"/>
          </a:xfrm>
          <a:prstGeom prst="rect">
            <a:avLst/>
          </a:prstGeom>
        </p:spPr>
        <p:txBody>
          <a:bodyPr wrap="none">
            <a:spAutoFit/>
          </a:bodyPr>
          <a:lstStyle/>
          <a:p>
            <a:r>
              <a:rPr lang="en-US" sz="1400" dirty="0">
                <a:solidFill>
                  <a:srgbClr val="0070C0"/>
                </a:solidFill>
                <a:ea typeface="Arial Unicode MS" pitchFamily="34" charset="-122"/>
                <a:cs typeface="Arial Unicode MS" pitchFamily="34" charset="-122"/>
              </a:rPr>
              <a:t>Capacitor design</a:t>
            </a:r>
          </a:p>
          <a:p>
            <a:pPr marL="285750" indent="-285750">
              <a:buFont typeface="Arial" panose="020B0604020202020204" pitchFamily="34" charset="0"/>
              <a:buChar char="•"/>
            </a:pPr>
            <a:r>
              <a:rPr lang="en-US" sz="1400" dirty="0">
                <a:solidFill>
                  <a:srgbClr val="0070C0"/>
                </a:solidFill>
                <a:ea typeface="Arial Unicode MS" pitchFamily="34" charset="-122"/>
                <a:cs typeface="Arial Unicode MS" pitchFamily="34" charset="-122"/>
              </a:rPr>
              <a:t>PN junction</a:t>
            </a:r>
          </a:p>
          <a:p>
            <a:pPr marL="285750" indent="-285750">
              <a:buFont typeface="Arial" panose="020B0604020202020204" pitchFamily="34" charset="0"/>
              <a:buChar char="•"/>
            </a:pPr>
            <a:r>
              <a:rPr lang="en-US" sz="1400" dirty="0">
                <a:solidFill>
                  <a:srgbClr val="0070C0"/>
                </a:solidFill>
                <a:ea typeface="Arial Unicode MS" pitchFamily="34" charset="-122"/>
                <a:cs typeface="Arial Unicode MS" pitchFamily="34" charset="-122"/>
              </a:rPr>
              <a:t>MOS capacitor</a:t>
            </a:r>
          </a:p>
        </p:txBody>
      </p:sp>
      <p:sp>
        <p:nvSpPr>
          <p:cNvPr id="81" name="Rectangle 80">
            <a:extLst>
              <a:ext uri="{FF2B5EF4-FFF2-40B4-BE49-F238E27FC236}">
                <a16:creationId xmlns:a16="http://schemas.microsoft.com/office/drawing/2014/main" id="{167EFF28-95BD-4A20-BA3C-346FBEF4B15F}"/>
              </a:ext>
            </a:extLst>
          </p:cNvPr>
          <p:cNvSpPr/>
          <p:nvPr/>
        </p:nvSpPr>
        <p:spPr>
          <a:xfrm>
            <a:off x="8595778" y="5423934"/>
            <a:ext cx="1285416" cy="1169551"/>
          </a:xfrm>
          <a:prstGeom prst="rect">
            <a:avLst/>
          </a:prstGeom>
        </p:spPr>
        <p:txBody>
          <a:bodyPr wrap="none">
            <a:spAutoFit/>
          </a:bodyPr>
          <a:lstStyle/>
          <a:p>
            <a:r>
              <a:rPr lang="en-US" sz="1400" dirty="0">
                <a:solidFill>
                  <a:srgbClr val="00B050"/>
                </a:solidFill>
                <a:ea typeface="Arial Unicode MS" pitchFamily="34" charset="-122"/>
                <a:cs typeface="Arial Unicode MS" pitchFamily="34" charset="-122"/>
              </a:rPr>
              <a:t>Active material</a:t>
            </a:r>
          </a:p>
          <a:p>
            <a:pPr marL="285750" indent="-285750">
              <a:buFont typeface="Arial" panose="020B0604020202020204" pitchFamily="34" charset="0"/>
              <a:buChar char="•"/>
            </a:pPr>
            <a:r>
              <a:rPr lang="en-US" sz="1400" dirty="0">
                <a:solidFill>
                  <a:srgbClr val="00B050"/>
                </a:solidFill>
                <a:ea typeface="Arial Unicode MS" pitchFamily="34" charset="-122"/>
                <a:cs typeface="Arial Unicode MS" pitchFamily="34" charset="-122"/>
              </a:rPr>
              <a:t>Si</a:t>
            </a:r>
          </a:p>
          <a:p>
            <a:pPr marL="285750" indent="-285750">
              <a:buFont typeface="Arial" panose="020B0604020202020204" pitchFamily="34" charset="0"/>
              <a:buChar char="•"/>
            </a:pPr>
            <a:r>
              <a:rPr lang="en-US" sz="1400" dirty="0">
                <a:solidFill>
                  <a:srgbClr val="00B050"/>
                </a:solidFill>
                <a:ea typeface="Arial Unicode MS" pitchFamily="34" charset="-122"/>
                <a:cs typeface="Arial Unicode MS" pitchFamily="34" charset="-122"/>
              </a:rPr>
              <a:t>III-V</a:t>
            </a:r>
          </a:p>
          <a:p>
            <a:pPr marL="285750" indent="-285750">
              <a:buFont typeface="Arial" panose="020B0604020202020204" pitchFamily="34" charset="0"/>
              <a:buChar char="•"/>
            </a:pPr>
            <a:r>
              <a:rPr lang="en-US" sz="1400" dirty="0">
                <a:solidFill>
                  <a:srgbClr val="00B050"/>
                </a:solidFill>
                <a:ea typeface="Arial Unicode MS" pitchFamily="34" charset="-122"/>
                <a:cs typeface="Arial Unicode MS" pitchFamily="34" charset="-122"/>
              </a:rPr>
              <a:t>TCO</a:t>
            </a:r>
          </a:p>
          <a:p>
            <a:pPr marL="285750" indent="-285750">
              <a:buFont typeface="Arial" panose="020B0604020202020204" pitchFamily="34" charset="0"/>
              <a:buChar char="•"/>
            </a:pPr>
            <a:r>
              <a:rPr lang="en-US" sz="1400" dirty="0">
                <a:solidFill>
                  <a:srgbClr val="00B050"/>
                </a:solidFill>
                <a:ea typeface="Arial Unicode MS" pitchFamily="34" charset="-122"/>
                <a:cs typeface="Arial Unicode MS" pitchFamily="34" charset="-122"/>
              </a:rPr>
              <a:t>graphene</a:t>
            </a:r>
          </a:p>
        </p:txBody>
      </p:sp>
      <p:sp>
        <p:nvSpPr>
          <p:cNvPr id="82" name="Rectangle 81">
            <a:extLst>
              <a:ext uri="{FF2B5EF4-FFF2-40B4-BE49-F238E27FC236}">
                <a16:creationId xmlns:a16="http://schemas.microsoft.com/office/drawing/2014/main" id="{859A1F01-E2B3-4FBF-8428-FC5BB88926AA}"/>
              </a:ext>
            </a:extLst>
          </p:cNvPr>
          <p:cNvSpPr/>
          <p:nvPr/>
        </p:nvSpPr>
        <p:spPr>
          <a:xfrm>
            <a:off x="9881194" y="5423934"/>
            <a:ext cx="1496307" cy="954107"/>
          </a:xfrm>
          <a:prstGeom prst="rect">
            <a:avLst/>
          </a:prstGeom>
        </p:spPr>
        <p:txBody>
          <a:bodyPr wrap="none">
            <a:spAutoFit/>
          </a:bodyPr>
          <a:lstStyle/>
          <a:p>
            <a:r>
              <a:rPr lang="en-US" sz="1400" dirty="0">
                <a:solidFill>
                  <a:srgbClr val="FFC000"/>
                </a:solidFill>
                <a:ea typeface="Arial Unicode MS" pitchFamily="34" charset="-122"/>
                <a:cs typeface="Arial Unicode MS" pitchFamily="34" charset="-122"/>
              </a:rPr>
              <a:t>Optical resonator</a:t>
            </a:r>
          </a:p>
          <a:p>
            <a:pPr marL="285750" indent="-285750">
              <a:buFont typeface="Arial" panose="020B0604020202020204" pitchFamily="34" charset="0"/>
              <a:buChar char="•"/>
            </a:pPr>
            <a:r>
              <a:rPr lang="en-US" sz="1400" dirty="0">
                <a:solidFill>
                  <a:srgbClr val="FFC000"/>
                </a:solidFill>
                <a:ea typeface="Arial Unicode MS" pitchFamily="34" charset="-122"/>
                <a:cs typeface="Arial Unicode MS" pitchFamily="34" charset="-122"/>
              </a:rPr>
              <a:t>Micro-ring</a:t>
            </a:r>
          </a:p>
          <a:p>
            <a:pPr marL="285750" indent="-285750">
              <a:buFont typeface="Arial" panose="020B0604020202020204" pitchFamily="34" charset="0"/>
              <a:buChar char="•"/>
            </a:pPr>
            <a:r>
              <a:rPr lang="en-US" sz="1400" dirty="0">
                <a:solidFill>
                  <a:srgbClr val="FFC000"/>
                </a:solidFill>
                <a:ea typeface="Arial Unicode MS" pitchFamily="34" charset="-122"/>
                <a:cs typeface="Arial Unicode MS" pitchFamily="34" charset="-122"/>
              </a:rPr>
              <a:t>Micro-disk</a:t>
            </a:r>
          </a:p>
          <a:p>
            <a:pPr marL="285750" indent="-285750">
              <a:buFont typeface="Arial" panose="020B0604020202020204" pitchFamily="34" charset="0"/>
              <a:buChar char="•"/>
            </a:pPr>
            <a:r>
              <a:rPr lang="en-US" sz="1400" dirty="0">
                <a:solidFill>
                  <a:srgbClr val="FFC000"/>
                </a:solidFill>
                <a:ea typeface="Arial Unicode MS" pitchFamily="34" charset="-122"/>
                <a:cs typeface="Arial Unicode MS" pitchFamily="34" charset="-122"/>
              </a:rPr>
              <a:t>PC nanocavity</a:t>
            </a:r>
          </a:p>
        </p:txBody>
      </p:sp>
      <p:sp>
        <p:nvSpPr>
          <p:cNvPr id="83" name="Rectangle 82">
            <a:extLst>
              <a:ext uri="{FF2B5EF4-FFF2-40B4-BE49-F238E27FC236}">
                <a16:creationId xmlns:a16="http://schemas.microsoft.com/office/drawing/2014/main" id="{EFE393FD-88E4-413E-B556-DE58853C3CF2}"/>
              </a:ext>
            </a:extLst>
          </p:cNvPr>
          <p:cNvSpPr/>
          <p:nvPr/>
        </p:nvSpPr>
        <p:spPr>
          <a:xfrm>
            <a:off x="4762856" y="2706118"/>
            <a:ext cx="304444" cy="643418"/>
          </a:xfrm>
          <a:prstGeom prst="rect">
            <a:avLst/>
          </a:prstGeom>
          <a:noFill/>
          <a:ln>
            <a:solidFill>
              <a:srgbClr val="0070C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TextBox 83">
            <a:extLst>
              <a:ext uri="{FF2B5EF4-FFF2-40B4-BE49-F238E27FC236}">
                <a16:creationId xmlns:a16="http://schemas.microsoft.com/office/drawing/2014/main" id="{0F3F7D74-E65F-4A73-98BB-2627D096DA0F}"/>
              </a:ext>
            </a:extLst>
          </p:cNvPr>
          <p:cNvSpPr txBox="1"/>
          <p:nvPr/>
        </p:nvSpPr>
        <p:spPr>
          <a:xfrm>
            <a:off x="4382886" y="2386385"/>
            <a:ext cx="1644425" cy="307777"/>
          </a:xfrm>
          <a:prstGeom prst="rect">
            <a:avLst/>
          </a:prstGeom>
          <a:noFill/>
        </p:spPr>
        <p:txBody>
          <a:bodyPr wrap="none" rtlCol="0">
            <a:spAutoFit/>
          </a:bodyPr>
          <a:lstStyle/>
          <a:p>
            <a:r>
              <a:rPr lang="en-US" sz="1400" dirty="0">
                <a:solidFill>
                  <a:srgbClr val="0070C0"/>
                </a:solidFill>
                <a:ea typeface="Arial Unicode MS" pitchFamily="34" charset="-122"/>
                <a:cs typeface="Arial Unicode MS" pitchFamily="34" charset="-122"/>
              </a:rPr>
              <a:t>Capacitance density</a:t>
            </a:r>
          </a:p>
        </p:txBody>
      </p:sp>
      <p:sp>
        <p:nvSpPr>
          <p:cNvPr id="37" name="Rectangle 36">
            <a:extLst>
              <a:ext uri="{FF2B5EF4-FFF2-40B4-BE49-F238E27FC236}">
                <a16:creationId xmlns:a16="http://schemas.microsoft.com/office/drawing/2014/main" id="{AC6E8151-21FB-4401-AFAC-A29B3CF79963}"/>
              </a:ext>
            </a:extLst>
          </p:cNvPr>
          <p:cNvSpPr/>
          <p:nvPr/>
        </p:nvSpPr>
        <p:spPr>
          <a:xfrm>
            <a:off x="6503358" y="1091998"/>
            <a:ext cx="5297925"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Energy efficiency of resonator-based Si modulator @ 1.55µm</a:t>
            </a:r>
          </a:p>
        </p:txBody>
      </p:sp>
      <p:sp>
        <p:nvSpPr>
          <p:cNvPr id="39" name="TextBox 38">
            <a:extLst>
              <a:ext uri="{FF2B5EF4-FFF2-40B4-BE49-F238E27FC236}">
                <a16:creationId xmlns:a16="http://schemas.microsoft.com/office/drawing/2014/main" id="{4218BCF1-618B-4A10-9909-14EB51430BAD}"/>
              </a:ext>
            </a:extLst>
          </p:cNvPr>
          <p:cNvSpPr txBox="1"/>
          <p:nvPr/>
        </p:nvSpPr>
        <p:spPr>
          <a:xfrm>
            <a:off x="4968988" y="4480564"/>
            <a:ext cx="1442061" cy="307777"/>
          </a:xfrm>
          <a:prstGeom prst="rect">
            <a:avLst/>
          </a:prstGeom>
          <a:noFill/>
        </p:spPr>
        <p:txBody>
          <a:bodyPr wrap="square" rtlCol="0">
            <a:spAutoFit/>
          </a:bodyPr>
          <a:lstStyle/>
          <a:p>
            <a:r>
              <a:rPr lang="en-US" sz="1400" dirty="0">
                <a:solidFill>
                  <a:srgbClr val="0070C0"/>
                </a:solidFill>
                <a:ea typeface="Arial Unicode MS" pitchFamily="34" charset="-122"/>
                <a:cs typeface="Arial Unicode MS" pitchFamily="34" charset="-122"/>
              </a:rPr>
              <a:t>Total capacitance</a:t>
            </a:r>
          </a:p>
        </p:txBody>
      </p:sp>
      <p:sp>
        <p:nvSpPr>
          <p:cNvPr id="40" name="Rectangle 39">
            <a:extLst>
              <a:ext uri="{FF2B5EF4-FFF2-40B4-BE49-F238E27FC236}">
                <a16:creationId xmlns:a16="http://schemas.microsoft.com/office/drawing/2014/main" id="{A5D45502-4D93-4583-B2FC-231408AE8368}"/>
              </a:ext>
            </a:extLst>
          </p:cNvPr>
          <p:cNvSpPr/>
          <p:nvPr/>
        </p:nvSpPr>
        <p:spPr>
          <a:xfrm>
            <a:off x="5478721" y="4397715"/>
            <a:ext cx="111110" cy="147615"/>
          </a:xfrm>
          <a:prstGeom prst="rect">
            <a:avLst/>
          </a:prstGeom>
          <a:noFill/>
          <a:ln>
            <a:solidFill>
              <a:srgbClr val="0070C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21BD43B5-E2A5-4F6A-B558-6EE7F34C32B7}"/>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17</a:t>
            </a:fld>
            <a:endParaRPr lang="en-US" dirty="0"/>
          </a:p>
        </p:txBody>
      </p:sp>
    </p:spTree>
    <p:custDataLst>
      <p:tags r:id="rId1"/>
    </p:custDataLst>
    <p:extLst>
      <p:ext uri="{BB962C8B-B14F-4D97-AF65-F5344CB8AC3E}">
        <p14:creationId xmlns:p14="http://schemas.microsoft.com/office/powerpoint/2010/main" val="2835630832"/>
      </p:ext>
    </p:extLst>
  </p:cSld>
  <p:clrMapOvr>
    <a:masterClrMapping/>
  </p:clrMapOvr>
  <mc:AlternateContent xmlns:mc="http://schemas.openxmlformats.org/markup-compatibility/2006" xmlns:p14="http://schemas.microsoft.com/office/powerpoint/2010/main">
    <mc:Choice Requires="p14">
      <p:transition p14:dur="0" advTm="50070"/>
    </mc:Choice>
    <mc:Fallback xmlns="">
      <p:transition advTm="5007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8" presetClass="emph" presetSubtype="0" fill="hold" nodeType="clickEffect">
                                  <p:stCondLst>
                                    <p:cond delay="0"/>
                                  </p:stCondLst>
                                  <p:iterate type="lt">
                                    <p:tmPct val="4000"/>
                                  </p:iterate>
                                  <p:childTnLst>
                                    <p:set>
                                      <p:cBhvr override="childStyle">
                                        <p:cTn id="10" dur="500" fill="hold"/>
                                        <p:tgtEl>
                                          <p:spTgt spid="80">
                                            <p:txEl>
                                              <p:pRg st="2" end="2"/>
                                            </p:txEl>
                                          </p:spTgt>
                                        </p:tgtEl>
                                        <p:attrNameLst>
                                          <p:attrName>style.textDecorationUnderline</p:attrName>
                                        </p:attrNameLst>
                                      </p:cBhvr>
                                      <p:to>
                                        <p:strVal val="true"/>
                                      </p:to>
                                    </p:set>
                                  </p:childTnLst>
                                </p:cTn>
                              </p:par>
                              <p:par>
                                <p:cTn id="11" presetID="18" presetClass="emph" presetSubtype="0" fill="hold" nodeType="withEffect">
                                  <p:stCondLst>
                                    <p:cond delay="0"/>
                                  </p:stCondLst>
                                  <p:iterate type="lt">
                                    <p:tmPct val="4000"/>
                                  </p:iterate>
                                  <p:childTnLst>
                                    <p:set>
                                      <p:cBhvr override="childStyle">
                                        <p:cTn id="12" dur="500" fill="hold"/>
                                        <p:tgtEl>
                                          <p:spTgt spid="81">
                                            <p:txEl>
                                              <p:pRg st="3" end="3"/>
                                            </p:txEl>
                                          </p:spTgt>
                                        </p:tgtEl>
                                        <p:attrNameLst>
                                          <p:attrName>style.textDecorationUnderline</p:attrName>
                                        </p:attrNameLst>
                                      </p:cBhvr>
                                      <p:to>
                                        <p:strVal val="true"/>
                                      </p:to>
                                    </p:set>
                                  </p:childTnLst>
                                </p:cTn>
                              </p:par>
                              <p:par>
                                <p:cTn id="13" presetID="18" presetClass="emph" presetSubtype="0" fill="hold" nodeType="withEffect">
                                  <p:stCondLst>
                                    <p:cond delay="0"/>
                                  </p:stCondLst>
                                  <p:iterate type="lt">
                                    <p:tmPct val="4000"/>
                                  </p:iterate>
                                  <p:childTnLst>
                                    <p:set>
                                      <p:cBhvr override="childStyle">
                                        <p:cTn id="14" dur="500" fill="hold"/>
                                        <p:tgtEl>
                                          <p:spTgt spid="82">
                                            <p:txEl>
                                              <p:pRg st="3" end="3"/>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5B6BE334-6E59-4D5A-8CFC-897B05DC2048}"/>
              </a:ext>
            </a:extLst>
          </p:cNvPr>
          <p:cNvSpPr/>
          <p:nvPr/>
        </p:nvSpPr>
        <p:spPr>
          <a:xfrm>
            <a:off x="884206" y="3824199"/>
            <a:ext cx="6848136" cy="22046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93C7167-B592-4B54-937F-3068736AD923}"/>
              </a:ext>
            </a:extLst>
          </p:cNvPr>
          <p:cNvSpPr>
            <a:spLocks noGrp="1"/>
          </p:cNvSpPr>
          <p:nvPr>
            <p:ph type="title"/>
          </p:nvPr>
        </p:nvSpPr>
        <p:spPr/>
        <p:txBody>
          <a:bodyPr>
            <a:normAutofit/>
          </a:bodyPr>
          <a:lstStyle/>
          <a:p>
            <a:r>
              <a:rPr lang="en-US" dirty="0"/>
              <a:t>Principle of the Si-TCO PC nanocavity modulator</a:t>
            </a:r>
          </a:p>
        </p:txBody>
      </p:sp>
      <p:sp>
        <p:nvSpPr>
          <p:cNvPr id="3" name="Picture Placeholder 2">
            <a:extLst>
              <a:ext uri="{FF2B5EF4-FFF2-40B4-BE49-F238E27FC236}">
                <a16:creationId xmlns:a16="http://schemas.microsoft.com/office/drawing/2014/main" id="{164F7C68-74D4-4ED1-B409-FD1ED1A8164C}"/>
              </a:ext>
            </a:extLst>
          </p:cNvPr>
          <p:cNvSpPr>
            <a:spLocks noGrp="1"/>
          </p:cNvSpPr>
          <p:nvPr>
            <p:ph type="pic" sz="quarter" idx="10"/>
          </p:nvPr>
        </p:nvSpPr>
        <p:spPr/>
      </p:sp>
      <p:pic>
        <p:nvPicPr>
          <p:cNvPr id="9" name="Picture 8">
            <a:extLst>
              <a:ext uri="{FF2B5EF4-FFF2-40B4-BE49-F238E27FC236}">
                <a16:creationId xmlns:a16="http://schemas.microsoft.com/office/drawing/2014/main" id="{BD6F6F9A-C9B4-4265-843B-68BFBCD384D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9568" y="1427512"/>
            <a:ext cx="3201809" cy="1758963"/>
          </a:xfrm>
          <a:prstGeom prst="rect">
            <a:avLst/>
          </a:prstGeom>
        </p:spPr>
      </p:pic>
      <p:pic>
        <p:nvPicPr>
          <p:cNvPr id="11" name="Graphic 12">
            <a:extLst>
              <a:ext uri="{FF2B5EF4-FFF2-40B4-BE49-F238E27FC236}">
                <a16:creationId xmlns:a16="http://schemas.microsoft.com/office/drawing/2014/main" id="{701A63D5-06BB-4E0F-894B-2CDA83B62B0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53173" y="1484447"/>
            <a:ext cx="3321046" cy="1431169"/>
          </a:xfrm>
          <a:prstGeom prst="rect">
            <a:avLst/>
          </a:prstGeom>
        </p:spPr>
      </p:pic>
      <p:grpSp>
        <p:nvGrpSpPr>
          <p:cNvPr id="51" name="Group 50">
            <a:extLst>
              <a:ext uri="{FF2B5EF4-FFF2-40B4-BE49-F238E27FC236}">
                <a16:creationId xmlns:a16="http://schemas.microsoft.com/office/drawing/2014/main" id="{575C62D4-1407-4401-84DE-DE8E4646291F}"/>
              </a:ext>
            </a:extLst>
          </p:cNvPr>
          <p:cNvGrpSpPr/>
          <p:nvPr/>
        </p:nvGrpSpPr>
        <p:grpSpPr>
          <a:xfrm>
            <a:off x="8027967" y="1427512"/>
            <a:ext cx="3908330" cy="5179028"/>
            <a:chOff x="8027967" y="1289193"/>
            <a:chExt cx="3908330" cy="5179028"/>
          </a:xfrm>
        </p:grpSpPr>
        <p:sp>
          <p:nvSpPr>
            <p:cNvPr id="50" name="Rectangle 49">
              <a:extLst>
                <a:ext uri="{FF2B5EF4-FFF2-40B4-BE49-F238E27FC236}">
                  <a16:creationId xmlns:a16="http://schemas.microsoft.com/office/drawing/2014/main" id="{942EB3AB-BF1B-42CA-A33A-B8077C15A238}"/>
                </a:ext>
              </a:extLst>
            </p:cNvPr>
            <p:cNvSpPr/>
            <p:nvPr/>
          </p:nvSpPr>
          <p:spPr>
            <a:xfrm>
              <a:off x="8082045" y="1315170"/>
              <a:ext cx="3201810" cy="338554"/>
            </a:xfrm>
            <a:prstGeom prst="rect">
              <a:avLst/>
            </a:prstGeom>
          </p:spPr>
          <p:txBody>
            <a:bodyPr wrap="square">
              <a:spAutoFit/>
            </a:bodyPr>
            <a:lstStyle/>
            <a:p>
              <a:r>
                <a:rPr lang="en-US" sz="1600" dirty="0">
                  <a:solidFill>
                    <a:schemeClr val="accent5"/>
                  </a:solidFill>
                  <a:latin typeface="Arial Unicode MS" pitchFamily="34" charset="-122"/>
                  <a:ea typeface="Arial Unicode MS" pitchFamily="34" charset="-122"/>
                  <a:cs typeface="Arial Unicode MS" pitchFamily="34" charset="-122"/>
                </a:rPr>
                <a:t>ITO/oxide/p-Si MOS capacitor</a:t>
              </a:r>
            </a:p>
          </p:txBody>
        </p:sp>
        <p:pic>
          <p:nvPicPr>
            <p:cNvPr id="25" name="Picture 24">
              <a:extLst>
                <a:ext uri="{FF2B5EF4-FFF2-40B4-BE49-F238E27FC236}">
                  <a16:creationId xmlns:a16="http://schemas.microsoft.com/office/drawing/2014/main" id="{616409C2-F7DF-442F-9308-2F24B75085B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257406" y="2684022"/>
              <a:ext cx="3678891" cy="2915671"/>
            </a:xfrm>
            <a:prstGeom prst="rect">
              <a:avLst/>
            </a:prstGeom>
          </p:spPr>
        </p:pic>
        <p:pic>
          <p:nvPicPr>
            <p:cNvPr id="26" name="Picture 25">
              <a:extLst>
                <a:ext uri="{FF2B5EF4-FFF2-40B4-BE49-F238E27FC236}">
                  <a16:creationId xmlns:a16="http://schemas.microsoft.com/office/drawing/2014/main" id="{7B70B352-5F37-4825-B122-214539D945F4}"/>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067977" y="1890105"/>
              <a:ext cx="3290925" cy="939137"/>
            </a:xfrm>
            <a:prstGeom prst="rect">
              <a:avLst/>
            </a:prstGeom>
          </p:spPr>
        </p:pic>
        <p:graphicFrame>
          <p:nvGraphicFramePr>
            <p:cNvPr id="28" name="Object 27">
              <a:extLst>
                <a:ext uri="{FF2B5EF4-FFF2-40B4-BE49-F238E27FC236}">
                  <a16:creationId xmlns:a16="http://schemas.microsoft.com/office/drawing/2014/main" id="{97776AD0-AF7C-4FA8-8143-BC5F7CD060FE}"/>
                </a:ext>
              </a:extLst>
            </p:cNvPr>
            <p:cNvGraphicFramePr>
              <a:graphicFrameLocks noChangeAspect="1"/>
            </p:cNvGraphicFramePr>
            <p:nvPr/>
          </p:nvGraphicFramePr>
          <p:xfrm>
            <a:off x="10374974" y="3767152"/>
            <a:ext cx="101600" cy="139700"/>
          </p:xfrm>
          <a:graphic>
            <a:graphicData uri="http://schemas.openxmlformats.org/presentationml/2006/ole">
              <mc:AlternateContent xmlns:mc="http://schemas.openxmlformats.org/markup-compatibility/2006">
                <mc:Choice xmlns:v="urn:schemas-microsoft-com:vml" Requires="v">
                  <p:oleObj name="Equation" r:id="rId8" imgW="101520" imgH="139680" progId="Equation.DSMT4">
                    <p:embed/>
                  </p:oleObj>
                </mc:Choice>
                <mc:Fallback>
                  <p:oleObj name="Equation" r:id="rId8" imgW="101520" imgH="139680" progId="Equation.DSMT4">
                    <p:embed/>
                    <p:pic>
                      <p:nvPicPr>
                        <p:cNvPr id="28" name="Object 27">
                          <a:extLst>
                            <a:ext uri="{FF2B5EF4-FFF2-40B4-BE49-F238E27FC236}">
                              <a16:creationId xmlns:a16="http://schemas.microsoft.com/office/drawing/2014/main" id="{97776AD0-AF7C-4FA8-8143-BC5F7CD060FE}"/>
                            </a:ext>
                          </a:extLst>
                        </p:cNvPr>
                        <p:cNvPicPr/>
                        <p:nvPr/>
                      </p:nvPicPr>
                      <p:blipFill>
                        <a:blip r:embed="rId9"/>
                        <a:stretch>
                          <a:fillRect/>
                        </a:stretch>
                      </p:blipFill>
                      <p:spPr>
                        <a:xfrm>
                          <a:off x="10374974" y="3767152"/>
                          <a:ext cx="101600" cy="139700"/>
                        </a:xfrm>
                        <a:prstGeom prst="rect">
                          <a:avLst/>
                        </a:prstGeom>
                      </p:spPr>
                    </p:pic>
                  </p:oleObj>
                </mc:Fallback>
              </mc:AlternateContent>
            </a:graphicData>
          </a:graphic>
        </p:graphicFrame>
        <p:sp>
          <p:nvSpPr>
            <p:cNvPr id="49" name="Rectangle 48">
              <a:extLst>
                <a:ext uri="{FF2B5EF4-FFF2-40B4-BE49-F238E27FC236}">
                  <a16:creationId xmlns:a16="http://schemas.microsoft.com/office/drawing/2014/main" id="{1942BE63-9993-4D2D-89E5-4B3DDEEF7C4B}"/>
                </a:ext>
              </a:extLst>
            </p:cNvPr>
            <p:cNvSpPr/>
            <p:nvPr/>
          </p:nvSpPr>
          <p:spPr>
            <a:xfrm>
              <a:off x="8027967" y="1289193"/>
              <a:ext cx="3814883" cy="51790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2" name="TextBox 51">
            <a:extLst>
              <a:ext uri="{FF2B5EF4-FFF2-40B4-BE49-F238E27FC236}">
                <a16:creationId xmlns:a16="http://schemas.microsoft.com/office/drawing/2014/main" id="{AA6FCFD1-C5BB-4767-8941-8E3BFFF0EA55}"/>
              </a:ext>
            </a:extLst>
          </p:cNvPr>
          <p:cNvSpPr txBox="1"/>
          <p:nvPr/>
        </p:nvSpPr>
        <p:spPr>
          <a:xfrm>
            <a:off x="8105598" y="5752592"/>
            <a:ext cx="4191000" cy="923330"/>
          </a:xfrm>
          <a:prstGeom prst="rect">
            <a:avLst/>
          </a:prstGeom>
          <a:noFill/>
        </p:spPr>
        <p:txBody>
          <a:bodyPr wrap="square" rtlCol="0">
            <a:spAutoFit/>
          </a:bodyPr>
          <a:lstStyle/>
          <a:p>
            <a:pPr marL="342900" indent="-342900">
              <a:buFont typeface="Arial" panose="020B0604020202020204" pitchFamily="34" charset="0"/>
              <a:buChar char="•"/>
            </a:pPr>
            <a:r>
              <a:rPr lang="en-US" sz="1400" dirty="0">
                <a:solidFill>
                  <a:srgbClr val="DC4405"/>
                </a:solidFill>
                <a:ea typeface="Arial Unicode MS" pitchFamily="34" charset="-122"/>
                <a:cs typeface="Arial Unicode MS" pitchFamily="34" charset="-122"/>
              </a:rPr>
              <a:t>Electrons accumulate at ITO/oxide interface</a:t>
            </a:r>
          </a:p>
          <a:p>
            <a:pPr marL="342900" indent="-342900">
              <a:buFont typeface="Arial" panose="020B0604020202020204" pitchFamily="34" charset="0"/>
              <a:buChar char="•"/>
            </a:pPr>
            <a:r>
              <a:rPr lang="en-US" sz="1400" dirty="0">
                <a:solidFill>
                  <a:srgbClr val="DC4405"/>
                </a:solidFill>
                <a:ea typeface="Arial Unicode MS" pitchFamily="34" charset="-122"/>
                <a:cs typeface="Arial Unicode MS" pitchFamily="34" charset="-122"/>
              </a:rPr>
              <a:t>Holes accumulate at Si/oxide interface</a:t>
            </a:r>
          </a:p>
          <a:p>
            <a:pPr marL="342900" indent="-342900">
              <a:buFont typeface="Arial" panose="020B0604020202020204" pitchFamily="34" charset="0"/>
              <a:buChar char="•"/>
            </a:pPr>
            <a:r>
              <a:rPr lang="en-US" sz="1400" dirty="0">
                <a:solidFill>
                  <a:srgbClr val="DC4405"/>
                </a:solidFill>
                <a:ea typeface="Arial Unicode MS" pitchFamily="34" charset="-122"/>
                <a:cs typeface="Arial Unicode MS" pitchFamily="34" charset="-122"/>
              </a:rPr>
              <a:t>Both contribute to E-O modulation</a:t>
            </a:r>
          </a:p>
          <a:p>
            <a:pPr marL="342900" indent="-342900">
              <a:buFont typeface="Arial" panose="020B0604020202020204" pitchFamily="34" charset="0"/>
              <a:buChar char="•"/>
            </a:pPr>
            <a:endParaRPr lang="en-US" sz="1800" baseline="30000" dirty="0">
              <a:solidFill>
                <a:srgbClr val="0000FF"/>
              </a:solidFill>
              <a:latin typeface="Arial" panose="020B0604020202020204" pitchFamily="34" charset="0"/>
              <a:ea typeface="Verdana" panose="020B0604030504040204" pitchFamily="34" charset="0"/>
              <a:cs typeface="Arial" panose="020B0604020202020204" pitchFamily="34" charset="0"/>
            </a:endParaRPr>
          </a:p>
        </p:txBody>
      </p:sp>
      <p:sp>
        <p:nvSpPr>
          <p:cNvPr id="58" name="Rectangle 57">
            <a:extLst>
              <a:ext uri="{FF2B5EF4-FFF2-40B4-BE49-F238E27FC236}">
                <a16:creationId xmlns:a16="http://schemas.microsoft.com/office/drawing/2014/main" id="{2CC71BD5-F870-4EBE-A34E-BADA7968916B}"/>
              </a:ext>
            </a:extLst>
          </p:cNvPr>
          <p:cNvSpPr/>
          <p:nvPr/>
        </p:nvSpPr>
        <p:spPr>
          <a:xfrm>
            <a:off x="999700" y="3943730"/>
            <a:ext cx="4263077" cy="359534"/>
          </a:xfrm>
          <a:prstGeom prst="rect">
            <a:avLst/>
          </a:prstGeom>
        </p:spPr>
        <p:txBody>
          <a:bodyPr wrap="square">
            <a:spAutoFit/>
          </a:bodyPr>
          <a:lstStyle/>
          <a:p>
            <a:r>
              <a:rPr lang="en-US" sz="1600" dirty="0">
                <a:solidFill>
                  <a:schemeClr val="accent5"/>
                </a:solidFill>
                <a:latin typeface="Arial Unicode MS" pitchFamily="34" charset="-122"/>
                <a:ea typeface="Arial Unicode MS" pitchFamily="34" charset="-122"/>
                <a:cs typeface="Arial Unicode MS" pitchFamily="34" charset="-122"/>
              </a:rPr>
              <a:t>Photonic crystal nanocavity</a:t>
            </a:r>
          </a:p>
        </p:txBody>
      </p:sp>
      <p:sp>
        <p:nvSpPr>
          <p:cNvPr id="59" name="Left Brace 58">
            <a:extLst>
              <a:ext uri="{FF2B5EF4-FFF2-40B4-BE49-F238E27FC236}">
                <a16:creationId xmlns:a16="http://schemas.microsoft.com/office/drawing/2014/main" id="{39DA5347-466C-48C1-9909-FD3435379300}"/>
              </a:ext>
            </a:extLst>
          </p:cNvPr>
          <p:cNvSpPr/>
          <p:nvPr/>
        </p:nvSpPr>
        <p:spPr>
          <a:xfrm rot="5400000">
            <a:off x="5843064" y="3219132"/>
            <a:ext cx="246083" cy="3055484"/>
          </a:xfrm>
          <a:prstGeom prst="leftBrace">
            <a:avLst>
              <a:gd name="adj1" fmla="val 65907"/>
              <a:gd name="adj2" fmla="val 50000"/>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0" name="TextBox 59">
            <a:extLst>
              <a:ext uri="{FF2B5EF4-FFF2-40B4-BE49-F238E27FC236}">
                <a16:creationId xmlns:a16="http://schemas.microsoft.com/office/drawing/2014/main" id="{C99ED664-DD2C-49DF-BD71-77D3B75C4841}"/>
              </a:ext>
            </a:extLst>
          </p:cNvPr>
          <p:cNvSpPr txBox="1"/>
          <p:nvPr/>
        </p:nvSpPr>
        <p:spPr>
          <a:xfrm>
            <a:off x="4206802" y="3998976"/>
            <a:ext cx="3705551" cy="523220"/>
          </a:xfrm>
          <a:prstGeom prst="rect">
            <a:avLst/>
          </a:prstGeom>
          <a:noFill/>
        </p:spPr>
        <p:txBody>
          <a:bodyPr wrap="square" rtlCol="0">
            <a:spAutoFit/>
          </a:bodyPr>
          <a:lstStyle/>
          <a:p>
            <a:pPr algn="ctr"/>
            <a:r>
              <a:rPr lang="en-US" sz="1400" dirty="0">
                <a:solidFill>
                  <a:srgbClr val="DC4405"/>
                </a:solidFill>
                <a:ea typeface="Arial Unicode MS" pitchFamily="34" charset="-122"/>
                <a:cs typeface="Arial Unicode MS" pitchFamily="34" charset="-122"/>
              </a:rPr>
              <a:t>Photonic crystal mirror segment</a:t>
            </a:r>
          </a:p>
          <a:p>
            <a:pPr algn="ctr"/>
            <a:r>
              <a:rPr lang="en-US" sz="1400" dirty="0">
                <a:solidFill>
                  <a:srgbClr val="DC4405"/>
                </a:solidFill>
                <a:ea typeface="Arial Unicode MS" pitchFamily="34" charset="-122"/>
                <a:cs typeface="Arial Unicode MS" pitchFamily="34" charset="-122"/>
              </a:rPr>
              <a:t>(distributed Bragg reflector)</a:t>
            </a:r>
          </a:p>
        </p:txBody>
      </p:sp>
      <p:pic>
        <p:nvPicPr>
          <p:cNvPr id="63" name="Graphic 62">
            <a:extLst>
              <a:ext uri="{FF2B5EF4-FFF2-40B4-BE49-F238E27FC236}">
                <a16:creationId xmlns:a16="http://schemas.microsoft.com/office/drawing/2014/main" id="{AF4867D7-C34E-4AF8-8B0E-736315EAA98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129625" y="4939665"/>
            <a:ext cx="6502688" cy="359534"/>
          </a:xfrm>
          <a:prstGeom prst="rect">
            <a:avLst/>
          </a:prstGeom>
        </p:spPr>
      </p:pic>
      <p:sp>
        <p:nvSpPr>
          <p:cNvPr id="4" name="TextBox 3">
            <a:extLst>
              <a:ext uri="{FF2B5EF4-FFF2-40B4-BE49-F238E27FC236}">
                <a16:creationId xmlns:a16="http://schemas.microsoft.com/office/drawing/2014/main" id="{AA41DBEB-7419-4998-A997-5FD8EEFE88D9}"/>
              </a:ext>
            </a:extLst>
          </p:cNvPr>
          <p:cNvSpPr txBox="1"/>
          <p:nvPr/>
        </p:nvSpPr>
        <p:spPr>
          <a:xfrm>
            <a:off x="4021377" y="3043461"/>
            <a:ext cx="3852425" cy="338554"/>
          </a:xfrm>
          <a:prstGeom prst="rect">
            <a:avLst/>
          </a:prstGeom>
          <a:noFill/>
        </p:spPr>
        <p:txBody>
          <a:bodyPr wrap="square" rtlCol="0">
            <a:spAutoFit/>
          </a:bodyPr>
          <a:lstStyle/>
          <a:p>
            <a:r>
              <a:rPr lang="en-US" sz="1600" dirty="0">
                <a:solidFill>
                  <a:srgbClr val="DC4405"/>
                </a:solidFill>
                <a:ea typeface="Arial Unicode MS" pitchFamily="34" charset="-122"/>
                <a:cs typeface="Arial Unicode MS" pitchFamily="34" charset="-122"/>
              </a:rPr>
              <a:t>Ultra-small active volume: 0.02~0.06 λ</a:t>
            </a:r>
            <a:r>
              <a:rPr lang="en-US" sz="1600" baseline="30000" dirty="0">
                <a:solidFill>
                  <a:srgbClr val="DC4405"/>
                </a:solidFill>
                <a:ea typeface="Arial Unicode MS" pitchFamily="34" charset="-122"/>
                <a:cs typeface="Arial Unicode MS" pitchFamily="34" charset="-122"/>
              </a:rPr>
              <a:t>3</a:t>
            </a:r>
          </a:p>
        </p:txBody>
      </p:sp>
      <p:sp>
        <p:nvSpPr>
          <p:cNvPr id="7" name="Arrow: Right 6">
            <a:extLst>
              <a:ext uri="{FF2B5EF4-FFF2-40B4-BE49-F238E27FC236}">
                <a16:creationId xmlns:a16="http://schemas.microsoft.com/office/drawing/2014/main" id="{A5A24DE2-4A31-4AD2-915C-92D86756120A}"/>
              </a:ext>
            </a:extLst>
          </p:cNvPr>
          <p:cNvSpPr/>
          <p:nvPr/>
        </p:nvSpPr>
        <p:spPr>
          <a:xfrm>
            <a:off x="7095865" y="5405678"/>
            <a:ext cx="505691" cy="132320"/>
          </a:xfrm>
          <a:prstGeom prst="rightArrow">
            <a:avLst>
              <a:gd name="adj1" fmla="val 27574"/>
              <a:gd name="adj2" fmla="val 14790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Left-Right 7">
            <a:extLst>
              <a:ext uri="{FF2B5EF4-FFF2-40B4-BE49-F238E27FC236}">
                <a16:creationId xmlns:a16="http://schemas.microsoft.com/office/drawing/2014/main" id="{201BD7F1-D703-48F6-BD98-433EF0341313}"/>
              </a:ext>
            </a:extLst>
          </p:cNvPr>
          <p:cNvSpPr/>
          <p:nvPr/>
        </p:nvSpPr>
        <p:spPr>
          <a:xfrm>
            <a:off x="4008675" y="5361758"/>
            <a:ext cx="744587" cy="271590"/>
          </a:xfrm>
          <a:prstGeom prst="leftRightArrow">
            <a:avLst>
              <a:gd name="adj1" fmla="val 50000"/>
              <a:gd name="adj2" fmla="val 78057"/>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97574D7A-9648-40D1-8569-4E6295F8AC6D}"/>
              </a:ext>
            </a:extLst>
          </p:cNvPr>
          <p:cNvSpPr/>
          <p:nvPr/>
        </p:nvSpPr>
        <p:spPr>
          <a:xfrm rot="10800000">
            <a:off x="1186834" y="5428459"/>
            <a:ext cx="505691" cy="132320"/>
          </a:xfrm>
          <a:prstGeom prst="rightArrow">
            <a:avLst>
              <a:gd name="adj1" fmla="val 27574"/>
              <a:gd name="adj2" fmla="val 14790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83D45743-425D-4146-9508-4A76B4BB7E37}"/>
              </a:ext>
            </a:extLst>
          </p:cNvPr>
          <p:cNvSpPr/>
          <p:nvPr/>
        </p:nvSpPr>
        <p:spPr>
          <a:xfrm>
            <a:off x="1914569" y="4688310"/>
            <a:ext cx="505691" cy="132320"/>
          </a:xfrm>
          <a:prstGeom prst="rightArrow">
            <a:avLst>
              <a:gd name="adj1" fmla="val 27574"/>
              <a:gd name="adj2" fmla="val 14790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4" name="Picture 63">
            <a:extLst>
              <a:ext uri="{FF2B5EF4-FFF2-40B4-BE49-F238E27FC236}">
                <a16:creationId xmlns:a16="http://schemas.microsoft.com/office/drawing/2014/main" id="{17491F98-E432-46C8-B715-443C2BAD84B8}"/>
              </a:ext>
            </a:extLst>
          </p:cNvPr>
          <p:cNvPicPr>
            <a:picLocks noChangeAspect="1"/>
          </p:cNvPicPr>
          <p:nvPr/>
        </p:nvPicPr>
        <p:blipFill>
          <a:blip r:embed="rId12" cstate="print">
            <a:alphaModFix/>
            <a:extLst>
              <a:ext uri="{28A0092B-C50C-407E-A947-70E740481C1C}">
                <a14:useLocalDpi xmlns:a14="http://schemas.microsoft.com/office/drawing/2010/main" val="0"/>
              </a:ext>
            </a:extLst>
          </a:blip>
          <a:stretch>
            <a:fillRect/>
          </a:stretch>
        </p:blipFill>
        <p:spPr>
          <a:xfrm>
            <a:off x="1498610" y="4839767"/>
            <a:ext cx="5763893" cy="601799"/>
          </a:xfrm>
          <a:prstGeom prst="rect">
            <a:avLst/>
          </a:prstGeom>
        </p:spPr>
      </p:pic>
      <p:sp>
        <p:nvSpPr>
          <p:cNvPr id="5" name="Arrow: U-Turn 4">
            <a:extLst>
              <a:ext uri="{FF2B5EF4-FFF2-40B4-BE49-F238E27FC236}">
                <a16:creationId xmlns:a16="http://schemas.microsoft.com/office/drawing/2014/main" id="{C5A305E4-FB73-45C4-96C9-5D8E7BFC8239}"/>
              </a:ext>
            </a:extLst>
          </p:cNvPr>
          <p:cNvSpPr/>
          <p:nvPr/>
        </p:nvSpPr>
        <p:spPr>
          <a:xfrm rot="5400000" flipH="1">
            <a:off x="1302922" y="4235061"/>
            <a:ext cx="342627" cy="781846"/>
          </a:xfrm>
          <a:prstGeom prst="uturnArrow">
            <a:avLst>
              <a:gd name="adj1" fmla="val 11656"/>
              <a:gd name="adj2" fmla="val 15427"/>
              <a:gd name="adj3" fmla="val 42189"/>
              <a:gd name="adj4" fmla="val 43750"/>
              <a:gd name="adj5" fmla="val 7500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TextBox 26">
            <a:extLst>
              <a:ext uri="{FF2B5EF4-FFF2-40B4-BE49-F238E27FC236}">
                <a16:creationId xmlns:a16="http://schemas.microsoft.com/office/drawing/2014/main" id="{CC9F7A8A-8145-45B9-95F7-6837659F7F7F}"/>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18</a:t>
            </a:fld>
            <a:endParaRPr lang="en-US" dirty="0"/>
          </a:p>
        </p:txBody>
      </p:sp>
    </p:spTree>
    <p:extLst>
      <p:ext uri="{BB962C8B-B14F-4D97-AF65-F5344CB8AC3E}">
        <p14:creationId xmlns:p14="http://schemas.microsoft.com/office/powerpoint/2010/main" val="3816948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6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BBD9B817-FD4E-4409-AB8B-F8C629C1EEE4}"/>
                  </a:ext>
                </a:extLst>
              </p:cNvPr>
              <p:cNvSpPr txBox="1"/>
              <p:nvPr/>
            </p:nvSpPr>
            <p:spPr>
              <a:xfrm>
                <a:off x="4260026" y="3526990"/>
                <a:ext cx="3321045" cy="1324593"/>
              </a:xfrm>
              <a:prstGeom prst="rect">
                <a:avLst/>
              </a:prstGeom>
              <a:noFill/>
            </p:spPr>
            <p:txBody>
              <a:bodyPr wrap="square" rtlCol="0">
                <a:spAutoFit/>
              </a:bodyPr>
              <a:lstStyle/>
              <a:p>
                <a:pPr>
                  <a:lnSpc>
                    <a:spcPct val="200000"/>
                  </a:lnSpc>
                </a:pPr>
                <a14:m>
                  <m:oMathPara xmlns:m="http://schemas.openxmlformats.org/officeDocument/2006/math">
                    <m:oMathParaPr>
                      <m:jc m:val="centerGroup"/>
                    </m:oMathParaPr>
                    <m:oMath xmlns:m="http://schemas.openxmlformats.org/officeDocument/2006/math">
                      <m:r>
                        <m:rPr>
                          <m:sty m:val="p"/>
                        </m:rPr>
                        <a:rPr lang="el-GR" sz="2000" i="1" smtClean="0">
                          <a:latin typeface="Cambria Math" panose="02040503050406030204" pitchFamily="18" charset="0"/>
                          <a:ea typeface="Cambria Math" panose="02040503050406030204" pitchFamily="18" charset="0"/>
                        </a:rPr>
                        <m:t>Δ</m:t>
                      </m:r>
                      <m:sSub>
                        <m:sSubPr>
                          <m:ctrlPr>
                            <a:rPr lang="el-GR" sz="2000" i="1" smtClean="0">
                              <a:latin typeface="Cambria Math" panose="02040503050406030204" pitchFamily="18" charset="0"/>
                              <a:ea typeface="Cambria Math" panose="02040503050406030204" pitchFamily="18" charset="0"/>
                            </a:rPr>
                          </m:ctrlPr>
                        </m:sSubPr>
                        <m:e>
                          <m:r>
                            <a:rPr lang="el-GR" sz="2000" i="1" smtClean="0">
                              <a:latin typeface="Cambria Math" panose="02040503050406030204" pitchFamily="18" charset="0"/>
                              <a:ea typeface="Cambria Math" panose="02040503050406030204" pitchFamily="18" charset="0"/>
                            </a:rPr>
                            <m:t>𝜀</m:t>
                          </m:r>
                        </m:e>
                        <m:sub>
                          <m:r>
                            <a:rPr lang="en-US" sz="2000" b="0" i="1" smtClean="0">
                              <a:latin typeface="Cambria Math" panose="02040503050406030204" pitchFamily="18" charset="0"/>
                              <a:ea typeface="Cambria Math" panose="02040503050406030204" pitchFamily="18" charset="0"/>
                            </a:rPr>
                            <m:t>𝐼𝑇𝑂</m:t>
                          </m:r>
                        </m:sub>
                      </m:sSub>
                      <m:r>
                        <a:rPr lang="en-US" sz="2000" b="0" i="1" smtClean="0">
                          <a:latin typeface="Cambria Math" panose="02040503050406030204" pitchFamily="18" charset="0"/>
                          <a:ea typeface="Cambria Math" panose="02040503050406030204" pitchFamily="18" charset="0"/>
                        </a:rPr>
                        <m:t>=</m:t>
                      </m:r>
                      <m:r>
                        <m:rPr>
                          <m:sty m:val="p"/>
                        </m:rPr>
                        <a:rPr lang="el-GR" sz="2000" i="1">
                          <a:latin typeface="Cambria Math" panose="02040503050406030204" pitchFamily="18" charset="0"/>
                          <a:ea typeface="Cambria Math" panose="02040503050406030204" pitchFamily="18" charset="0"/>
                        </a:rPr>
                        <m:t>Δ</m:t>
                      </m:r>
                      <m:sSubSup>
                        <m:sSubSupPr>
                          <m:ctrlPr>
                            <a:rPr lang="el-GR" sz="2000" i="1" smtClean="0">
                              <a:latin typeface="Cambria Math" panose="02040503050406030204" pitchFamily="18" charset="0"/>
                              <a:ea typeface="Cambria Math" panose="02040503050406030204" pitchFamily="18" charset="0"/>
                            </a:rPr>
                          </m:ctrlPr>
                        </m:sSubSupPr>
                        <m:e>
                          <m:r>
                            <a:rPr lang="el-GR" sz="2000" i="1" smtClean="0">
                              <a:latin typeface="Cambria Math" panose="02040503050406030204" pitchFamily="18" charset="0"/>
                              <a:ea typeface="Cambria Math" panose="02040503050406030204" pitchFamily="18" charset="0"/>
                            </a:rPr>
                            <m:t>𝜀</m:t>
                          </m:r>
                        </m:e>
                        <m:sub>
                          <m:r>
                            <a:rPr lang="en-US" sz="2000" b="0" i="1" smtClean="0">
                              <a:latin typeface="Cambria Math" panose="02040503050406030204" pitchFamily="18" charset="0"/>
                              <a:ea typeface="Cambria Math" panose="02040503050406030204" pitchFamily="18" charset="0"/>
                            </a:rPr>
                            <m:t>𝑇𝐶𝑂</m:t>
                          </m:r>
                        </m:sub>
                        <m:sup>
                          <m:r>
                            <a:rPr lang="en-US" sz="2000" b="0" i="1" smtClean="0">
                              <a:latin typeface="Cambria Math" panose="02040503050406030204" pitchFamily="18" charset="0"/>
                              <a:ea typeface="Cambria Math" panose="02040503050406030204" pitchFamily="18" charset="0"/>
                            </a:rPr>
                            <m:t>′</m:t>
                          </m:r>
                        </m:sup>
                      </m:sSubSup>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𝑖</m:t>
                      </m:r>
                      <m:r>
                        <m:rPr>
                          <m:sty m:val="p"/>
                        </m:rPr>
                        <a:rPr lang="el-GR" sz="2000" i="1">
                          <a:latin typeface="Cambria Math" panose="02040503050406030204" pitchFamily="18" charset="0"/>
                          <a:ea typeface="Cambria Math" panose="02040503050406030204" pitchFamily="18" charset="0"/>
                        </a:rPr>
                        <m:t>Δ</m:t>
                      </m:r>
                      <m:sSubSup>
                        <m:sSubSupPr>
                          <m:ctrlPr>
                            <a:rPr lang="el-GR" sz="2000" i="1">
                              <a:latin typeface="Cambria Math" panose="02040503050406030204" pitchFamily="18" charset="0"/>
                              <a:ea typeface="Cambria Math" panose="02040503050406030204" pitchFamily="18" charset="0"/>
                            </a:rPr>
                          </m:ctrlPr>
                        </m:sSubSupPr>
                        <m:e>
                          <m:r>
                            <a:rPr lang="el-GR" sz="2000" i="1">
                              <a:latin typeface="Cambria Math" panose="02040503050406030204" pitchFamily="18" charset="0"/>
                              <a:ea typeface="Cambria Math" panose="02040503050406030204" pitchFamily="18" charset="0"/>
                            </a:rPr>
                            <m:t>𝜀</m:t>
                          </m:r>
                        </m:e>
                        <m:sub>
                          <m:r>
                            <a:rPr lang="en-US" sz="2000" i="1">
                              <a:latin typeface="Cambria Math" panose="02040503050406030204" pitchFamily="18" charset="0"/>
                              <a:ea typeface="Cambria Math" panose="02040503050406030204" pitchFamily="18" charset="0"/>
                            </a:rPr>
                            <m:t>𝑇𝐶𝑂</m:t>
                          </m:r>
                        </m:sub>
                        <m:sup>
                          <m:r>
                            <a:rPr lang="en-US" sz="2000" i="1">
                              <a:latin typeface="Cambria Math" panose="02040503050406030204" pitchFamily="18" charset="0"/>
                              <a:ea typeface="Cambria Math" panose="02040503050406030204" pitchFamily="18" charset="0"/>
                            </a:rPr>
                            <m:t>′′</m:t>
                          </m:r>
                        </m:sup>
                      </m:sSubSup>
                    </m:oMath>
                  </m:oMathPara>
                </a14:m>
                <a:endParaRPr lang="en-US" sz="2000" dirty="0"/>
              </a:p>
              <a:p>
                <a:pPr>
                  <a:lnSpc>
                    <a:spcPct val="200000"/>
                  </a:lnSpc>
                </a:pPr>
                <a14:m>
                  <m:oMathPara xmlns:m="http://schemas.openxmlformats.org/officeDocument/2006/math">
                    <m:oMathParaPr>
                      <m:jc m:val="centerGroup"/>
                    </m:oMathParaPr>
                    <m:oMath xmlns:m="http://schemas.openxmlformats.org/officeDocument/2006/math">
                      <m:r>
                        <m:rPr>
                          <m:sty m:val="p"/>
                        </m:rPr>
                        <a:rPr lang="el-GR" sz="2000" i="1">
                          <a:latin typeface="Cambria Math" panose="02040503050406030204" pitchFamily="18" charset="0"/>
                          <a:ea typeface="Cambria Math" panose="02040503050406030204" pitchFamily="18" charset="0"/>
                        </a:rPr>
                        <m:t>Δ</m:t>
                      </m:r>
                      <m:sSub>
                        <m:sSubPr>
                          <m:ctrlPr>
                            <a:rPr lang="el-GR" sz="2000" i="1">
                              <a:latin typeface="Cambria Math" panose="02040503050406030204" pitchFamily="18" charset="0"/>
                              <a:ea typeface="Cambria Math" panose="02040503050406030204" pitchFamily="18" charset="0"/>
                            </a:rPr>
                          </m:ctrlPr>
                        </m:sSubPr>
                        <m:e>
                          <m:r>
                            <a:rPr lang="el-GR" sz="2000" i="1">
                              <a:latin typeface="Cambria Math" panose="02040503050406030204" pitchFamily="18" charset="0"/>
                              <a:ea typeface="Cambria Math" panose="02040503050406030204" pitchFamily="18" charset="0"/>
                            </a:rPr>
                            <m:t>𝜀</m:t>
                          </m:r>
                        </m:e>
                        <m:sub>
                          <m:r>
                            <a:rPr lang="en-US" sz="2000" b="0" i="1" smtClean="0">
                              <a:latin typeface="Cambria Math" panose="02040503050406030204" pitchFamily="18" charset="0"/>
                              <a:ea typeface="Cambria Math" panose="02040503050406030204" pitchFamily="18" charset="0"/>
                            </a:rPr>
                            <m:t>𝑆𝑖</m:t>
                          </m:r>
                        </m:sub>
                      </m:sSub>
                      <m:r>
                        <a:rPr lang="en-US" sz="2000" i="1">
                          <a:latin typeface="Cambria Math" panose="02040503050406030204" pitchFamily="18" charset="0"/>
                          <a:ea typeface="Cambria Math" panose="02040503050406030204" pitchFamily="18" charset="0"/>
                        </a:rPr>
                        <m:t>=</m:t>
                      </m:r>
                      <m:r>
                        <m:rPr>
                          <m:sty m:val="p"/>
                        </m:rPr>
                        <a:rPr lang="el-GR" sz="2000" i="1">
                          <a:latin typeface="Cambria Math" panose="02040503050406030204" pitchFamily="18" charset="0"/>
                          <a:ea typeface="Cambria Math" panose="02040503050406030204" pitchFamily="18" charset="0"/>
                        </a:rPr>
                        <m:t>Δ</m:t>
                      </m:r>
                      <m:sSubSup>
                        <m:sSubSupPr>
                          <m:ctrlPr>
                            <a:rPr lang="el-GR" sz="2000" i="1">
                              <a:latin typeface="Cambria Math" panose="02040503050406030204" pitchFamily="18" charset="0"/>
                              <a:ea typeface="Cambria Math" panose="02040503050406030204" pitchFamily="18" charset="0"/>
                            </a:rPr>
                          </m:ctrlPr>
                        </m:sSubSupPr>
                        <m:e>
                          <m:r>
                            <a:rPr lang="el-GR" sz="2000" i="1">
                              <a:latin typeface="Cambria Math" panose="02040503050406030204" pitchFamily="18" charset="0"/>
                              <a:ea typeface="Cambria Math" panose="02040503050406030204" pitchFamily="18" charset="0"/>
                            </a:rPr>
                            <m:t>𝜀</m:t>
                          </m:r>
                        </m:e>
                        <m:sub>
                          <m:r>
                            <a:rPr lang="en-US" sz="2000" b="0" i="1" smtClean="0">
                              <a:latin typeface="Cambria Math" panose="02040503050406030204" pitchFamily="18" charset="0"/>
                              <a:ea typeface="Cambria Math" panose="02040503050406030204" pitchFamily="18" charset="0"/>
                            </a:rPr>
                            <m:t>𝑆𝑖</m:t>
                          </m:r>
                        </m:sub>
                        <m:sup>
                          <m:r>
                            <a:rPr lang="en-US" sz="2000" i="1">
                              <a:latin typeface="Cambria Math" panose="02040503050406030204" pitchFamily="18" charset="0"/>
                              <a:ea typeface="Cambria Math" panose="02040503050406030204" pitchFamily="18" charset="0"/>
                            </a:rPr>
                            <m:t>′</m:t>
                          </m:r>
                        </m:sup>
                      </m:sSubSup>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𝑖</m:t>
                      </m:r>
                      <m:r>
                        <m:rPr>
                          <m:sty m:val="p"/>
                        </m:rPr>
                        <a:rPr lang="el-GR" sz="2000" i="1">
                          <a:latin typeface="Cambria Math" panose="02040503050406030204" pitchFamily="18" charset="0"/>
                          <a:ea typeface="Cambria Math" panose="02040503050406030204" pitchFamily="18" charset="0"/>
                        </a:rPr>
                        <m:t>Δ</m:t>
                      </m:r>
                      <m:sSubSup>
                        <m:sSubSupPr>
                          <m:ctrlPr>
                            <a:rPr lang="el-GR" sz="2000" i="1">
                              <a:latin typeface="Cambria Math" panose="02040503050406030204" pitchFamily="18" charset="0"/>
                              <a:ea typeface="Cambria Math" panose="02040503050406030204" pitchFamily="18" charset="0"/>
                            </a:rPr>
                          </m:ctrlPr>
                        </m:sSubSupPr>
                        <m:e>
                          <m:r>
                            <a:rPr lang="el-GR" sz="2000" i="1">
                              <a:latin typeface="Cambria Math" panose="02040503050406030204" pitchFamily="18" charset="0"/>
                              <a:ea typeface="Cambria Math" panose="02040503050406030204" pitchFamily="18" charset="0"/>
                            </a:rPr>
                            <m:t>𝜀</m:t>
                          </m:r>
                        </m:e>
                        <m:sub>
                          <m:r>
                            <a:rPr lang="en-US" sz="2000" b="0" i="1" smtClean="0">
                              <a:latin typeface="Cambria Math" panose="02040503050406030204" pitchFamily="18" charset="0"/>
                              <a:ea typeface="Cambria Math" panose="02040503050406030204" pitchFamily="18" charset="0"/>
                            </a:rPr>
                            <m:t>𝑆𝑖</m:t>
                          </m:r>
                        </m:sub>
                        <m:sup>
                          <m:r>
                            <a:rPr lang="en-US" sz="2000" i="1">
                              <a:latin typeface="Cambria Math" panose="02040503050406030204" pitchFamily="18" charset="0"/>
                              <a:ea typeface="Cambria Math" panose="02040503050406030204" pitchFamily="18" charset="0"/>
                            </a:rPr>
                            <m:t>′′</m:t>
                          </m:r>
                        </m:sup>
                      </m:sSubSup>
                    </m:oMath>
                  </m:oMathPara>
                </a14:m>
                <a:endParaRPr lang="en-US" sz="2000" dirty="0"/>
              </a:p>
            </p:txBody>
          </p:sp>
        </mc:Choice>
        <mc:Fallback xmlns="">
          <p:sp>
            <p:nvSpPr>
              <p:cNvPr id="55" name="TextBox 54">
                <a:extLst>
                  <a:ext uri="{FF2B5EF4-FFF2-40B4-BE49-F238E27FC236}">
                    <a16:creationId xmlns:a16="http://schemas.microsoft.com/office/drawing/2014/main" id="{BBD9B817-FD4E-4409-AB8B-F8C629C1EEE4}"/>
                  </a:ext>
                </a:extLst>
              </p:cNvPr>
              <p:cNvSpPr txBox="1">
                <a:spLocks noRot="1" noChangeAspect="1" noMove="1" noResize="1" noEditPoints="1" noAdjustHandles="1" noChangeArrowheads="1" noChangeShapeType="1" noTextEdit="1"/>
              </p:cNvSpPr>
              <p:nvPr/>
            </p:nvSpPr>
            <p:spPr>
              <a:xfrm>
                <a:off x="4260026" y="3526990"/>
                <a:ext cx="3321045" cy="1324593"/>
              </a:xfrm>
              <a:prstGeom prst="rect">
                <a:avLst/>
              </a:prstGeom>
              <a:blipFill>
                <a:blip r:embed="rId4"/>
                <a:stretch>
                  <a:fillRect/>
                </a:stretch>
              </a:blipFill>
            </p:spPr>
            <p:txBody>
              <a:bodyPr/>
              <a:lstStyle/>
              <a:p>
                <a:r>
                  <a:rPr lang="en-US">
                    <a:noFill/>
                  </a:rPr>
                  <a:t> </a:t>
                </a:r>
              </a:p>
            </p:txBody>
          </p:sp>
        </mc:Fallback>
      </mc:AlternateContent>
      <p:sp>
        <p:nvSpPr>
          <p:cNvPr id="2" name="Title 1">
            <a:extLst>
              <a:ext uri="{FF2B5EF4-FFF2-40B4-BE49-F238E27FC236}">
                <a16:creationId xmlns:a16="http://schemas.microsoft.com/office/drawing/2014/main" id="{993C7167-B592-4B54-937F-3068736AD923}"/>
              </a:ext>
            </a:extLst>
          </p:cNvPr>
          <p:cNvSpPr>
            <a:spLocks noGrp="1"/>
          </p:cNvSpPr>
          <p:nvPr>
            <p:ph type="title"/>
          </p:nvPr>
        </p:nvSpPr>
        <p:spPr/>
        <p:txBody>
          <a:bodyPr>
            <a:normAutofit/>
          </a:bodyPr>
          <a:lstStyle/>
          <a:p>
            <a:r>
              <a:rPr lang="en-US" dirty="0"/>
              <a:t>Principle of the Si-TCO PC nanocavity modulator</a:t>
            </a:r>
          </a:p>
        </p:txBody>
      </p:sp>
      <p:sp>
        <p:nvSpPr>
          <p:cNvPr id="3" name="Picture Placeholder 2">
            <a:extLst>
              <a:ext uri="{FF2B5EF4-FFF2-40B4-BE49-F238E27FC236}">
                <a16:creationId xmlns:a16="http://schemas.microsoft.com/office/drawing/2014/main" id="{164F7C68-74D4-4ED1-B409-FD1ED1A8164C}"/>
              </a:ext>
            </a:extLst>
          </p:cNvPr>
          <p:cNvSpPr>
            <a:spLocks noGrp="1"/>
          </p:cNvSpPr>
          <p:nvPr>
            <p:ph type="pic" sz="quarter" idx="10"/>
          </p:nvPr>
        </p:nvSpPr>
        <p:spPr/>
      </p:sp>
      <p:pic>
        <p:nvPicPr>
          <p:cNvPr id="9" name="Picture 8">
            <a:extLst>
              <a:ext uri="{FF2B5EF4-FFF2-40B4-BE49-F238E27FC236}">
                <a16:creationId xmlns:a16="http://schemas.microsoft.com/office/drawing/2014/main" id="{BD6F6F9A-C9B4-4265-843B-68BFBCD384D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19568" y="1427512"/>
            <a:ext cx="3201809" cy="1758963"/>
          </a:xfrm>
          <a:prstGeom prst="rect">
            <a:avLst/>
          </a:prstGeom>
        </p:spPr>
      </p:pic>
      <p:pic>
        <p:nvPicPr>
          <p:cNvPr id="11" name="Graphic 12">
            <a:extLst>
              <a:ext uri="{FF2B5EF4-FFF2-40B4-BE49-F238E27FC236}">
                <a16:creationId xmlns:a16="http://schemas.microsoft.com/office/drawing/2014/main" id="{701A63D5-06BB-4E0F-894B-2CDA83B62B0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253173" y="1484447"/>
            <a:ext cx="3321046" cy="1431169"/>
          </a:xfrm>
          <a:prstGeom prst="rect">
            <a:avLst/>
          </a:prstGeom>
        </p:spPr>
      </p:pic>
      <p:pic>
        <p:nvPicPr>
          <p:cNvPr id="10" name="Graphic 9">
            <a:extLst>
              <a:ext uri="{FF2B5EF4-FFF2-40B4-BE49-F238E27FC236}">
                <a16:creationId xmlns:a16="http://schemas.microsoft.com/office/drawing/2014/main" id="{043F86FB-9723-47C2-9028-C2A61B28AF1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394959" y="2122171"/>
            <a:ext cx="746761" cy="394334"/>
          </a:xfrm>
          <a:prstGeom prst="rect">
            <a:avLst/>
          </a:prstGeom>
        </p:spPr>
      </p:pic>
      <p:graphicFrame>
        <p:nvGraphicFramePr>
          <p:cNvPr id="27" name="Object 26">
            <a:extLst>
              <a:ext uri="{FF2B5EF4-FFF2-40B4-BE49-F238E27FC236}">
                <a16:creationId xmlns:a16="http://schemas.microsoft.com/office/drawing/2014/main" id="{E1B0C4C6-55FF-4D97-8BD1-5A6B179ECFD4}"/>
              </a:ext>
            </a:extLst>
          </p:cNvPr>
          <p:cNvGraphicFramePr>
            <a:graphicFrameLocks noChangeAspect="1"/>
          </p:cNvGraphicFramePr>
          <p:nvPr>
            <p:extLst>
              <p:ext uri="{D42A27DB-BD31-4B8C-83A1-F6EECF244321}">
                <p14:modId xmlns:p14="http://schemas.microsoft.com/office/powerpoint/2010/main" val="1248068932"/>
              </p:ext>
            </p:extLst>
          </p:nvPr>
        </p:nvGraphicFramePr>
        <p:xfrm>
          <a:off x="757128" y="3779996"/>
          <a:ext cx="3748242" cy="2739223"/>
        </p:xfrm>
        <a:graphic>
          <a:graphicData uri="http://schemas.openxmlformats.org/presentationml/2006/ole">
            <mc:AlternateContent xmlns:mc="http://schemas.openxmlformats.org/markup-compatibility/2006">
              <mc:Choice xmlns:v="urn:schemas-microsoft-com:vml" Requires="v">
                <p:oleObj name="Artwork" r:id="rId10" imgW="10148040" imgH="7390080" progId="Adobe.Illustrator.22">
                  <p:embed/>
                </p:oleObj>
              </mc:Choice>
              <mc:Fallback>
                <p:oleObj name="Artwork" r:id="rId10" imgW="10148040" imgH="7390080" progId="Adobe.Illustrator.22">
                  <p:embed/>
                  <p:pic>
                    <p:nvPicPr>
                      <p:cNvPr id="27" name="Object 26">
                        <a:extLst>
                          <a:ext uri="{FF2B5EF4-FFF2-40B4-BE49-F238E27FC236}">
                            <a16:creationId xmlns:a16="http://schemas.microsoft.com/office/drawing/2014/main" id="{E1B0C4C6-55FF-4D97-8BD1-5A6B179ECFD4}"/>
                          </a:ext>
                        </a:extLst>
                      </p:cNvPr>
                      <p:cNvPicPr/>
                      <p:nvPr/>
                    </p:nvPicPr>
                    <p:blipFill>
                      <a:blip r:embed="rId11"/>
                      <a:stretch>
                        <a:fillRect/>
                      </a:stretch>
                    </p:blipFill>
                    <p:spPr>
                      <a:xfrm>
                        <a:off x="757128" y="3779996"/>
                        <a:ext cx="3748242" cy="2739223"/>
                      </a:xfrm>
                      <a:prstGeom prst="rect">
                        <a:avLst/>
                      </a:prstGeom>
                    </p:spPr>
                  </p:pic>
                </p:oleObj>
              </mc:Fallback>
            </mc:AlternateContent>
          </a:graphicData>
        </a:graphic>
      </p:graphicFrame>
      <p:grpSp>
        <p:nvGrpSpPr>
          <p:cNvPr id="30" name="Group 29">
            <a:extLst>
              <a:ext uri="{FF2B5EF4-FFF2-40B4-BE49-F238E27FC236}">
                <a16:creationId xmlns:a16="http://schemas.microsoft.com/office/drawing/2014/main" id="{E017015A-1BB2-493D-918D-5A5A56F766F5}"/>
              </a:ext>
            </a:extLst>
          </p:cNvPr>
          <p:cNvGrpSpPr/>
          <p:nvPr/>
        </p:nvGrpSpPr>
        <p:grpSpPr>
          <a:xfrm>
            <a:off x="1046871" y="3317057"/>
            <a:ext cx="3687938" cy="2672647"/>
            <a:chOff x="394644" y="2846618"/>
            <a:chExt cx="4063177" cy="2944582"/>
          </a:xfrm>
        </p:grpSpPr>
        <p:cxnSp>
          <p:nvCxnSpPr>
            <p:cNvPr id="31" name="Straight Arrow Connector 30">
              <a:extLst>
                <a:ext uri="{FF2B5EF4-FFF2-40B4-BE49-F238E27FC236}">
                  <a16:creationId xmlns:a16="http://schemas.microsoft.com/office/drawing/2014/main" id="{88A3F402-548D-47DD-9921-1AA56BC5CC68}"/>
                </a:ext>
              </a:extLst>
            </p:cNvPr>
            <p:cNvCxnSpPr>
              <a:cxnSpLocks/>
            </p:cNvCxnSpPr>
            <p:nvPr/>
          </p:nvCxnSpPr>
          <p:spPr bwMode="auto">
            <a:xfrm flipH="1">
              <a:off x="1340794" y="3211023"/>
              <a:ext cx="797361" cy="0"/>
            </a:xfrm>
            <a:prstGeom prst="straightConnector1">
              <a:avLst/>
            </a:prstGeom>
            <a:noFill/>
            <a:ln w="38100" cap="flat" cmpd="sng" algn="ctr">
              <a:solidFill>
                <a:srgbClr val="0000FF"/>
              </a:solidFill>
              <a:prstDash val="solid"/>
              <a:round/>
              <a:headEnd type="none" w="med" len="med"/>
              <a:tailEnd type="triangle"/>
            </a:ln>
            <a:effectLst/>
          </p:spPr>
        </p:cxnSp>
        <p:cxnSp>
          <p:nvCxnSpPr>
            <p:cNvPr id="32" name="Straight Connector 31">
              <a:extLst>
                <a:ext uri="{FF2B5EF4-FFF2-40B4-BE49-F238E27FC236}">
                  <a16:creationId xmlns:a16="http://schemas.microsoft.com/office/drawing/2014/main" id="{314440A9-3CE7-4642-BC81-7351161F428C}"/>
                </a:ext>
              </a:extLst>
            </p:cNvPr>
            <p:cNvCxnSpPr/>
            <p:nvPr/>
          </p:nvCxnSpPr>
          <p:spPr bwMode="auto">
            <a:xfrm>
              <a:off x="2138155" y="3202145"/>
              <a:ext cx="0" cy="2589055"/>
            </a:xfrm>
            <a:prstGeom prst="line">
              <a:avLst/>
            </a:prstGeom>
            <a:noFill/>
            <a:ln w="38100" cap="flat" cmpd="sng" algn="ctr">
              <a:solidFill>
                <a:srgbClr val="0000FF"/>
              </a:solidFill>
              <a:prstDash val="sysDot"/>
              <a:round/>
              <a:headEnd type="none" w="med" len="med"/>
              <a:tailEnd type="none" w="med" len="med"/>
            </a:ln>
            <a:effectLst/>
          </p:spPr>
        </p:cxnSp>
        <p:cxnSp>
          <p:nvCxnSpPr>
            <p:cNvPr id="33" name="Straight Connector 32">
              <a:extLst>
                <a:ext uri="{FF2B5EF4-FFF2-40B4-BE49-F238E27FC236}">
                  <a16:creationId xmlns:a16="http://schemas.microsoft.com/office/drawing/2014/main" id="{CE090FC3-A84F-446C-BF4D-378F27FE85ED}"/>
                </a:ext>
              </a:extLst>
            </p:cNvPr>
            <p:cNvCxnSpPr/>
            <p:nvPr/>
          </p:nvCxnSpPr>
          <p:spPr bwMode="auto">
            <a:xfrm>
              <a:off x="1354983" y="3202145"/>
              <a:ext cx="0" cy="2589055"/>
            </a:xfrm>
            <a:prstGeom prst="line">
              <a:avLst/>
            </a:prstGeom>
            <a:noFill/>
            <a:ln w="38100" cap="flat" cmpd="sng" algn="ctr">
              <a:solidFill>
                <a:srgbClr val="0000FF"/>
              </a:solidFill>
              <a:prstDash val="sysDot"/>
              <a:round/>
              <a:headEnd type="none" w="med" len="med"/>
              <a:tailEnd type="none" w="med" len="med"/>
            </a:ln>
            <a:effectLst/>
          </p:spPr>
        </p:cxnSp>
        <p:sp>
          <p:nvSpPr>
            <p:cNvPr id="34" name="TextBox 33">
              <a:extLst>
                <a:ext uri="{FF2B5EF4-FFF2-40B4-BE49-F238E27FC236}">
                  <a16:creationId xmlns:a16="http://schemas.microsoft.com/office/drawing/2014/main" id="{4179BE0A-53BF-42CE-9FB8-99505CEA284E}"/>
                </a:ext>
              </a:extLst>
            </p:cNvPr>
            <p:cNvSpPr txBox="1"/>
            <p:nvPr/>
          </p:nvSpPr>
          <p:spPr>
            <a:xfrm>
              <a:off x="394644" y="2846618"/>
              <a:ext cx="4063177" cy="339093"/>
            </a:xfrm>
            <a:prstGeom prst="rect">
              <a:avLst/>
            </a:prstGeom>
            <a:noFill/>
          </p:spPr>
          <p:txBody>
            <a:bodyPr wrap="square" rtlCol="0">
              <a:spAutoFit/>
            </a:bodyPr>
            <a:lstStyle/>
            <a:p>
              <a:r>
                <a:rPr lang="en-US" sz="1400" dirty="0">
                  <a:solidFill>
                    <a:srgbClr val="0000FF"/>
                  </a:solidFill>
                  <a:ea typeface="Arial Unicode MS" pitchFamily="34" charset="-122"/>
                  <a:cs typeface="Arial Unicode MS" pitchFamily="34" charset="-122"/>
                </a:rPr>
                <a:t>Cavity resonance tuning</a:t>
              </a:r>
            </a:p>
          </p:txBody>
        </p:sp>
      </p:grpSp>
      <p:grpSp>
        <p:nvGrpSpPr>
          <p:cNvPr id="35" name="Group 34">
            <a:extLst>
              <a:ext uri="{FF2B5EF4-FFF2-40B4-BE49-F238E27FC236}">
                <a16:creationId xmlns:a16="http://schemas.microsoft.com/office/drawing/2014/main" id="{0B46BB36-B124-41F7-8A44-50C168FF6580}"/>
              </a:ext>
            </a:extLst>
          </p:cNvPr>
          <p:cNvGrpSpPr/>
          <p:nvPr/>
        </p:nvGrpSpPr>
        <p:grpSpPr>
          <a:xfrm>
            <a:off x="1495941" y="3637566"/>
            <a:ext cx="3523117" cy="1206767"/>
            <a:chOff x="762001" y="3090047"/>
            <a:chExt cx="3881586" cy="1329553"/>
          </a:xfrm>
        </p:grpSpPr>
        <p:cxnSp>
          <p:nvCxnSpPr>
            <p:cNvPr id="36" name="Straight Arrow Connector 35">
              <a:extLst>
                <a:ext uri="{FF2B5EF4-FFF2-40B4-BE49-F238E27FC236}">
                  <a16:creationId xmlns:a16="http://schemas.microsoft.com/office/drawing/2014/main" id="{3DBF20EC-02A1-40A3-87F8-529850CE70A9}"/>
                </a:ext>
              </a:extLst>
            </p:cNvPr>
            <p:cNvCxnSpPr>
              <a:cxnSpLocks/>
            </p:cNvCxnSpPr>
            <p:nvPr/>
          </p:nvCxnSpPr>
          <p:spPr bwMode="auto">
            <a:xfrm flipH="1">
              <a:off x="762001" y="4419600"/>
              <a:ext cx="1752599" cy="0"/>
            </a:xfrm>
            <a:prstGeom prst="straightConnector1">
              <a:avLst/>
            </a:prstGeom>
            <a:noFill/>
            <a:ln w="38100" cap="flat" cmpd="sng" algn="ctr">
              <a:solidFill>
                <a:srgbClr val="FF0000"/>
              </a:solidFill>
              <a:prstDash val="sysDot"/>
              <a:round/>
              <a:headEnd type="none" w="med" len="med"/>
              <a:tailEnd type="none" w="med" len="med"/>
            </a:ln>
            <a:effectLst/>
          </p:spPr>
        </p:cxnSp>
        <p:cxnSp>
          <p:nvCxnSpPr>
            <p:cNvPr id="37" name="Straight Arrow Connector 36">
              <a:extLst>
                <a:ext uri="{FF2B5EF4-FFF2-40B4-BE49-F238E27FC236}">
                  <a16:creationId xmlns:a16="http://schemas.microsoft.com/office/drawing/2014/main" id="{4163FFD5-DCD6-43AE-97D4-A40DBBD7763D}"/>
                </a:ext>
              </a:extLst>
            </p:cNvPr>
            <p:cNvCxnSpPr>
              <a:cxnSpLocks/>
            </p:cNvCxnSpPr>
            <p:nvPr/>
          </p:nvCxnSpPr>
          <p:spPr bwMode="auto">
            <a:xfrm>
              <a:off x="2261424" y="3505200"/>
              <a:ext cx="0" cy="914400"/>
            </a:xfrm>
            <a:prstGeom prst="straightConnector1">
              <a:avLst/>
            </a:prstGeom>
            <a:noFill/>
            <a:ln w="38100" cap="flat" cmpd="sng" algn="ctr">
              <a:solidFill>
                <a:srgbClr val="FF0000"/>
              </a:solidFill>
              <a:prstDash val="solid"/>
              <a:round/>
              <a:headEnd type="none" w="med" len="med"/>
              <a:tailEnd type="triangle"/>
            </a:ln>
            <a:effectLst/>
          </p:spPr>
        </p:cxnSp>
        <p:cxnSp>
          <p:nvCxnSpPr>
            <p:cNvPr id="38" name="Straight Arrow Connector 37">
              <a:extLst>
                <a:ext uri="{FF2B5EF4-FFF2-40B4-BE49-F238E27FC236}">
                  <a16:creationId xmlns:a16="http://schemas.microsoft.com/office/drawing/2014/main" id="{C4A5CB61-3BCF-4628-99B5-04F474E4A21F}"/>
                </a:ext>
              </a:extLst>
            </p:cNvPr>
            <p:cNvCxnSpPr>
              <a:cxnSpLocks/>
            </p:cNvCxnSpPr>
            <p:nvPr/>
          </p:nvCxnSpPr>
          <p:spPr bwMode="auto">
            <a:xfrm flipH="1">
              <a:off x="775164" y="3505200"/>
              <a:ext cx="1752599" cy="0"/>
            </a:xfrm>
            <a:prstGeom prst="straightConnector1">
              <a:avLst/>
            </a:prstGeom>
            <a:noFill/>
            <a:ln w="38100" cap="flat" cmpd="sng" algn="ctr">
              <a:solidFill>
                <a:srgbClr val="FF0000"/>
              </a:solidFill>
              <a:prstDash val="sysDot"/>
              <a:round/>
              <a:headEnd type="none" w="med" len="med"/>
              <a:tailEnd type="none" w="med" len="med"/>
            </a:ln>
            <a:effectLst/>
          </p:spPr>
        </p:cxnSp>
        <p:sp>
          <p:nvSpPr>
            <p:cNvPr id="39" name="TextBox 38">
              <a:extLst>
                <a:ext uri="{FF2B5EF4-FFF2-40B4-BE49-F238E27FC236}">
                  <a16:creationId xmlns:a16="http://schemas.microsoft.com/office/drawing/2014/main" id="{3B8FE14F-BA7E-4899-B6BD-F0626B111D47}"/>
                </a:ext>
              </a:extLst>
            </p:cNvPr>
            <p:cNvSpPr txBox="1"/>
            <p:nvPr/>
          </p:nvSpPr>
          <p:spPr>
            <a:xfrm>
              <a:off x="2026454" y="3090047"/>
              <a:ext cx="2617133" cy="339092"/>
            </a:xfrm>
            <a:prstGeom prst="rect">
              <a:avLst/>
            </a:prstGeom>
            <a:noFill/>
          </p:spPr>
          <p:txBody>
            <a:bodyPr wrap="square" rtlCol="0">
              <a:spAutoFit/>
            </a:bodyPr>
            <a:lstStyle/>
            <a:p>
              <a:r>
                <a:rPr lang="en-US" sz="1400" dirty="0">
                  <a:solidFill>
                    <a:srgbClr val="FF0000"/>
                  </a:solidFill>
                  <a:ea typeface="Arial Unicode MS" pitchFamily="34" charset="-122"/>
                  <a:cs typeface="Arial Unicode MS" pitchFamily="34" charset="-122"/>
                </a:rPr>
                <a:t>Optical absorption</a:t>
              </a:r>
            </a:p>
          </p:txBody>
        </p:sp>
      </p:grpSp>
      <p:grpSp>
        <p:nvGrpSpPr>
          <p:cNvPr id="40" name="Group 39">
            <a:extLst>
              <a:ext uri="{FF2B5EF4-FFF2-40B4-BE49-F238E27FC236}">
                <a16:creationId xmlns:a16="http://schemas.microsoft.com/office/drawing/2014/main" id="{99DCF2C2-1114-486D-B0E4-7566BA778F4F}"/>
              </a:ext>
            </a:extLst>
          </p:cNvPr>
          <p:cNvGrpSpPr/>
          <p:nvPr/>
        </p:nvGrpSpPr>
        <p:grpSpPr>
          <a:xfrm>
            <a:off x="4431891" y="3637566"/>
            <a:ext cx="1785528" cy="2035261"/>
            <a:chOff x="4828392" y="2913818"/>
            <a:chExt cx="1785528" cy="2035261"/>
          </a:xfrm>
        </p:grpSpPr>
        <p:sp>
          <p:nvSpPr>
            <p:cNvPr id="41" name="Rectangle 40">
              <a:extLst>
                <a:ext uri="{FF2B5EF4-FFF2-40B4-BE49-F238E27FC236}">
                  <a16:creationId xmlns:a16="http://schemas.microsoft.com/office/drawing/2014/main" id="{3174F7CE-A4F8-43AE-8528-A185FC1F9C75}"/>
                </a:ext>
              </a:extLst>
            </p:cNvPr>
            <p:cNvSpPr/>
            <p:nvPr/>
          </p:nvSpPr>
          <p:spPr bwMode="auto">
            <a:xfrm>
              <a:off x="5960654" y="2913818"/>
              <a:ext cx="628245" cy="1435983"/>
            </a:xfrm>
            <a:prstGeom prst="rect">
              <a:avLst/>
            </a:prstGeom>
            <a:noFill/>
            <a:ln w="38100" cap="flat" cmpd="sng" algn="ctr">
              <a:solidFill>
                <a:srgbClr val="0000FF"/>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42" name="TextBox 41">
              <a:extLst>
                <a:ext uri="{FF2B5EF4-FFF2-40B4-BE49-F238E27FC236}">
                  <a16:creationId xmlns:a16="http://schemas.microsoft.com/office/drawing/2014/main" id="{F624899A-E158-460D-A631-CFB2CD5597E3}"/>
                </a:ext>
              </a:extLst>
            </p:cNvPr>
            <p:cNvSpPr txBox="1"/>
            <p:nvPr/>
          </p:nvSpPr>
          <p:spPr>
            <a:xfrm>
              <a:off x="4828392" y="4425859"/>
              <a:ext cx="1785528" cy="523220"/>
            </a:xfrm>
            <a:prstGeom prst="rect">
              <a:avLst/>
            </a:prstGeom>
            <a:noFill/>
          </p:spPr>
          <p:txBody>
            <a:bodyPr wrap="square" rtlCol="0">
              <a:spAutoFit/>
            </a:bodyPr>
            <a:lstStyle/>
            <a:p>
              <a:pPr algn="r"/>
              <a:r>
                <a:rPr lang="en-US" sz="1400" dirty="0">
                  <a:solidFill>
                    <a:srgbClr val="0000FF"/>
                  </a:solidFill>
                  <a:ea typeface="Arial Unicode MS" pitchFamily="34" charset="-122"/>
                  <a:cs typeface="Arial Unicode MS" pitchFamily="34" charset="-122"/>
                </a:rPr>
                <a:t>Real part of permittivity variation</a:t>
              </a:r>
            </a:p>
          </p:txBody>
        </p:sp>
      </p:grpSp>
      <p:grpSp>
        <p:nvGrpSpPr>
          <p:cNvPr id="43" name="Group 42">
            <a:extLst>
              <a:ext uri="{FF2B5EF4-FFF2-40B4-BE49-F238E27FC236}">
                <a16:creationId xmlns:a16="http://schemas.microsoft.com/office/drawing/2014/main" id="{C29EDF3B-AB5A-4E5E-9F1A-AECEC9187AE9}"/>
              </a:ext>
            </a:extLst>
          </p:cNvPr>
          <p:cNvGrpSpPr/>
          <p:nvPr/>
        </p:nvGrpSpPr>
        <p:grpSpPr>
          <a:xfrm>
            <a:off x="6321543" y="3647809"/>
            <a:ext cx="1859279" cy="2011782"/>
            <a:chOff x="7154896" y="2893485"/>
            <a:chExt cx="1785528" cy="2011782"/>
          </a:xfrm>
        </p:grpSpPr>
        <p:sp>
          <p:nvSpPr>
            <p:cNvPr id="44" name="Rectangle 43">
              <a:extLst>
                <a:ext uri="{FF2B5EF4-FFF2-40B4-BE49-F238E27FC236}">
                  <a16:creationId xmlns:a16="http://schemas.microsoft.com/office/drawing/2014/main" id="{77751319-290D-4DC2-9FB0-BAFDA15A03AC}"/>
                </a:ext>
              </a:extLst>
            </p:cNvPr>
            <p:cNvSpPr/>
            <p:nvPr/>
          </p:nvSpPr>
          <p:spPr bwMode="auto">
            <a:xfrm>
              <a:off x="7269409" y="2893485"/>
              <a:ext cx="778251" cy="1435983"/>
            </a:xfrm>
            <a:prstGeom prst="rect">
              <a:avLst/>
            </a:prstGeom>
            <a:noFill/>
            <a:ln w="38100" cap="flat" cmpd="sng" algn="ctr">
              <a:solidFill>
                <a:srgbClr val="FF0000"/>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45" name="TextBox 44">
              <a:extLst>
                <a:ext uri="{FF2B5EF4-FFF2-40B4-BE49-F238E27FC236}">
                  <a16:creationId xmlns:a16="http://schemas.microsoft.com/office/drawing/2014/main" id="{9C6A0374-6466-4851-9D61-1413076D215D}"/>
                </a:ext>
              </a:extLst>
            </p:cNvPr>
            <p:cNvSpPr txBox="1"/>
            <p:nvPr/>
          </p:nvSpPr>
          <p:spPr>
            <a:xfrm>
              <a:off x="7154896" y="4382047"/>
              <a:ext cx="1785528" cy="523220"/>
            </a:xfrm>
            <a:prstGeom prst="rect">
              <a:avLst/>
            </a:prstGeom>
            <a:noFill/>
          </p:spPr>
          <p:txBody>
            <a:bodyPr wrap="square" rtlCol="0">
              <a:spAutoFit/>
            </a:bodyPr>
            <a:lstStyle/>
            <a:p>
              <a:r>
                <a:rPr lang="en-US" sz="1400" dirty="0">
                  <a:solidFill>
                    <a:srgbClr val="FF0000"/>
                  </a:solidFill>
                  <a:ea typeface="Arial Unicode MS" pitchFamily="34" charset="-122"/>
                  <a:cs typeface="Arial Unicode MS" pitchFamily="34" charset="-122"/>
                </a:rPr>
                <a:t>Imaginary part of permittivity variation</a:t>
              </a:r>
            </a:p>
          </p:txBody>
        </p:sp>
      </p:grpSp>
      <p:grpSp>
        <p:nvGrpSpPr>
          <p:cNvPr id="51" name="Group 50">
            <a:extLst>
              <a:ext uri="{FF2B5EF4-FFF2-40B4-BE49-F238E27FC236}">
                <a16:creationId xmlns:a16="http://schemas.microsoft.com/office/drawing/2014/main" id="{575C62D4-1407-4401-84DE-DE8E4646291F}"/>
              </a:ext>
            </a:extLst>
          </p:cNvPr>
          <p:cNvGrpSpPr/>
          <p:nvPr/>
        </p:nvGrpSpPr>
        <p:grpSpPr>
          <a:xfrm>
            <a:off x="8027967" y="1427512"/>
            <a:ext cx="3908330" cy="5179028"/>
            <a:chOff x="8027967" y="1289193"/>
            <a:chExt cx="3908330" cy="5179028"/>
          </a:xfrm>
        </p:grpSpPr>
        <p:sp>
          <p:nvSpPr>
            <p:cNvPr id="50" name="Rectangle 49">
              <a:extLst>
                <a:ext uri="{FF2B5EF4-FFF2-40B4-BE49-F238E27FC236}">
                  <a16:creationId xmlns:a16="http://schemas.microsoft.com/office/drawing/2014/main" id="{942EB3AB-BF1B-42CA-A33A-B8077C15A238}"/>
                </a:ext>
              </a:extLst>
            </p:cNvPr>
            <p:cNvSpPr/>
            <p:nvPr/>
          </p:nvSpPr>
          <p:spPr>
            <a:xfrm>
              <a:off x="8082045" y="1315170"/>
              <a:ext cx="3201810" cy="338554"/>
            </a:xfrm>
            <a:prstGeom prst="rect">
              <a:avLst/>
            </a:prstGeom>
          </p:spPr>
          <p:txBody>
            <a:bodyPr wrap="square">
              <a:spAutoFit/>
            </a:bodyPr>
            <a:lstStyle/>
            <a:p>
              <a:r>
                <a:rPr lang="en-US" sz="1600" dirty="0">
                  <a:solidFill>
                    <a:schemeClr val="accent5"/>
                  </a:solidFill>
                  <a:latin typeface="Arial Unicode MS" pitchFamily="34" charset="-122"/>
                  <a:ea typeface="Arial Unicode MS" pitchFamily="34" charset="-122"/>
                  <a:cs typeface="Arial Unicode MS" pitchFamily="34" charset="-122"/>
                </a:rPr>
                <a:t>ITO/oxide/p-Si MOS capacitor</a:t>
              </a:r>
            </a:p>
          </p:txBody>
        </p:sp>
        <p:pic>
          <p:nvPicPr>
            <p:cNvPr id="25" name="Picture 24">
              <a:extLst>
                <a:ext uri="{FF2B5EF4-FFF2-40B4-BE49-F238E27FC236}">
                  <a16:creationId xmlns:a16="http://schemas.microsoft.com/office/drawing/2014/main" id="{616409C2-F7DF-442F-9308-2F24B75085B0}"/>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8257406" y="2684022"/>
              <a:ext cx="3678891" cy="2915671"/>
            </a:xfrm>
            <a:prstGeom prst="rect">
              <a:avLst/>
            </a:prstGeom>
          </p:spPr>
        </p:pic>
        <p:pic>
          <p:nvPicPr>
            <p:cNvPr id="26" name="Picture 25">
              <a:extLst>
                <a:ext uri="{FF2B5EF4-FFF2-40B4-BE49-F238E27FC236}">
                  <a16:creationId xmlns:a16="http://schemas.microsoft.com/office/drawing/2014/main" id="{7B70B352-5F37-4825-B122-214539D945F4}"/>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8067977" y="1890105"/>
              <a:ext cx="3290925" cy="939137"/>
            </a:xfrm>
            <a:prstGeom prst="rect">
              <a:avLst/>
            </a:prstGeom>
          </p:spPr>
        </p:pic>
        <p:graphicFrame>
          <p:nvGraphicFramePr>
            <p:cNvPr id="28" name="Object 27">
              <a:extLst>
                <a:ext uri="{FF2B5EF4-FFF2-40B4-BE49-F238E27FC236}">
                  <a16:creationId xmlns:a16="http://schemas.microsoft.com/office/drawing/2014/main" id="{97776AD0-AF7C-4FA8-8143-BC5F7CD060FE}"/>
                </a:ext>
              </a:extLst>
            </p:cNvPr>
            <p:cNvGraphicFramePr>
              <a:graphicFrameLocks noChangeAspect="1"/>
            </p:cNvGraphicFramePr>
            <p:nvPr>
              <p:extLst>
                <p:ext uri="{D42A27DB-BD31-4B8C-83A1-F6EECF244321}">
                  <p14:modId xmlns:p14="http://schemas.microsoft.com/office/powerpoint/2010/main" val="2518344826"/>
                </p:ext>
              </p:extLst>
            </p:nvPr>
          </p:nvGraphicFramePr>
          <p:xfrm>
            <a:off x="10374974" y="3767152"/>
            <a:ext cx="101600" cy="139700"/>
          </p:xfrm>
          <a:graphic>
            <a:graphicData uri="http://schemas.openxmlformats.org/presentationml/2006/ole">
              <mc:AlternateContent xmlns:mc="http://schemas.openxmlformats.org/markup-compatibility/2006">
                <mc:Choice xmlns:v="urn:schemas-microsoft-com:vml" Requires="v">
                  <p:oleObj name="Equation" r:id="rId14" imgW="101520" imgH="139680" progId="Equation.DSMT4">
                    <p:embed/>
                  </p:oleObj>
                </mc:Choice>
                <mc:Fallback>
                  <p:oleObj name="Equation" r:id="rId14" imgW="101520" imgH="139680" progId="Equation.DSMT4">
                    <p:embed/>
                    <p:pic>
                      <p:nvPicPr>
                        <p:cNvPr id="28" name="Object 27">
                          <a:extLst>
                            <a:ext uri="{FF2B5EF4-FFF2-40B4-BE49-F238E27FC236}">
                              <a16:creationId xmlns:a16="http://schemas.microsoft.com/office/drawing/2014/main" id="{97776AD0-AF7C-4FA8-8143-BC5F7CD060FE}"/>
                            </a:ext>
                          </a:extLst>
                        </p:cNvPr>
                        <p:cNvPicPr/>
                        <p:nvPr/>
                      </p:nvPicPr>
                      <p:blipFill>
                        <a:blip r:embed="rId15"/>
                        <a:stretch>
                          <a:fillRect/>
                        </a:stretch>
                      </p:blipFill>
                      <p:spPr>
                        <a:xfrm>
                          <a:off x="10374974" y="3767152"/>
                          <a:ext cx="101600" cy="139700"/>
                        </a:xfrm>
                        <a:prstGeom prst="rect">
                          <a:avLst/>
                        </a:prstGeom>
                      </p:spPr>
                    </p:pic>
                  </p:oleObj>
                </mc:Fallback>
              </mc:AlternateContent>
            </a:graphicData>
          </a:graphic>
        </p:graphicFrame>
        <p:sp>
          <p:nvSpPr>
            <p:cNvPr id="49" name="Rectangle 48">
              <a:extLst>
                <a:ext uri="{FF2B5EF4-FFF2-40B4-BE49-F238E27FC236}">
                  <a16:creationId xmlns:a16="http://schemas.microsoft.com/office/drawing/2014/main" id="{1942BE63-9993-4D2D-89E5-4B3DDEEF7C4B}"/>
                </a:ext>
              </a:extLst>
            </p:cNvPr>
            <p:cNvSpPr/>
            <p:nvPr/>
          </p:nvSpPr>
          <p:spPr>
            <a:xfrm>
              <a:off x="8027967" y="1289193"/>
              <a:ext cx="3814883" cy="51790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2" name="TextBox 51">
            <a:extLst>
              <a:ext uri="{FF2B5EF4-FFF2-40B4-BE49-F238E27FC236}">
                <a16:creationId xmlns:a16="http://schemas.microsoft.com/office/drawing/2014/main" id="{AA6FCFD1-C5BB-4767-8941-8E3BFFF0EA55}"/>
              </a:ext>
            </a:extLst>
          </p:cNvPr>
          <p:cNvSpPr txBox="1"/>
          <p:nvPr/>
        </p:nvSpPr>
        <p:spPr>
          <a:xfrm>
            <a:off x="8105598" y="5752592"/>
            <a:ext cx="4191000" cy="923330"/>
          </a:xfrm>
          <a:prstGeom prst="rect">
            <a:avLst/>
          </a:prstGeom>
          <a:noFill/>
        </p:spPr>
        <p:txBody>
          <a:bodyPr wrap="square" rtlCol="0">
            <a:spAutoFit/>
          </a:bodyPr>
          <a:lstStyle/>
          <a:p>
            <a:pPr marL="342900" indent="-342900">
              <a:buFont typeface="Arial" panose="020B0604020202020204" pitchFamily="34" charset="0"/>
              <a:buChar char="•"/>
            </a:pPr>
            <a:r>
              <a:rPr lang="en-US" sz="1400" dirty="0">
                <a:solidFill>
                  <a:srgbClr val="DC4405"/>
                </a:solidFill>
                <a:ea typeface="Arial Unicode MS" pitchFamily="34" charset="-122"/>
                <a:cs typeface="Arial Unicode MS" pitchFamily="34" charset="-122"/>
              </a:rPr>
              <a:t>Electrons accumulate at ITO/oxide interface</a:t>
            </a:r>
          </a:p>
          <a:p>
            <a:pPr marL="342900" indent="-342900">
              <a:buFont typeface="Arial" panose="020B0604020202020204" pitchFamily="34" charset="0"/>
              <a:buChar char="•"/>
            </a:pPr>
            <a:r>
              <a:rPr lang="en-US" sz="1400" dirty="0">
                <a:solidFill>
                  <a:srgbClr val="DC4405"/>
                </a:solidFill>
                <a:ea typeface="Arial Unicode MS" pitchFamily="34" charset="-122"/>
                <a:cs typeface="Arial Unicode MS" pitchFamily="34" charset="-122"/>
              </a:rPr>
              <a:t>Holes accumulate at Si/oxide interface</a:t>
            </a:r>
          </a:p>
          <a:p>
            <a:pPr marL="342900" indent="-342900">
              <a:buFont typeface="Arial" panose="020B0604020202020204" pitchFamily="34" charset="0"/>
              <a:buChar char="•"/>
            </a:pPr>
            <a:r>
              <a:rPr lang="en-US" sz="1400" dirty="0">
                <a:solidFill>
                  <a:srgbClr val="DC4405"/>
                </a:solidFill>
                <a:ea typeface="Arial Unicode MS" pitchFamily="34" charset="-122"/>
                <a:cs typeface="Arial Unicode MS" pitchFamily="34" charset="-122"/>
              </a:rPr>
              <a:t>Both contribute to E-O modulation</a:t>
            </a:r>
          </a:p>
          <a:p>
            <a:pPr marL="342900" indent="-342900">
              <a:buFont typeface="Arial" panose="020B0604020202020204" pitchFamily="34" charset="0"/>
              <a:buChar char="•"/>
            </a:pPr>
            <a:endParaRPr lang="en-US" sz="1800" baseline="30000" dirty="0">
              <a:solidFill>
                <a:srgbClr val="0000FF"/>
              </a:solidFill>
              <a:latin typeface="Arial" panose="020B0604020202020204" pitchFamily="34" charset="0"/>
              <a:ea typeface="Verdana" panose="020B060403050404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011EF3EE-F347-42D4-B167-DF71464FF07B}"/>
              </a:ext>
            </a:extLst>
          </p:cNvPr>
          <p:cNvSpPr txBox="1"/>
          <p:nvPr/>
        </p:nvSpPr>
        <p:spPr>
          <a:xfrm>
            <a:off x="4021377" y="3043461"/>
            <a:ext cx="3852425" cy="338554"/>
          </a:xfrm>
          <a:prstGeom prst="rect">
            <a:avLst/>
          </a:prstGeom>
          <a:noFill/>
        </p:spPr>
        <p:txBody>
          <a:bodyPr wrap="square" rtlCol="0">
            <a:spAutoFit/>
          </a:bodyPr>
          <a:lstStyle/>
          <a:p>
            <a:r>
              <a:rPr lang="en-US" sz="1600" dirty="0">
                <a:solidFill>
                  <a:srgbClr val="DC4405"/>
                </a:solidFill>
                <a:ea typeface="Arial Unicode MS" pitchFamily="34" charset="-122"/>
                <a:cs typeface="Arial Unicode MS" pitchFamily="34" charset="-122"/>
              </a:rPr>
              <a:t>Ultra-small active volume: 0.02~0.06 λ</a:t>
            </a:r>
            <a:r>
              <a:rPr lang="en-US" sz="1600" baseline="30000" dirty="0">
                <a:solidFill>
                  <a:srgbClr val="DC4405"/>
                </a:solidFill>
                <a:ea typeface="Arial Unicode MS" pitchFamily="34" charset="-122"/>
                <a:cs typeface="Arial Unicode MS" pitchFamily="34" charset="-122"/>
              </a:rPr>
              <a:t>3</a:t>
            </a:r>
          </a:p>
        </p:txBody>
      </p:sp>
      <p:sp>
        <p:nvSpPr>
          <p:cNvPr id="47" name="TextBox 46">
            <a:extLst>
              <a:ext uri="{FF2B5EF4-FFF2-40B4-BE49-F238E27FC236}">
                <a16:creationId xmlns:a16="http://schemas.microsoft.com/office/drawing/2014/main" id="{24F61C18-C242-4D6B-9FBA-7E12D465E5BA}"/>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19</a:t>
            </a:fld>
            <a:endParaRPr lang="en-US" dirty="0"/>
          </a:p>
        </p:txBody>
      </p:sp>
    </p:spTree>
    <p:extLst>
      <p:ext uri="{BB962C8B-B14F-4D97-AF65-F5344CB8AC3E}">
        <p14:creationId xmlns:p14="http://schemas.microsoft.com/office/powerpoint/2010/main" val="377136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F2267-71AF-4701-97DD-C055967B5717}"/>
              </a:ext>
            </a:extLst>
          </p:cNvPr>
          <p:cNvSpPr>
            <a:spLocks noGrp="1"/>
          </p:cNvSpPr>
          <p:nvPr>
            <p:ph type="title"/>
          </p:nvPr>
        </p:nvSpPr>
        <p:spPr>
          <a:xfrm>
            <a:off x="1474236" y="658626"/>
            <a:ext cx="9879563" cy="494927"/>
          </a:xfrm>
        </p:spPr>
        <p:txBody>
          <a:bodyPr/>
          <a:lstStyle/>
          <a:p>
            <a:r>
              <a:rPr lang="en-US" dirty="0"/>
              <a:t>Outline</a:t>
            </a:r>
          </a:p>
        </p:txBody>
      </p:sp>
      <p:sp>
        <p:nvSpPr>
          <p:cNvPr id="3" name="Picture Placeholder 2">
            <a:extLst>
              <a:ext uri="{FF2B5EF4-FFF2-40B4-BE49-F238E27FC236}">
                <a16:creationId xmlns:a16="http://schemas.microsoft.com/office/drawing/2014/main" id="{31685DC9-F82A-4C00-958C-57B817F3D632}"/>
              </a:ext>
            </a:extLst>
          </p:cNvPr>
          <p:cNvSpPr>
            <a:spLocks noGrp="1"/>
          </p:cNvSpPr>
          <p:nvPr>
            <p:ph type="pic" sz="quarter" idx="10"/>
          </p:nvPr>
        </p:nvSpPr>
        <p:spPr/>
      </p:sp>
      <p:sp>
        <p:nvSpPr>
          <p:cNvPr id="4" name="Content Placeholder 3">
            <a:extLst>
              <a:ext uri="{FF2B5EF4-FFF2-40B4-BE49-F238E27FC236}">
                <a16:creationId xmlns:a16="http://schemas.microsoft.com/office/drawing/2014/main" id="{FB36770E-7152-4F74-A185-0EDB505F91C9}"/>
              </a:ext>
            </a:extLst>
          </p:cNvPr>
          <p:cNvSpPr>
            <a:spLocks noGrp="1"/>
          </p:cNvSpPr>
          <p:nvPr>
            <p:ph idx="1"/>
          </p:nvPr>
        </p:nvSpPr>
        <p:spPr>
          <a:xfrm>
            <a:off x="1474236" y="1380931"/>
            <a:ext cx="9879564" cy="5187820"/>
          </a:xfrm>
        </p:spPr>
        <p:txBody>
          <a:bodyPr>
            <a:normAutofit/>
          </a:bodyPr>
          <a:lstStyle/>
          <a:p>
            <a:r>
              <a:rPr lang="en-US" dirty="0"/>
              <a:t>Research Background</a:t>
            </a:r>
          </a:p>
          <a:p>
            <a:pPr lvl="1"/>
            <a:r>
              <a:rPr lang="en-US" dirty="0"/>
              <a:t>Motivation to ultra-energy-efficient optical interconnects</a:t>
            </a:r>
          </a:p>
          <a:p>
            <a:pPr lvl="1"/>
            <a:r>
              <a:rPr lang="en-US" dirty="0"/>
              <a:t>Review of silicon photonics</a:t>
            </a:r>
          </a:p>
          <a:p>
            <a:pPr lvl="1"/>
            <a:r>
              <a:rPr lang="en-US" dirty="0"/>
              <a:t>Heterogeneous Integration</a:t>
            </a:r>
          </a:p>
          <a:p>
            <a:r>
              <a:rPr lang="en-US" dirty="0"/>
              <a:t>Transparent Conductive Oxides (TCOs) for Electro-optical (E-O) Modulators</a:t>
            </a:r>
          </a:p>
          <a:p>
            <a:pPr lvl="1"/>
            <a:r>
              <a:rPr lang="en-US" dirty="0"/>
              <a:t>Introduction to transparent conductive oxides (TCOs)</a:t>
            </a:r>
          </a:p>
          <a:p>
            <a:pPr lvl="1"/>
            <a:r>
              <a:rPr lang="en-US" dirty="0"/>
              <a:t>Review of TCO-driven E-O devices</a:t>
            </a:r>
          </a:p>
          <a:p>
            <a:pPr lvl="1"/>
            <a:r>
              <a:rPr lang="en-US" altLang="zh-CN" dirty="0"/>
              <a:t>Over</a:t>
            </a:r>
            <a:r>
              <a:rPr lang="en-US" dirty="0"/>
              <a:t>view of My Works</a:t>
            </a:r>
          </a:p>
          <a:p>
            <a:r>
              <a:rPr lang="en-US" dirty="0"/>
              <a:t>High-speed Ultra-energy-efficient Si-TCO Photonic Crystal (PC) Nanocavity Modulator</a:t>
            </a:r>
          </a:p>
          <a:p>
            <a:r>
              <a:rPr lang="en-US" dirty="0"/>
              <a:t>TCO-Gated Silicon Microring Resonator</a:t>
            </a:r>
          </a:p>
          <a:p>
            <a:r>
              <a:rPr lang="en-US" dirty="0"/>
              <a:t>Conclusions </a:t>
            </a:r>
          </a:p>
          <a:p>
            <a:endParaRPr lang="en-US" dirty="0"/>
          </a:p>
          <a:p>
            <a:pPr lvl="1"/>
            <a:endParaRPr lang="en-US" dirty="0"/>
          </a:p>
        </p:txBody>
      </p:sp>
      <p:sp>
        <p:nvSpPr>
          <p:cNvPr id="5" name="TextBox 4">
            <a:extLst>
              <a:ext uri="{FF2B5EF4-FFF2-40B4-BE49-F238E27FC236}">
                <a16:creationId xmlns:a16="http://schemas.microsoft.com/office/drawing/2014/main" id="{168FA58F-7E11-47E0-9C9B-31725276058F}"/>
              </a:ext>
            </a:extLst>
          </p:cNvPr>
          <p:cNvSpPr txBox="1"/>
          <p:nvPr/>
        </p:nvSpPr>
        <p:spPr>
          <a:xfrm>
            <a:off x="11864897" y="-1"/>
            <a:ext cx="327103" cy="369332"/>
          </a:xfrm>
          <a:prstGeom prst="rect">
            <a:avLst/>
          </a:prstGeom>
          <a:noFill/>
        </p:spPr>
        <p:txBody>
          <a:bodyPr wrap="square" rtlCol="0">
            <a:spAutoFit/>
          </a:bodyPr>
          <a:lstStyle/>
          <a:p>
            <a:fld id="{EDBA06D3-BE8B-45D4-BABF-E63D55811E1B}" type="slidenum">
              <a:rPr lang="en-US" smtClean="0"/>
              <a:t>2</a:t>
            </a:fld>
            <a:endParaRPr lang="en-US" dirty="0"/>
          </a:p>
        </p:txBody>
      </p:sp>
    </p:spTree>
    <p:extLst>
      <p:ext uri="{BB962C8B-B14F-4D97-AF65-F5344CB8AC3E}">
        <p14:creationId xmlns:p14="http://schemas.microsoft.com/office/powerpoint/2010/main" val="35973759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C7167-B592-4B54-937F-3068736AD923}"/>
              </a:ext>
            </a:extLst>
          </p:cNvPr>
          <p:cNvSpPr>
            <a:spLocks noGrp="1"/>
          </p:cNvSpPr>
          <p:nvPr>
            <p:ph type="title"/>
          </p:nvPr>
        </p:nvSpPr>
        <p:spPr/>
        <p:txBody>
          <a:bodyPr>
            <a:normAutofit fontScale="90000"/>
          </a:bodyPr>
          <a:lstStyle/>
          <a:p>
            <a:r>
              <a:rPr lang="en-US" dirty="0"/>
              <a:t>Advantages of the Si-TCO PC nanocavity modulator</a:t>
            </a:r>
          </a:p>
        </p:txBody>
      </p:sp>
      <p:graphicFrame>
        <p:nvGraphicFramePr>
          <p:cNvPr id="59" name="Object 58">
            <a:extLst>
              <a:ext uri="{FF2B5EF4-FFF2-40B4-BE49-F238E27FC236}">
                <a16:creationId xmlns:a16="http://schemas.microsoft.com/office/drawing/2014/main" id="{AA64E41F-B9F1-4BA7-87F0-0EC16F4B91E9}"/>
              </a:ext>
            </a:extLst>
          </p:cNvPr>
          <p:cNvGraphicFramePr>
            <a:graphicFrameLocks noChangeAspect="1"/>
          </p:cNvGraphicFramePr>
          <p:nvPr>
            <p:extLst>
              <p:ext uri="{D42A27DB-BD31-4B8C-83A1-F6EECF244321}">
                <p14:modId xmlns:p14="http://schemas.microsoft.com/office/powerpoint/2010/main" val="3701282017"/>
              </p:ext>
            </p:extLst>
          </p:nvPr>
        </p:nvGraphicFramePr>
        <p:xfrm>
          <a:off x="727875" y="3278146"/>
          <a:ext cx="3531768" cy="2702446"/>
        </p:xfrm>
        <a:graphic>
          <a:graphicData uri="http://schemas.openxmlformats.org/presentationml/2006/ole">
            <mc:AlternateContent xmlns:mc="http://schemas.openxmlformats.org/markup-compatibility/2006">
              <mc:Choice xmlns:v="urn:schemas-microsoft-com:vml" Requires="v">
                <p:oleObj name="Graph" r:id="rId3" imgW="3920760" imgH="3000960" progId="Origin50.Graph">
                  <p:embed/>
                </p:oleObj>
              </mc:Choice>
              <mc:Fallback>
                <p:oleObj name="Graph" r:id="rId3" imgW="3920760" imgH="3000960" progId="Origin50.Graph">
                  <p:embed/>
                  <p:pic>
                    <p:nvPicPr>
                      <p:cNvPr id="59" name="Object 58">
                        <a:extLst>
                          <a:ext uri="{FF2B5EF4-FFF2-40B4-BE49-F238E27FC236}">
                            <a16:creationId xmlns:a16="http://schemas.microsoft.com/office/drawing/2014/main" id="{AA64E41F-B9F1-4BA7-87F0-0EC16F4B91E9}"/>
                          </a:ext>
                        </a:extLst>
                      </p:cNvPr>
                      <p:cNvPicPr/>
                      <p:nvPr/>
                    </p:nvPicPr>
                    <p:blipFill>
                      <a:blip r:embed="rId4"/>
                      <a:stretch>
                        <a:fillRect/>
                      </a:stretch>
                    </p:blipFill>
                    <p:spPr>
                      <a:xfrm>
                        <a:off x="727875" y="3278146"/>
                        <a:ext cx="3531768" cy="2702446"/>
                      </a:xfrm>
                      <a:prstGeom prst="rect">
                        <a:avLst/>
                      </a:prstGeom>
                      <a:solidFill>
                        <a:srgbClr val="FFFFFF"/>
                      </a:solidFill>
                    </p:spPr>
                  </p:pic>
                </p:oleObj>
              </mc:Fallback>
            </mc:AlternateContent>
          </a:graphicData>
        </a:graphic>
      </p:graphicFrame>
      <p:sp>
        <p:nvSpPr>
          <p:cNvPr id="56" name="Rectangle 55">
            <a:extLst>
              <a:ext uri="{FF2B5EF4-FFF2-40B4-BE49-F238E27FC236}">
                <a16:creationId xmlns:a16="http://schemas.microsoft.com/office/drawing/2014/main" id="{9380E95B-D623-4305-9E6C-EF910A220B27}"/>
              </a:ext>
            </a:extLst>
          </p:cNvPr>
          <p:cNvSpPr/>
          <p:nvPr/>
        </p:nvSpPr>
        <p:spPr bwMode="auto">
          <a:xfrm>
            <a:off x="727875" y="1670997"/>
            <a:ext cx="3470052" cy="4528378"/>
          </a:xfrm>
          <a:prstGeom prst="rect">
            <a:avLst/>
          </a:prstGeom>
          <a:noFill/>
          <a:ln w="2857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57" name="Rectangle 56">
            <a:extLst>
              <a:ext uri="{FF2B5EF4-FFF2-40B4-BE49-F238E27FC236}">
                <a16:creationId xmlns:a16="http://schemas.microsoft.com/office/drawing/2014/main" id="{A7C3427E-DBF9-4D18-B1B1-9B3C12E6B512}"/>
              </a:ext>
            </a:extLst>
          </p:cNvPr>
          <p:cNvSpPr/>
          <p:nvPr/>
        </p:nvSpPr>
        <p:spPr>
          <a:xfrm>
            <a:off x="794378" y="1670997"/>
            <a:ext cx="4014318" cy="338554"/>
          </a:xfrm>
          <a:prstGeom prst="rect">
            <a:avLst/>
          </a:prstGeom>
        </p:spPr>
        <p:txBody>
          <a:bodyPr wrap="square">
            <a:spAutoFit/>
          </a:bodyPr>
          <a:lstStyle/>
          <a:p>
            <a:r>
              <a:rPr lang="en-US" sz="1600" dirty="0">
                <a:solidFill>
                  <a:srgbClr val="00B050"/>
                </a:solidFill>
                <a:latin typeface="Arial Unicode MS" pitchFamily="34" charset="-122"/>
                <a:ea typeface="Arial Unicode MS" pitchFamily="34" charset="-122"/>
                <a:cs typeface="Arial Unicode MS" pitchFamily="34" charset="-122"/>
              </a:rPr>
              <a:t>Transparent conductive oxides</a:t>
            </a:r>
          </a:p>
        </p:txBody>
      </p:sp>
      <p:sp>
        <p:nvSpPr>
          <p:cNvPr id="54" name="TextBox 53">
            <a:extLst>
              <a:ext uri="{FF2B5EF4-FFF2-40B4-BE49-F238E27FC236}">
                <a16:creationId xmlns:a16="http://schemas.microsoft.com/office/drawing/2014/main" id="{C49CD5F0-792E-4FCB-8F68-62808D2EB895}"/>
              </a:ext>
            </a:extLst>
          </p:cNvPr>
          <p:cNvSpPr txBox="1"/>
          <p:nvPr/>
        </p:nvSpPr>
        <p:spPr>
          <a:xfrm>
            <a:off x="908784" y="2007183"/>
            <a:ext cx="3350859" cy="203132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DC4405"/>
                </a:solidFill>
              </a:rPr>
              <a:t>High conductivity and low optical loss</a:t>
            </a:r>
          </a:p>
          <a:p>
            <a:pPr marL="742950" lvl="1" indent="-285750">
              <a:buFont typeface="Wingdings" panose="05000000000000000000" pitchFamily="2" charset="2"/>
              <a:buChar char="Ø"/>
            </a:pPr>
            <a:r>
              <a:rPr lang="en-US" sz="1400" dirty="0"/>
              <a:t>Perfect gate material for resonator</a:t>
            </a:r>
          </a:p>
          <a:p>
            <a:pPr marL="285750" indent="-285750">
              <a:buFont typeface="Arial" panose="020B0604020202020204" pitchFamily="34" charset="0"/>
              <a:buChar char="•"/>
            </a:pPr>
            <a:r>
              <a:rPr lang="en-US" sz="1400" dirty="0">
                <a:solidFill>
                  <a:srgbClr val="DC4405"/>
                </a:solidFill>
              </a:rPr>
              <a:t>Little perturbation to the optical field</a:t>
            </a:r>
          </a:p>
          <a:p>
            <a:pPr marL="742950" lvl="1" indent="-285750">
              <a:buFont typeface="Wingdings" panose="05000000000000000000" pitchFamily="2" charset="2"/>
              <a:buChar char="Ø"/>
            </a:pPr>
            <a:r>
              <a:rPr lang="en-US" sz="1400" dirty="0"/>
              <a:t>PC nanocavity</a:t>
            </a:r>
          </a:p>
          <a:p>
            <a:pPr marL="285750" indent="-285750">
              <a:buFont typeface="Arial" panose="020B0604020202020204" pitchFamily="34" charset="0"/>
              <a:buChar char="•"/>
            </a:pPr>
            <a:r>
              <a:rPr lang="en-US" sz="1400" dirty="0">
                <a:solidFill>
                  <a:srgbClr val="DC4405"/>
                </a:solidFill>
              </a:rPr>
              <a:t>Strong plasma dispersion</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endParaRPr lang="en-US" sz="1400" dirty="0"/>
          </a:p>
        </p:txBody>
      </p:sp>
      <p:sp>
        <p:nvSpPr>
          <p:cNvPr id="66" name="Rectangle 65">
            <a:extLst>
              <a:ext uri="{FF2B5EF4-FFF2-40B4-BE49-F238E27FC236}">
                <a16:creationId xmlns:a16="http://schemas.microsoft.com/office/drawing/2014/main" id="{BF875AE6-BEED-4DBC-B733-32EDF1B5DFF9}"/>
              </a:ext>
            </a:extLst>
          </p:cNvPr>
          <p:cNvSpPr/>
          <p:nvPr/>
        </p:nvSpPr>
        <p:spPr bwMode="auto">
          <a:xfrm>
            <a:off x="4301213" y="1670996"/>
            <a:ext cx="3470052" cy="4528378"/>
          </a:xfrm>
          <a:prstGeom prst="rect">
            <a:avLst/>
          </a:prstGeom>
          <a:noFill/>
          <a:ln w="28575"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67" name="Rectangle 66">
            <a:extLst>
              <a:ext uri="{FF2B5EF4-FFF2-40B4-BE49-F238E27FC236}">
                <a16:creationId xmlns:a16="http://schemas.microsoft.com/office/drawing/2014/main" id="{EA12F1F2-7DAF-4740-8ED6-57293028AA79}"/>
              </a:ext>
            </a:extLst>
          </p:cNvPr>
          <p:cNvSpPr/>
          <p:nvPr/>
        </p:nvSpPr>
        <p:spPr>
          <a:xfrm>
            <a:off x="4326146" y="1670997"/>
            <a:ext cx="1505540" cy="338554"/>
          </a:xfrm>
          <a:prstGeom prst="rect">
            <a:avLst/>
          </a:prstGeom>
        </p:spPr>
        <p:txBody>
          <a:bodyPr wrap="none">
            <a:spAutoFit/>
          </a:bodyPr>
          <a:lstStyle/>
          <a:p>
            <a:r>
              <a:rPr lang="en-US" sz="1600" dirty="0">
                <a:solidFill>
                  <a:srgbClr val="FFC000"/>
                </a:solidFill>
                <a:latin typeface="Arial Unicode MS" pitchFamily="34" charset="-122"/>
                <a:ea typeface="Arial Unicode MS" pitchFamily="34" charset="-122"/>
                <a:cs typeface="Arial Unicode MS" pitchFamily="34" charset="-122"/>
              </a:rPr>
              <a:t>PC nanocavity</a:t>
            </a:r>
          </a:p>
        </p:txBody>
      </p:sp>
      <p:sp>
        <p:nvSpPr>
          <p:cNvPr id="68" name="Rectangle 67">
            <a:extLst>
              <a:ext uri="{FF2B5EF4-FFF2-40B4-BE49-F238E27FC236}">
                <a16:creationId xmlns:a16="http://schemas.microsoft.com/office/drawing/2014/main" id="{5B33B23F-3494-490D-84C8-DBE659A81AF9}"/>
              </a:ext>
            </a:extLst>
          </p:cNvPr>
          <p:cNvSpPr/>
          <p:nvPr/>
        </p:nvSpPr>
        <p:spPr>
          <a:xfrm>
            <a:off x="3904885" y="2022038"/>
            <a:ext cx="3625978" cy="738664"/>
          </a:xfrm>
          <a:prstGeom prst="rect">
            <a:avLst/>
          </a:prstGeom>
        </p:spPr>
        <p:txBody>
          <a:bodyPr wrap="square">
            <a:spAutoFit/>
          </a:bodyPr>
          <a:lstStyle/>
          <a:p>
            <a:pPr marL="742950" lvl="1" indent="-285750">
              <a:buFont typeface="Arial" panose="020B0604020202020204" pitchFamily="34" charset="0"/>
              <a:buChar char="•"/>
            </a:pPr>
            <a:r>
              <a:rPr lang="en-US" sz="1400" dirty="0">
                <a:solidFill>
                  <a:srgbClr val="DC4405"/>
                </a:solidFill>
              </a:rPr>
              <a:t>Small mode volume </a:t>
            </a:r>
          </a:p>
          <a:p>
            <a:pPr marL="1200150" lvl="2" indent="-285750">
              <a:buFont typeface="Wingdings" panose="05000000000000000000" pitchFamily="2" charset="2"/>
              <a:buChar char="Ø"/>
            </a:pPr>
            <a:r>
              <a:rPr lang="en-US" sz="1400" dirty="0"/>
              <a:t>Large Purcell factor with moderate Q factor of ~5000</a:t>
            </a:r>
          </a:p>
        </p:txBody>
      </p:sp>
      <p:pic>
        <p:nvPicPr>
          <p:cNvPr id="70" name="Picture 69" descr="A close up of text on a white background&#10;&#10;Description automatically generated">
            <a:extLst>
              <a:ext uri="{FF2B5EF4-FFF2-40B4-BE49-F238E27FC236}">
                <a16:creationId xmlns:a16="http://schemas.microsoft.com/office/drawing/2014/main" id="{B740BEAC-F1DE-4D48-8D41-01CDC343B8E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39440" y="3649561"/>
            <a:ext cx="3198786" cy="2248593"/>
          </a:xfrm>
          <a:prstGeom prst="rect">
            <a:avLst/>
          </a:prstGeom>
        </p:spPr>
      </p:pic>
      <p:sp>
        <p:nvSpPr>
          <p:cNvPr id="71" name="Rectangle 70">
            <a:extLst>
              <a:ext uri="{FF2B5EF4-FFF2-40B4-BE49-F238E27FC236}">
                <a16:creationId xmlns:a16="http://schemas.microsoft.com/office/drawing/2014/main" id="{F93C2CF9-68BF-4A9C-B63B-56D41F735A9F}"/>
              </a:ext>
            </a:extLst>
          </p:cNvPr>
          <p:cNvSpPr/>
          <p:nvPr/>
        </p:nvSpPr>
        <p:spPr bwMode="auto">
          <a:xfrm>
            <a:off x="7879740" y="1670996"/>
            <a:ext cx="4098899" cy="4528378"/>
          </a:xfrm>
          <a:prstGeom prst="rect">
            <a:avLst/>
          </a:prstGeom>
          <a:noFill/>
          <a:ln w="28575" cap="flat" cmpd="sng" algn="ctr">
            <a:solidFill>
              <a:srgbClr val="0070C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72" name="Rectangle 71">
            <a:extLst>
              <a:ext uri="{FF2B5EF4-FFF2-40B4-BE49-F238E27FC236}">
                <a16:creationId xmlns:a16="http://schemas.microsoft.com/office/drawing/2014/main" id="{AE0E6901-BDC7-41A5-8AEF-42525C2F2A86}"/>
              </a:ext>
            </a:extLst>
          </p:cNvPr>
          <p:cNvSpPr/>
          <p:nvPr/>
        </p:nvSpPr>
        <p:spPr>
          <a:xfrm>
            <a:off x="7895641" y="1683484"/>
            <a:ext cx="1542410" cy="338554"/>
          </a:xfrm>
          <a:prstGeom prst="rect">
            <a:avLst/>
          </a:prstGeom>
        </p:spPr>
        <p:txBody>
          <a:bodyPr wrap="none">
            <a:spAutoFit/>
          </a:bodyPr>
          <a:lstStyle/>
          <a:p>
            <a:r>
              <a:rPr lang="en-US" sz="1600" dirty="0">
                <a:solidFill>
                  <a:srgbClr val="0070C0"/>
                </a:solidFill>
                <a:latin typeface="Arial Unicode MS" pitchFamily="34" charset="-122"/>
                <a:ea typeface="Arial Unicode MS" pitchFamily="34" charset="-122"/>
                <a:cs typeface="Arial Unicode MS" pitchFamily="34" charset="-122"/>
              </a:rPr>
              <a:t>MOS capacitor</a:t>
            </a:r>
          </a:p>
        </p:txBody>
      </p:sp>
      <mc:AlternateContent xmlns:mc="http://schemas.openxmlformats.org/markup-compatibility/2006" xmlns:a14="http://schemas.microsoft.com/office/drawing/2010/main">
        <mc:Choice Requires="a14">
          <p:sp>
            <p:nvSpPr>
              <p:cNvPr id="75" name="Rectangle 74">
                <a:extLst>
                  <a:ext uri="{FF2B5EF4-FFF2-40B4-BE49-F238E27FC236}">
                    <a16:creationId xmlns:a16="http://schemas.microsoft.com/office/drawing/2014/main" id="{013E4671-0BAF-4109-BB9A-FED784B6E652}"/>
                  </a:ext>
                </a:extLst>
              </p:cNvPr>
              <p:cNvSpPr/>
              <p:nvPr/>
            </p:nvSpPr>
            <p:spPr>
              <a:xfrm>
                <a:off x="9332166" y="1932974"/>
                <a:ext cx="1542411" cy="65461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𝑀𝑂𝑆</m:t>
                              </m:r>
                            </m:sub>
                          </m:sSub>
                        </m:num>
                        <m:den>
                          <m:r>
                            <a:rPr lang="en-US" i="1">
                              <a:latin typeface="Cambria Math" panose="02040503050406030204" pitchFamily="18" charset="0"/>
                            </a:rPr>
                            <m:t>𝐴</m:t>
                          </m:r>
                        </m:den>
                      </m:f>
                      <m:r>
                        <a:rPr lang="en-US" i="0">
                          <a:latin typeface="Cambria Math" panose="02040503050406030204" pitchFamily="18" charset="0"/>
                        </a:rPr>
                        <m:t>≈</m:t>
                      </m:r>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𝜀</m:t>
                              </m:r>
                            </m:e>
                            <m:sub>
                              <m:r>
                                <a:rPr lang="en-US" i="0">
                                  <a:latin typeface="Cambria Math" panose="02040503050406030204" pitchFamily="18" charset="0"/>
                                </a:rPr>
                                <m:t>0</m:t>
                              </m:r>
                            </m:sub>
                          </m:sSub>
                          <m:sSub>
                            <m:sSubPr>
                              <m:ctrlPr>
                                <a:rPr lang="en-US" i="1">
                                  <a:latin typeface="Cambria Math" panose="02040503050406030204" pitchFamily="18" charset="0"/>
                                </a:rPr>
                              </m:ctrlPr>
                            </m:sSubPr>
                            <m:e>
                              <m:r>
                                <a:rPr lang="en-US" i="1">
                                  <a:latin typeface="Cambria Math" panose="02040503050406030204" pitchFamily="18" charset="0"/>
                                </a:rPr>
                                <m:t>𝜀</m:t>
                              </m:r>
                            </m:e>
                            <m:sub>
                              <m:r>
                                <a:rPr lang="en-US" i="1">
                                  <a:latin typeface="Cambria Math" panose="02040503050406030204" pitchFamily="18" charset="0"/>
                                </a:rPr>
                                <m:t>𝑜𝑥</m:t>
                              </m:r>
                            </m:sub>
                          </m:sSub>
                        </m:num>
                        <m:den>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𝑜𝑥</m:t>
                              </m:r>
                            </m:sub>
                          </m:sSub>
                        </m:den>
                      </m:f>
                    </m:oMath>
                  </m:oMathPara>
                </a14:m>
                <a:endParaRPr lang="en-US" dirty="0"/>
              </a:p>
            </p:txBody>
          </p:sp>
        </mc:Choice>
        <mc:Fallback xmlns="">
          <p:sp>
            <p:nvSpPr>
              <p:cNvPr id="75" name="Rectangle 74">
                <a:extLst>
                  <a:ext uri="{FF2B5EF4-FFF2-40B4-BE49-F238E27FC236}">
                    <a16:creationId xmlns:a16="http://schemas.microsoft.com/office/drawing/2014/main" id="{013E4671-0BAF-4109-BB9A-FED784B6E652}"/>
                  </a:ext>
                </a:extLst>
              </p:cNvPr>
              <p:cNvSpPr>
                <a:spLocks noRot="1" noChangeAspect="1" noMove="1" noResize="1" noEditPoints="1" noAdjustHandles="1" noChangeArrowheads="1" noChangeShapeType="1" noTextEdit="1"/>
              </p:cNvSpPr>
              <p:nvPr/>
            </p:nvSpPr>
            <p:spPr>
              <a:xfrm>
                <a:off x="9332166" y="1932974"/>
                <a:ext cx="1542411" cy="654615"/>
              </a:xfrm>
              <a:prstGeom prst="rect">
                <a:avLst/>
              </a:prstGeom>
              <a:blipFill>
                <a:blip r:embed="rId7"/>
                <a:stretch>
                  <a:fillRect/>
                </a:stretch>
              </a:blipFill>
            </p:spPr>
            <p:txBody>
              <a:bodyPr/>
              <a:lstStyle/>
              <a:p>
                <a:r>
                  <a:rPr lang="en-US">
                    <a:noFill/>
                  </a:rPr>
                  <a:t> </a:t>
                </a:r>
              </a:p>
            </p:txBody>
          </p:sp>
        </mc:Fallback>
      </mc:AlternateContent>
      <p:pic>
        <p:nvPicPr>
          <p:cNvPr id="79" name="Picture 78" descr="A close up of a map&#10;&#10;Description automatically generated">
            <a:extLst>
              <a:ext uri="{FF2B5EF4-FFF2-40B4-BE49-F238E27FC236}">
                <a16:creationId xmlns:a16="http://schemas.microsoft.com/office/drawing/2014/main" id="{7765FEC4-C7B5-4D2A-8BBA-2A301DB106E0}"/>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911083" y="4069025"/>
            <a:ext cx="2203646" cy="1942084"/>
          </a:xfrm>
          <a:prstGeom prst="rect">
            <a:avLst/>
          </a:prstGeom>
        </p:spPr>
      </p:pic>
      <mc:AlternateContent xmlns:mc="http://schemas.openxmlformats.org/markup-compatibility/2006" xmlns:a14="http://schemas.microsoft.com/office/drawing/2010/main">
        <mc:Choice Requires="a14">
          <p:sp>
            <p:nvSpPr>
              <p:cNvPr id="80" name="Rectangle 79">
                <a:extLst>
                  <a:ext uri="{FF2B5EF4-FFF2-40B4-BE49-F238E27FC236}">
                    <a16:creationId xmlns:a16="http://schemas.microsoft.com/office/drawing/2014/main" id="{A4878CE4-C7F8-45EF-9632-08AA43CA4668}"/>
                  </a:ext>
                </a:extLst>
              </p:cNvPr>
              <p:cNvSpPr/>
              <p:nvPr/>
            </p:nvSpPr>
            <p:spPr>
              <a:xfrm>
                <a:off x="7572433" y="2600330"/>
                <a:ext cx="4364421" cy="1384995"/>
              </a:xfrm>
              <a:prstGeom prst="rect">
                <a:avLst/>
              </a:prstGeom>
            </p:spPr>
            <p:txBody>
              <a:bodyPr wrap="square">
                <a:spAutoFit/>
              </a:bodyPr>
              <a:lstStyle/>
              <a:p>
                <a:pPr marL="742950" lvl="1" indent="-285750">
                  <a:buFont typeface="Arial" panose="020B0604020202020204" pitchFamily="34" charset="0"/>
                  <a:buChar char="•"/>
                </a:pPr>
                <a:r>
                  <a:rPr lang="en-US" sz="1400" dirty="0">
                    <a:solidFill>
                      <a:srgbClr val="DC4405"/>
                    </a:solidFill>
                  </a:rPr>
                  <a:t>Capacitance density can be controlled by the permittivity and thickness of gate insulator</a:t>
                </a:r>
              </a:p>
              <a:p>
                <a:pPr marL="1200150" lvl="2" indent="-285750">
                  <a:buFont typeface="Wingdings" panose="05000000000000000000" pitchFamily="2" charset="2"/>
                  <a:buChar char="Ø"/>
                </a:pPr>
                <a:r>
                  <a:rPr lang="en-US" sz="1400" dirty="0"/>
                  <a:t>High-k dielectric</a:t>
                </a:r>
              </a:p>
              <a:p>
                <a:pPr marL="1200150" lvl="2" indent="-285750">
                  <a:buFont typeface="Wingdings" panose="05000000000000000000" pitchFamily="2" charset="2"/>
                  <a:buChar char="Ø"/>
                </a:pPr>
                <a:r>
                  <a:rPr lang="en-US" sz="1400" dirty="0"/>
                  <a:t>Large capacitance density</a:t>
                </a:r>
              </a:p>
              <a:p>
                <a:pPr marL="742950" lvl="1" indent="-285750">
                  <a:buFont typeface="Arial" panose="020B0604020202020204" pitchFamily="34" charset="0"/>
                  <a:buChar char="•"/>
                </a:pPr>
                <a:r>
                  <a:rPr lang="en-US" sz="1400" dirty="0">
                    <a:solidFill>
                      <a:srgbClr val="DC4405"/>
                    </a:solidFill>
                  </a:rPr>
                  <a:t>3D MOS</a:t>
                </a:r>
              </a:p>
              <a:p>
                <a:pPr marL="1200150" lvl="2" indent="-285750">
                  <a:buFont typeface="Wingdings" panose="05000000000000000000" pitchFamily="2" charset="2"/>
                  <a:buChar char="Ø"/>
                </a:pPr>
                <a:r>
                  <a:rPr lang="en-US" sz="1400" dirty="0"/>
                  <a:t>Large </a:t>
                </a:r>
                <a14:m>
                  <m:oMath xmlns:m="http://schemas.openxmlformats.org/officeDocument/2006/math">
                    <m:r>
                      <a:rPr lang="en-US" sz="1400" i="1" dirty="0" smtClean="0">
                        <a:latin typeface="Cambria Math" panose="02040503050406030204" pitchFamily="18" charset="0"/>
                      </a:rPr>
                      <m:t>𝐶</m:t>
                    </m:r>
                    <m:r>
                      <a:rPr lang="en-US" sz="1400" i="1" dirty="0" smtClean="0">
                        <a:latin typeface="Cambria Math" panose="02040503050406030204" pitchFamily="18" charset="0"/>
                      </a:rPr>
                      <m:t>/</m:t>
                    </m:r>
                    <m:sSub>
                      <m:sSubPr>
                        <m:ctrlPr>
                          <a:rPr lang="en-US" sz="1400" i="1" dirty="0" smtClean="0">
                            <a:latin typeface="Cambria Math" panose="02040503050406030204" pitchFamily="18" charset="0"/>
                          </a:rPr>
                        </m:ctrlPr>
                      </m:sSubPr>
                      <m:e>
                        <m:r>
                          <a:rPr lang="en-US" sz="1400" b="0" i="1" dirty="0" smtClean="0">
                            <a:latin typeface="Cambria Math" panose="02040503050406030204" pitchFamily="18" charset="0"/>
                          </a:rPr>
                          <m:t>𝑉</m:t>
                        </m:r>
                      </m:e>
                      <m:sub>
                        <m:r>
                          <a:rPr lang="en-US" sz="1400" b="0" i="1" dirty="0" smtClean="0">
                            <a:latin typeface="Cambria Math" panose="02040503050406030204" pitchFamily="18" charset="0"/>
                          </a:rPr>
                          <m:t>𝑚</m:t>
                        </m:r>
                      </m:sub>
                    </m:sSub>
                  </m:oMath>
                </a14:m>
                <a:r>
                  <a:rPr lang="en-US" sz="1400" dirty="0"/>
                  <a:t> ratio</a:t>
                </a:r>
              </a:p>
            </p:txBody>
          </p:sp>
        </mc:Choice>
        <mc:Fallback xmlns="">
          <p:sp>
            <p:nvSpPr>
              <p:cNvPr id="80" name="Rectangle 79">
                <a:extLst>
                  <a:ext uri="{FF2B5EF4-FFF2-40B4-BE49-F238E27FC236}">
                    <a16:creationId xmlns:a16="http://schemas.microsoft.com/office/drawing/2014/main" id="{A4878CE4-C7F8-45EF-9632-08AA43CA4668}"/>
                  </a:ext>
                </a:extLst>
              </p:cNvPr>
              <p:cNvSpPr>
                <a:spLocks noRot="1" noChangeAspect="1" noMove="1" noResize="1" noEditPoints="1" noAdjustHandles="1" noChangeArrowheads="1" noChangeShapeType="1" noTextEdit="1"/>
              </p:cNvSpPr>
              <p:nvPr/>
            </p:nvSpPr>
            <p:spPr>
              <a:xfrm>
                <a:off x="7572433" y="2600330"/>
                <a:ext cx="4364421" cy="1384995"/>
              </a:xfrm>
              <a:prstGeom prst="rect">
                <a:avLst/>
              </a:prstGeom>
              <a:blipFill>
                <a:blip r:embed="rId9"/>
                <a:stretch>
                  <a:fillRect t="-881" b="-3524"/>
                </a:stretch>
              </a:blipFill>
            </p:spPr>
            <p:txBody>
              <a:bodyPr/>
              <a:lstStyle/>
              <a:p>
                <a:r>
                  <a:rPr lang="en-US">
                    <a:noFill/>
                  </a:rPr>
                  <a:t> </a:t>
                </a:r>
              </a:p>
            </p:txBody>
          </p:sp>
        </mc:Fallback>
      </mc:AlternateContent>
      <p:grpSp>
        <p:nvGrpSpPr>
          <p:cNvPr id="81" name="Group 80">
            <a:extLst>
              <a:ext uri="{FF2B5EF4-FFF2-40B4-BE49-F238E27FC236}">
                <a16:creationId xmlns:a16="http://schemas.microsoft.com/office/drawing/2014/main" id="{B8403662-8F91-4D03-A979-2E2615773309}"/>
              </a:ext>
            </a:extLst>
          </p:cNvPr>
          <p:cNvGrpSpPr/>
          <p:nvPr/>
        </p:nvGrpSpPr>
        <p:grpSpPr>
          <a:xfrm>
            <a:off x="10142890" y="4416856"/>
            <a:ext cx="1822524" cy="1321544"/>
            <a:chOff x="714642" y="3404700"/>
            <a:chExt cx="2692971" cy="1952723"/>
          </a:xfrm>
        </p:grpSpPr>
        <p:grpSp>
          <p:nvGrpSpPr>
            <p:cNvPr id="82" name="Group 81">
              <a:extLst>
                <a:ext uri="{FF2B5EF4-FFF2-40B4-BE49-F238E27FC236}">
                  <a16:creationId xmlns:a16="http://schemas.microsoft.com/office/drawing/2014/main" id="{A6EE116C-1FFE-4BED-B7F9-7604E40AAA36}"/>
                </a:ext>
              </a:extLst>
            </p:cNvPr>
            <p:cNvGrpSpPr/>
            <p:nvPr/>
          </p:nvGrpSpPr>
          <p:grpSpPr>
            <a:xfrm>
              <a:off x="714642" y="3404700"/>
              <a:ext cx="2616400" cy="1952723"/>
              <a:chOff x="1103942" y="3632812"/>
              <a:chExt cx="2616400" cy="1952723"/>
            </a:xfrm>
          </p:grpSpPr>
          <p:pic>
            <p:nvPicPr>
              <p:cNvPr id="84" name="Picture 83">
                <a:extLst>
                  <a:ext uri="{FF2B5EF4-FFF2-40B4-BE49-F238E27FC236}">
                    <a16:creationId xmlns:a16="http://schemas.microsoft.com/office/drawing/2014/main" id="{49B933D0-88E1-47F5-90E8-F15FDEC66AF0}"/>
                  </a:ext>
                </a:extLst>
              </p:cNvPr>
              <p:cNvPicPr>
                <a:picLocks noChangeAspect="1"/>
              </p:cNvPicPr>
              <p:nvPr/>
            </p:nvPicPr>
            <p:blipFill>
              <a:blip r:embed="rId10"/>
              <a:stretch>
                <a:fillRect/>
              </a:stretch>
            </p:blipFill>
            <p:spPr>
              <a:xfrm>
                <a:off x="1117931" y="3632910"/>
                <a:ext cx="2602411" cy="1952625"/>
              </a:xfrm>
              <a:prstGeom prst="rect">
                <a:avLst/>
              </a:prstGeom>
            </p:spPr>
          </p:pic>
          <p:grpSp>
            <p:nvGrpSpPr>
              <p:cNvPr id="85" name="Group 84">
                <a:extLst>
                  <a:ext uri="{FF2B5EF4-FFF2-40B4-BE49-F238E27FC236}">
                    <a16:creationId xmlns:a16="http://schemas.microsoft.com/office/drawing/2014/main" id="{87C01CEA-23CB-47EE-92AA-25E9C92D7C7D}"/>
                  </a:ext>
                </a:extLst>
              </p:cNvPr>
              <p:cNvGrpSpPr/>
              <p:nvPr/>
            </p:nvGrpSpPr>
            <p:grpSpPr>
              <a:xfrm>
                <a:off x="1103942" y="3632812"/>
                <a:ext cx="2103620" cy="1557845"/>
                <a:chOff x="647979" y="983329"/>
                <a:chExt cx="2103620" cy="1557845"/>
              </a:xfrm>
            </p:grpSpPr>
            <p:grpSp>
              <p:nvGrpSpPr>
                <p:cNvPr id="86" name="Group 85">
                  <a:extLst>
                    <a:ext uri="{FF2B5EF4-FFF2-40B4-BE49-F238E27FC236}">
                      <a16:creationId xmlns:a16="http://schemas.microsoft.com/office/drawing/2014/main" id="{04CDC284-D136-4A25-BC17-B4A479DB30FD}"/>
                    </a:ext>
                  </a:extLst>
                </p:cNvPr>
                <p:cNvGrpSpPr/>
                <p:nvPr/>
              </p:nvGrpSpPr>
              <p:grpSpPr>
                <a:xfrm>
                  <a:off x="928259" y="1168969"/>
                  <a:ext cx="1823340" cy="1372205"/>
                  <a:chOff x="928259" y="1168969"/>
                  <a:chExt cx="1823340" cy="1372205"/>
                </a:xfrm>
              </p:grpSpPr>
              <p:sp>
                <p:nvSpPr>
                  <p:cNvPr id="88" name="Arc 87">
                    <a:extLst>
                      <a:ext uri="{FF2B5EF4-FFF2-40B4-BE49-F238E27FC236}">
                        <a16:creationId xmlns:a16="http://schemas.microsoft.com/office/drawing/2014/main" id="{CD444929-3087-4C88-AC01-E7A1DC91DB86}"/>
                      </a:ext>
                    </a:extLst>
                  </p:cNvPr>
                  <p:cNvSpPr/>
                  <p:nvPr/>
                </p:nvSpPr>
                <p:spPr bwMode="auto">
                  <a:xfrm rot="11930306" flipV="1">
                    <a:off x="1997208" y="1362968"/>
                    <a:ext cx="754391" cy="866602"/>
                  </a:xfrm>
                  <a:prstGeom prst="arc">
                    <a:avLst/>
                  </a:prstGeom>
                  <a:noFill/>
                  <a:ln w="19050" cap="flat" cmpd="sng" algn="ctr">
                    <a:solidFill>
                      <a:srgbClr val="FF0000"/>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New Roman" pitchFamily="18" charset="0"/>
                    </a:endParaRPr>
                  </a:p>
                </p:txBody>
              </p:sp>
              <p:sp>
                <p:nvSpPr>
                  <p:cNvPr id="89" name="Arc 88">
                    <a:extLst>
                      <a:ext uri="{FF2B5EF4-FFF2-40B4-BE49-F238E27FC236}">
                        <a16:creationId xmlns:a16="http://schemas.microsoft.com/office/drawing/2014/main" id="{AB0D4216-7F19-4DF4-916A-79D94FD5BD4C}"/>
                      </a:ext>
                    </a:extLst>
                  </p:cNvPr>
                  <p:cNvSpPr/>
                  <p:nvPr/>
                </p:nvSpPr>
                <p:spPr bwMode="auto">
                  <a:xfrm rot="6785878" flipH="1">
                    <a:off x="1662951" y="1849663"/>
                    <a:ext cx="539780" cy="843241"/>
                  </a:xfrm>
                  <a:prstGeom prst="arc">
                    <a:avLst/>
                  </a:prstGeom>
                  <a:noFill/>
                  <a:ln w="19050" cap="flat" cmpd="sng" algn="ctr">
                    <a:solidFill>
                      <a:srgbClr val="FF0000"/>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New Roman" pitchFamily="18" charset="0"/>
                    </a:endParaRPr>
                  </a:p>
                </p:txBody>
              </p:sp>
              <p:sp>
                <p:nvSpPr>
                  <p:cNvPr id="90" name="Arc 89">
                    <a:extLst>
                      <a:ext uri="{FF2B5EF4-FFF2-40B4-BE49-F238E27FC236}">
                        <a16:creationId xmlns:a16="http://schemas.microsoft.com/office/drawing/2014/main" id="{7093DFB6-3E71-4E4A-906F-E7048D938E8F}"/>
                      </a:ext>
                    </a:extLst>
                  </p:cNvPr>
                  <p:cNvSpPr/>
                  <p:nvPr/>
                </p:nvSpPr>
                <p:spPr bwMode="auto">
                  <a:xfrm rot="238426" flipH="1" flipV="1">
                    <a:off x="928259" y="1498720"/>
                    <a:ext cx="781941" cy="573254"/>
                  </a:xfrm>
                  <a:prstGeom prst="arc">
                    <a:avLst>
                      <a:gd name="adj1" fmla="val 1150349"/>
                      <a:gd name="adj2" fmla="val 9129724"/>
                    </a:avLst>
                  </a:prstGeom>
                  <a:noFill/>
                  <a:ln w="19050" cap="flat" cmpd="sng" algn="ctr">
                    <a:solidFill>
                      <a:srgbClr val="FF0000"/>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New Roman" pitchFamily="18" charset="0"/>
                    </a:endParaRPr>
                  </a:p>
                </p:txBody>
              </p:sp>
              <p:sp>
                <p:nvSpPr>
                  <p:cNvPr id="91" name="Arc 90">
                    <a:extLst>
                      <a:ext uri="{FF2B5EF4-FFF2-40B4-BE49-F238E27FC236}">
                        <a16:creationId xmlns:a16="http://schemas.microsoft.com/office/drawing/2014/main" id="{83CFFDB1-FEC2-4026-90F7-EE3C162847DB}"/>
                      </a:ext>
                    </a:extLst>
                  </p:cNvPr>
                  <p:cNvSpPr/>
                  <p:nvPr/>
                </p:nvSpPr>
                <p:spPr bwMode="auto">
                  <a:xfrm rot="21039468" flipH="1" flipV="1">
                    <a:off x="1059674" y="1809727"/>
                    <a:ext cx="758934" cy="467079"/>
                  </a:xfrm>
                  <a:prstGeom prst="arc">
                    <a:avLst>
                      <a:gd name="adj1" fmla="val 1150349"/>
                      <a:gd name="adj2" fmla="val 9129724"/>
                    </a:avLst>
                  </a:prstGeom>
                  <a:noFill/>
                  <a:ln w="19050" cap="flat" cmpd="sng" algn="ctr">
                    <a:solidFill>
                      <a:srgbClr val="FF0000"/>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New Roman" pitchFamily="18" charset="0"/>
                    </a:endParaRPr>
                  </a:p>
                </p:txBody>
              </p:sp>
              <p:cxnSp>
                <p:nvCxnSpPr>
                  <p:cNvPr id="92" name="Straight Arrow Connector 91">
                    <a:extLst>
                      <a:ext uri="{FF2B5EF4-FFF2-40B4-BE49-F238E27FC236}">
                        <a16:creationId xmlns:a16="http://schemas.microsoft.com/office/drawing/2014/main" id="{FDD182B6-8664-4C01-9D56-09EA7B8A509E}"/>
                      </a:ext>
                    </a:extLst>
                  </p:cNvPr>
                  <p:cNvCxnSpPr>
                    <a:cxnSpLocks/>
                  </p:cNvCxnSpPr>
                  <p:nvPr/>
                </p:nvCxnSpPr>
                <p:spPr bwMode="auto">
                  <a:xfrm flipH="1">
                    <a:off x="1821898" y="1168969"/>
                    <a:ext cx="1" cy="535326"/>
                  </a:xfrm>
                  <a:prstGeom prst="straightConnector1">
                    <a:avLst/>
                  </a:prstGeom>
                  <a:noFill/>
                  <a:ln w="19050" cap="flat" cmpd="sng" algn="ctr">
                    <a:solidFill>
                      <a:srgbClr val="FF0000"/>
                    </a:solidFill>
                    <a:prstDash val="solid"/>
                    <a:round/>
                    <a:headEnd type="none" w="med" len="med"/>
                    <a:tailEnd type="triangle"/>
                  </a:ln>
                  <a:effectLst/>
                </p:spPr>
              </p:cxnSp>
            </p:grpSp>
            <p:sp>
              <p:nvSpPr>
                <p:cNvPr id="87" name="TextBox 86">
                  <a:extLst>
                    <a:ext uri="{FF2B5EF4-FFF2-40B4-BE49-F238E27FC236}">
                      <a16:creationId xmlns:a16="http://schemas.microsoft.com/office/drawing/2014/main" id="{EB4018ED-87AA-4B46-B5A4-3B3A35489EF6}"/>
                    </a:ext>
                  </a:extLst>
                </p:cNvPr>
                <p:cNvSpPr txBox="1"/>
                <p:nvPr/>
              </p:nvSpPr>
              <p:spPr>
                <a:xfrm>
                  <a:off x="647979" y="983329"/>
                  <a:ext cx="1812882" cy="409296"/>
                </a:xfrm>
                <a:prstGeom prst="rect">
                  <a:avLst/>
                </a:prstGeom>
                <a:noFill/>
              </p:spPr>
              <p:txBody>
                <a:bodyPr wrap="square" rtlCol="0">
                  <a:spAutoFit/>
                </a:bodyPr>
                <a:lstStyle/>
                <a:p>
                  <a:r>
                    <a:rPr lang="en-US" sz="1200" dirty="0">
                      <a:solidFill>
                        <a:srgbClr val="FF0000"/>
                      </a:solidFill>
                      <a:latin typeface="Arial Unicode MS" pitchFamily="34" charset="-122"/>
                      <a:ea typeface="Arial Unicode MS" pitchFamily="34" charset="-122"/>
                      <a:cs typeface="Arial Unicode MS" pitchFamily="34" charset="-122"/>
                    </a:rPr>
                    <a:t>3D MOS</a:t>
                  </a:r>
                </a:p>
              </p:txBody>
            </p:sp>
          </p:grpSp>
        </p:grpSp>
        <p:sp>
          <p:nvSpPr>
            <p:cNvPr id="83" name="TextBox 82">
              <a:extLst>
                <a:ext uri="{FF2B5EF4-FFF2-40B4-BE49-F238E27FC236}">
                  <a16:creationId xmlns:a16="http://schemas.microsoft.com/office/drawing/2014/main" id="{F7948923-5F0B-49E1-AD92-41ED1CF82416}"/>
                </a:ext>
              </a:extLst>
            </p:cNvPr>
            <p:cNvSpPr txBox="1"/>
            <p:nvPr/>
          </p:nvSpPr>
          <p:spPr>
            <a:xfrm>
              <a:off x="1045639" y="4890243"/>
              <a:ext cx="2361974" cy="409296"/>
            </a:xfrm>
            <a:prstGeom prst="rect">
              <a:avLst/>
            </a:prstGeom>
            <a:noFill/>
          </p:spPr>
          <p:txBody>
            <a:bodyPr wrap="none" rtlCol="0">
              <a:spAutoFit/>
            </a:bodyPr>
            <a:lstStyle/>
            <a:p>
              <a:r>
                <a:rPr lang="en-US" sz="1200" dirty="0">
                  <a:solidFill>
                    <a:srgbClr val="FF0000"/>
                  </a:solidFill>
                  <a:latin typeface="+mj-ea"/>
                  <a:ea typeface="+mj-ea"/>
                </a:rPr>
                <a:t>Carrier accumulation</a:t>
              </a:r>
            </a:p>
          </p:txBody>
        </p:sp>
      </p:grpSp>
      <p:sp>
        <p:nvSpPr>
          <p:cNvPr id="28" name="TextBox 27">
            <a:extLst>
              <a:ext uri="{FF2B5EF4-FFF2-40B4-BE49-F238E27FC236}">
                <a16:creationId xmlns:a16="http://schemas.microsoft.com/office/drawing/2014/main" id="{2C2C435C-9F53-4ECA-9C7E-E336D58462F3}"/>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20</a:t>
            </a:fld>
            <a:endParaRPr lang="en-US" dirty="0"/>
          </a:p>
        </p:txBody>
      </p:sp>
    </p:spTree>
    <p:extLst>
      <p:ext uri="{BB962C8B-B14F-4D97-AF65-F5344CB8AC3E}">
        <p14:creationId xmlns:p14="http://schemas.microsoft.com/office/powerpoint/2010/main" val="5234316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67650-584F-46FD-B166-95BDC7C2B6D5}"/>
              </a:ext>
            </a:extLst>
          </p:cNvPr>
          <p:cNvSpPr>
            <a:spLocks noGrp="1"/>
          </p:cNvSpPr>
          <p:nvPr>
            <p:ph type="title"/>
          </p:nvPr>
        </p:nvSpPr>
        <p:spPr/>
        <p:txBody>
          <a:bodyPr/>
          <a:lstStyle/>
          <a:p>
            <a:r>
              <a:rPr lang="en-US" dirty="0"/>
              <a:t>Review of previous demonstrations </a:t>
            </a:r>
          </a:p>
        </p:txBody>
      </p:sp>
      <p:sp>
        <p:nvSpPr>
          <p:cNvPr id="3" name="Picture Placeholder 2">
            <a:extLst>
              <a:ext uri="{FF2B5EF4-FFF2-40B4-BE49-F238E27FC236}">
                <a16:creationId xmlns:a16="http://schemas.microsoft.com/office/drawing/2014/main" id="{FE68B22D-1CB9-47C5-9C21-384053B46EBD}"/>
              </a:ext>
            </a:extLst>
          </p:cNvPr>
          <p:cNvSpPr>
            <a:spLocks noGrp="1"/>
          </p:cNvSpPr>
          <p:nvPr>
            <p:ph type="pic" sz="quarter" idx="10"/>
          </p:nvPr>
        </p:nvSpPr>
        <p:spPr/>
      </p:sp>
      <p:pic>
        <p:nvPicPr>
          <p:cNvPr id="5" name="Picture 4">
            <a:extLst>
              <a:ext uri="{FF2B5EF4-FFF2-40B4-BE49-F238E27FC236}">
                <a16:creationId xmlns:a16="http://schemas.microsoft.com/office/drawing/2014/main" id="{88665EB0-425B-4696-9B9D-9655B20CF31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37149" y="1476852"/>
            <a:ext cx="1872975" cy="2336779"/>
          </a:xfrm>
          <a:prstGeom prst="rect">
            <a:avLst/>
          </a:prstGeom>
        </p:spPr>
      </p:pic>
      <p:pic>
        <p:nvPicPr>
          <p:cNvPr id="6" name="Picture 5">
            <a:extLst>
              <a:ext uri="{FF2B5EF4-FFF2-40B4-BE49-F238E27FC236}">
                <a16:creationId xmlns:a16="http://schemas.microsoft.com/office/drawing/2014/main" id="{75BA9999-9E8C-4006-92C9-0004B208F7C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49301" y="1476852"/>
            <a:ext cx="2012783" cy="2048791"/>
          </a:xfrm>
          <a:prstGeom prst="rect">
            <a:avLst/>
          </a:prstGeom>
        </p:spPr>
      </p:pic>
      <p:pic>
        <p:nvPicPr>
          <p:cNvPr id="7" name="Picture 6">
            <a:extLst>
              <a:ext uri="{FF2B5EF4-FFF2-40B4-BE49-F238E27FC236}">
                <a16:creationId xmlns:a16="http://schemas.microsoft.com/office/drawing/2014/main" id="{8B0762CC-018C-45C4-9DD6-296A9321CDD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74236" y="3751148"/>
            <a:ext cx="4175696" cy="1728926"/>
          </a:xfrm>
          <a:prstGeom prst="rect">
            <a:avLst/>
          </a:prstGeom>
        </p:spPr>
      </p:pic>
      <p:pic>
        <p:nvPicPr>
          <p:cNvPr id="8" name="Picture 7">
            <a:extLst>
              <a:ext uri="{FF2B5EF4-FFF2-40B4-BE49-F238E27FC236}">
                <a16:creationId xmlns:a16="http://schemas.microsoft.com/office/drawing/2014/main" id="{05648493-E785-45C9-8EE3-E57CE3BE059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264590" y="1478520"/>
            <a:ext cx="2500729" cy="2003946"/>
          </a:xfrm>
          <a:prstGeom prst="rect">
            <a:avLst/>
          </a:prstGeom>
        </p:spPr>
      </p:pic>
      <p:pic>
        <p:nvPicPr>
          <p:cNvPr id="9" name="Picture 8">
            <a:extLst>
              <a:ext uri="{FF2B5EF4-FFF2-40B4-BE49-F238E27FC236}">
                <a16:creationId xmlns:a16="http://schemas.microsoft.com/office/drawing/2014/main" id="{8DBB0F27-667B-4598-95BD-EE889396C36C}"/>
              </a:ext>
            </a:extLst>
          </p:cNvPr>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202849" y="3586728"/>
            <a:ext cx="2598854" cy="1728925"/>
          </a:xfrm>
          <a:prstGeom prst="rect">
            <a:avLst/>
          </a:prstGeom>
          <a:noFill/>
          <a:ln>
            <a:noFill/>
          </a:ln>
        </p:spPr>
      </p:pic>
      <p:pic>
        <p:nvPicPr>
          <p:cNvPr id="10" name="Graphic 9">
            <a:extLst>
              <a:ext uri="{FF2B5EF4-FFF2-40B4-BE49-F238E27FC236}">
                <a16:creationId xmlns:a16="http://schemas.microsoft.com/office/drawing/2014/main" id="{AA3E3A6B-DD94-4528-ADA1-DD093E00E85D}"/>
              </a:ext>
            </a:extLst>
          </p:cNvPr>
          <p:cNvPicPr>
            <a:picLocks noChangeAspect="1"/>
          </p:cNvPicPr>
          <p:nvPr/>
        </p:nvPicPr>
        <p:blipFill rotWithShape="1">
          <a:blip r:embed="rId8">
            <a:extLst>
              <a:ext uri="{96DAC541-7B7A-43D3-8B79-37D633B846F1}">
                <asvg:svgBlip xmlns:asvg="http://schemas.microsoft.com/office/drawing/2016/SVG/main" r:embed="rId9"/>
              </a:ext>
            </a:extLst>
          </a:blip>
          <a:srcRect r="52469"/>
          <a:stretch/>
        </p:blipFill>
        <p:spPr>
          <a:xfrm>
            <a:off x="8765319" y="1476852"/>
            <a:ext cx="2456607" cy="2136446"/>
          </a:xfrm>
          <a:prstGeom prst="rect">
            <a:avLst/>
          </a:prstGeom>
        </p:spPr>
      </p:pic>
      <p:pic>
        <p:nvPicPr>
          <p:cNvPr id="11" name="Graphic 10">
            <a:extLst>
              <a:ext uri="{FF2B5EF4-FFF2-40B4-BE49-F238E27FC236}">
                <a16:creationId xmlns:a16="http://schemas.microsoft.com/office/drawing/2014/main" id="{92C59C15-7DD4-473F-82AB-3B6B5442AA3E}"/>
              </a:ext>
            </a:extLst>
          </p:cNvPr>
          <p:cNvPicPr>
            <a:picLocks noChangeAspect="1"/>
          </p:cNvPicPr>
          <p:nvPr/>
        </p:nvPicPr>
        <p:blipFill rotWithShape="1">
          <a:blip r:embed="rId8">
            <a:extLst>
              <a:ext uri="{96DAC541-7B7A-43D3-8B79-37D633B846F1}">
                <asvg:svgBlip xmlns:asvg="http://schemas.microsoft.com/office/drawing/2016/SVG/main" r:embed="rId9"/>
              </a:ext>
            </a:extLst>
          </a:blip>
          <a:srcRect l="47985"/>
          <a:stretch/>
        </p:blipFill>
        <p:spPr>
          <a:xfrm>
            <a:off x="8964819" y="3439208"/>
            <a:ext cx="2494061" cy="1982029"/>
          </a:xfrm>
          <a:prstGeom prst="rect">
            <a:avLst/>
          </a:prstGeom>
        </p:spPr>
      </p:pic>
      <p:sp>
        <p:nvSpPr>
          <p:cNvPr id="12" name="TextBox 11">
            <a:extLst>
              <a:ext uri="{FF2B5EF4-FFF2-40B4-BE49-F238E27FC236}">
                <a16:creationId xmlns:a16="http://schemas.microsoft.com/office/drawing/2014/main" id="{58640C8D-7A95-4A17-BDAE-2C11A8785194}"/>
              </a:ext>
            </a:extLst>
          </p:cNvPr>
          <p:cNvSpPr txBox="1"/>
          <p:nvPr/>
        </p:nvSpPr>
        <p:spPr>
          <a:xfrm>
            <a:off x="9931391" y="1924006"/>
            <a:ext cx="784189" cy="369332"/>
          </a:xfrm>
          <a:prstGeom prst="rect">
            <a:avLst/>
          </a:prstGeom>
          <a:noFill/>
        </p:spPr>
        <p:txBody>
          <a:bodyPr wrap="square" rtlCol="0">
            <a:spAutoFit/>
          </a:bodyPr>
          <a:lstStyle/>
          <a:p>
            <a:r>
              <a:rPr lang="en-US" dirty="0">
                <a:solidFill>
                  <a:srgbClr val="0000FF"/>
                </a:solidFill>
                <a:ea typeface="Arial Unicode MS" pitchFamily="34" charset="-122"/>
                <a:cs typeface="Arial Unicode MS" pitchFamily="34" charset="-122"/>
              </a:rPr>
              <a:t>1nm</a:t>
            </a:r>
          </a:p>
        </p:txBody>
      </p:sp>
      <p:cxnSp>
        <p:nvCxnSpPr>
          <p:cNvPr id="13" name="Straight Arrow Connector 12">
            <a:extLst>
              <a:ext uri="{FF2B5EF4-FFF2-40B4-BE49-F238E27FC236}">
                <a16:creationId xmlns:a16="http://schemas.microsoft.com/office/drawing/2014/main" id="{058BB11D-59B7-4A79-A834-76BE399C1F75}"/>
              </a:ext>
            </a:extLst>
          </p:cNvPr>
          <p:cNvCxnSpPr>
            <a:cxnSpLocks/>
          </p:cNvCxnSpPr>
          <p:nvPr/>
        </p:nvCxnSpPr>
        <p:spPr bwMode="auto">
          <a:xfrm flipV="1">
            <a:off x="10586741" y="4093359"/>
            <a:ext cx="0" cy="875330"/>
          </a:xfrm>
          <a:prstGeom prst="straightConnector1">
            <a:avLst/>
          </a:prstGeom>
          <a:noFill/>
          <a:ln w="19050" cap="flat" cmpd="sng" algn="ctr">
            <a:solidFill>
              <a:srgbClr val="0000FF"/>
            </a:solidFill>
            <a:prstDash val="solid"/>
            <a:round/>
            <a:headEnd type="triangle"/>
            <a:tailEnd type="triangle"/>
          </a:ln>
          <a:effectLst/>
        </p:spPr>
      </p:cxnSp>
      <p:cxnSp>
        <p:nvCxnSpPr>
          <p:cNvPr id="15" name="Straight Arrow Connector 14">
            <a:extLst>
              <a:ext uri="{FF2B5EF4-FFF2-40B4-BE49-F238E27FC236}">
                <a16:creationId xmlns:a16="http://schemas.microsoft.com/office/drawing/2014/main" id="{A5EB0A4D-E7D5-4E21-B01A-49E8E8190E4D}"/>
              </a:ext>
            </a:extLst>
          </p:cNvPr>
          <p:cNvCxnSpPr>
            <a:cxnSpLocks/>
          </p:cNvCxnSpPr>
          <p:nvPr/>
        </p:nvCxnSpPr>
        <p:spPr bwMode="auto">
          <a:xfrm flipH="1">
            <a:off x="9878847" y="2250369"/>
            <a:ext cx="707894" cy="0"/>
          </a:xfrm>
          <a:prstGeom prst="straightConnector1">
            <a:avLst/>
          </a:prstGeom>
          <a:noFill/>
          <a:ln w="19050" cap="flat" cmpd="sng" algn="ctr">
            <a:solidFill>
              <a:srgbClr val="0000FF"/>
            </a:solidFill>
            <a:prstDash val="solid"/>
            <a:round/>
            <a:headEnd type="none" w="med" len="med"/>
            <a:tailEnd type="triangle"/>
          </a:ln>
          <a:effectLst/>
        </p:spPr>
      </p:cxnSp>
      <p:sp>
        <p:nvSpPr>
          <p:cNvPr id="20" name="TextBox 19">
            <a:extLst>
              <a:ext uri="{FF2B5EF4-FFF2-40B4-BE49-F238E27FC236}">
                <a16:creationId xmlns:a16="http://schemas.microsoft.com/office/drawing/2014/main" id="{6CD6AE1E-EE57-4409-B359-E1E823A2742E}"/>
              </a:ext>
            </a:extLst>
          </p:cNvPr>
          <p:cNvSpPr txBox="1"/>
          <p:nvPr/>
        </p:nvSpPr>
        <p:spPr>
          <a:xfrm>
            <a:off x="9871277" y="4700445"/>
            <a:ext cx="904415" cy="369332"/>
          </a:xfrm>
          <a:prstGeom prst="rect">
            <a:avLst/>
          </a:prstGeom>
          <a:noFill/>
        </p:spPr>
        <p:txBody>
          <a:bodyPr wrap="square" rtlCol="0">
            <a:spAutoFit/>
          </a:bodyPr>
          <a:lstStyle/>
          <a:p>
            <a:r>
              <a:rPr lang="en-US" dirty="0">
                <a:solidFill>
                  <a:srgbClr val="0000FF"/>
                </a:solidFill>
                <a:ea typeface="Arial Unicode MS" pitchFamily="34" charset="-122"/>
                <a:cs typeface="Arial Unicode MS" pitchFamily="34" charset="-122"/>
              </a:rPr>
              <a:t>16dB</a:t>
            </a:r>
          </a:p>
        </p:txBody>
      </p:sp>
      <p:sp>
        <p:nvSpPr>
          <p:cNvPr id="21" name="TextBox 20">
            <a:extLst>
              <a:ext uri="{FF2B5EF4-FFF2-40B4-BE49-F238E27FC236}">
                <a16:creationId xmlns:a16="http://schemas.microsoft.com/office/drawing/2014/main" id="{959C690B-CF8F-457C-A2E7-55518399C434}"/>
              </a:ext>
            </a:extLst>
          </p:cNvPr>
          <p:cNvSpPr txBox="1"/>
          <p:nvPr/>
        </p:nvSpPr>
        <p:spPr>
          <a:xfrm>
            <a:off x="1233092" y="5480074"/>
            <a:ext cx="2563315" cy="1015663"/>
          </a:xfrm>
          <a:prstGeom prst="rect">
            <a:avLst/>
          </a:prstGeom>
          <a:noFill/>
        </p:spPr>
        <p:txBody>
          <a:bodyPr wrap="square" numCol="1" rtlCol="0">
            <a:spAutoFit/>
          </a:bodyPr>
          <a:lstStyle/>
          <a:p>
            <a:r>
              <a:rPr lang="en-US" sz="1200" dirty="0">
                <a:solidFill>
                  <a:srgbClr val="0000FF"/>
                </a:solidFill>
                <a:ea typeface="Arial Unicode MS" pitchFamily="34" charset="-122"/>
                <a:cs typeface="Arial Unicode MS" pitchFamily="34" charset="-122"/>
              </a:rPr>
              <a:t>20nm ITO/20nm SiO</a:t>
            </a:r>
            <a:r>
              <a:rPr lang="en-US" sz="1200" baseline="-25000" dirty="0">
                <a:solidFill>
                  <a:srgbClr val="0000FF"/>
                </a:solidFill>
                <a:ea typeface="Arial Unicode MS" pitchFamily="34" charset="-122"/>
                <a:cs typeface="Arial Unicode MS" pitchFamily="34" charset="-122"/>
              </a:rPr>
              <a:t>2</a:t>
            </a:r>
            <a:r>
              <a:rPr lang="en-US" sz="1200" dirty="0">
                <a:solidFill>
                  <a:srgbClr val="0000FF"/>
                </a:solidFill>
                <a:ea typeface="Arial Unicode MS" pitchFamily="34" charset="-122"/>
                <a:cs typeface="Arial Unicode MS" pitchFamily="34" charset="-122"/>
              </a:rPr>
              <a:t>/p-Si MOS</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Insertion loss: </a:t>
            </a:r>
            <a:r>
              <a:rPr lang="en-US" sz="1200" dirty="0">
                <a:ea typeface="Arial Unicode MS" pitchFamily="34" charset="-122"/>
                <a:cs typeface="Arial Unicode MS" pitchFamily="34" charset="-122"/>
              </a:rPr>
              <a:t>-0.5dB</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Q factor: </a:t>
            </a:r>
            <a:r>
              <a:rPr lang="en-US" sz="1200" dirty="0">
                <a:ea typeface="Arial Unicode MS" pitchFamily="34" charset="-122"/>
                <a:cs typeface="Arial Unicode MS" pitchFamily="34" charset="-122"/>
              </a:rPr>
              <a:t>1000</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Wavelength tunability: </a:t>
            </a:r>
            <a:r>
              <a:rPr lang="en-US" sz="1200" dirty="0">
                <a:ea typeface="Arial Unicode MS" pitchFamily="34" charset="-122"/>
                <a:cs typeface="Arial Unicode MS" pitchFamily="34" charset="-122"/>
              </a:rPr>
              <a:t>30pm/V</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Wavelength tuning range: </a:t>
            </a:r>
            <a:r>
              <a:rPr lang="en-US" sz="1200" dirty="0">
                <a:ea typeface="Arial Unicode MS" pitchFamily="34" charset="-122"/>
                <a:cs typeface="Arial Unicode MS" pitchFamily="34" charset="-122"/>
              </a:rPr>
              <a:t>0.57nm</a:t>
            </a:r>
          </a:p>
        </p:txBody>
      </p:sp>
      <p:sp>
        <p:nvSpPr>
          <p:cNvPr id="23" name="Rectangle 22">
            <a:extLst>
              <a:ext uri="{FF2B5EF4-FFF2-40B4-BE49-F238E27FC236}">
                <a16:creationId xmlns:a16="http://schemas.microsoft.com/office/drawing/2014/main" id="{581888EA-11A6-4E38-928B-8E05A0E67437}"/>
              </a:ext>
            </a:extLst>
          </p:cNvPr>
          <p:cNvSpPr/>
          <p:nvPr/>
        </p:nvSpPr>
        <p:spPr>
          <a:xfrm>
            <a:off x="3643212" y="5480074"/>
            <a:ext cx="2288130" cy="830997"/>
          </a:xfrm>
          <a:prstGeom prst="rect">
            <a:avLst/>
          </a:prstGeom>
        </p:spPr>
        <p:txBody>
          <a:bodyPr wrap="square">
            <a:spAutoFit/>
          </a:bodyPr>
          <a:lstStyle/>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Max ER: </a:t>
            </a:r>
            <a:r>
              <a:rPr lang="en-US" sz="1200" dirty="0">
                <a:ea typeface="Arial Unicode MS" pitchFamily="34" charset="-122"/>
                <a:cs typeface="Arial Unicode MS" pitchFamily="34" charset="-122"/>
              </a:rPr>
              <a:t>5.6dB</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3dB driving voltage: </a:t>
            </a:r>
            <a:r>
              <a:rPr lang="en-US" sz="1200" dirty="0">
                <a:ea typeface="Arial Unicode MS" pitchFamily="34" charset="-122"/>
                <a:cs typeface="Arial Unicode MS" pitchFamily="34" charset="-122"/>
              </a:rPr>
              <a:t>12V</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Capacitance: </a:t>
            </a:r>
            <a:r>
              <a:rPr lang="en-US" sz="1200" dirty="0">
                <a:ea typeface="Arial Unicode MS" pitchFamily="34" charset="-122"/>
                <a:cs typeface="Arial Unicode MS" pitchFamily="34" charset="-122"/>
              </a:rPr>
              <a:t>1.28 </a:t>
            </a:r>
            <a:r>
              <a:rPr lang="en-US" sz="1200" dirty="0" err="1">
                <a:ea typeface="Arial Unicode MS" pitchFamily="34" charset="-122"/>
                <a:cs typeface="Arial Unicode MS" pitchFamily="34" charset="-122"/>
              </a:rPr>
              <a:t>fF</a:t>
            </a:r>
            <a:endParaRPr lang="en-US" sz="1200" dirty="0">
              <a:ea typeface="Arial Unicode MS" pitchFamily="34" charset="-122"/>
              <a:cs typeface="Arial Unicode MS" pitchFamily="34" charset="-122"/>
            </a:endParaRP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Energy consumption: </a:t>
            </a:r>
            <a:r>
              <a:rPr lang="en-US" sz="1200" dirty="0">
                <a:ea typeface="Arial Unicode MS" pitchFamily="34" charset="-122"/>
                <a:cs typeface="Arial Unicode MS" pitchFamily="34" charset="-122"/>
              </a:rPr>
              <a:t>46 </a:t>
            </a:r>
            <a:r>
              <a:rPr lang="en-US" sz="1200" dirty="0" err="1">
                <a:ea typeface="Arial Unicode MS" pitchFamily="34" charset="-122"/>
                <a:cs typeface="Arial Unicode MS" pitchFamily="34" charset="-122"/>
              </a:rPr>
              <a:t>fJ</a:t>
            </a:r>
            <a:r>
              <a:rPr lang="en-US" sz="1200" dirty="0">
                <a:ea typeface="Arial Unicode MS" pitchFamily="34" charset="-122"/>
                <a:cs typeface="Arial Unicode MS" pitchFamily="34" charset="-122"/>
              </a:rPr>
              <a:t>/bit</a:t>
            </a:r>
          </a:p>
        </p:txBody>
      </p:sp>
      <p:sp>
        <p:nvSpPr>
          <p:cNvPr id="24" name="TextBox 23">
            <a:extLst>
              <a:ext uri="{FF2B5EF4-FFF2-40B4-BE49-F238E27FC236}">
                <a16:creationId xmlns:a16="http://schemas.microsoft.com/office/drawing/2014/main" id="{1CC5FB9B-6FD7-45A3-AD4E-698E375E6169}"/>
              </a:ext>
            </a:extLst>
          </p:cNvPr>
          <p:cNvSpPr txBox="1"/>
          <p:nvPr/>
        </p:nvSpPr>
        <p:spPr>
          <a:xfrm>
            <a:off x="6161343" y="5480073"/>
            <a:ext cx="2563315" cy="1015663"/>
          </a:xfrm>
          <a:prstGeom prst="rect">
            <a:avLst/>
          </a:prstGeom>
          <a:noFill/>
        </p:spPr>
        <p:txBody>
          <a:bodyPr wrap="square" numCol="1" rtlCol="0">
            <a:spAutoFit/>
          </a:bodyPr>
          <a:lstStyle/>
          <a:p>
            <a:r>
              <a:rPr lang="en-US" sz="1200" dirty="0">
                <a:solidFill>
                  <a:srgbClr val="0000FF"/>
                </a:solidFill>
                <a:ea typeface="Arial Unicode MS" pitchFamily="34" charset="-122"/>
                <a:cs typeface="Arial Unicode MS" pitchFamily="34" charset="-122"/>
              </a:rPr>
              <a:t>20nm In</a:t>
            </a:r>
            <a:r>
              <a:rPr lang="en-US" sz="1200" baseline="-25000" dirty="0">
                <a:solidFill>
                  <a:srgbClr val="0000FF"/>
                </a:solidFill>
                <a:ea typeface="Arial Unicode MS" pitchFamily="34" charset="-122"/>
                <a:cs typeface="Arial Unicode MS" pitchFamily="34" charset="-122"/>
              </a:rPr>
              <a:t>2</a:t>
            </a:r>
            <a:r>
              <a:rPr lang="en-US" sz="1200" dirty="0">
                <a:solidFill>
                  <a:srgbClr val="0000FF"/>
                </a:solidFill>
                <a:ea typeface="Arial Unicode MS" pitchFamily="34" charset="-122"/>
                <a:cs typeface="Arial Unicode MS" pitchFamily="34" charset="-122"/>
              </a:rPr>
              <a:t>O</a:t>
            </a:r>
            <a:r>
              <a:rPr lang="en-US" sz="1200" baseline="-25000" dirty="0">
                <a:solidFill>
                  <a:srgbClr val="0000FF"/>
                </a:solidFill>
                <a:ea typeface="Arial Unicode MS" pitchFamily="34" charset="-122"/>
                <a:cs typeface="Arial Unicode MS" pitchFamily="34" charset="-122"/>
              </a:rPr>
              <a:t>3</a:t>
            </a:r>
            <a:r>
              <a:rPr lang="en-US" sz="1200" dirty="0">
                <a:solidFill>
                  <a:srgbClr val="0000FF"/>
                </a:solidFill>
                <a:ea typeface="Arial Unicode MS" pitchFamily="34" charset="-122"/>
                <a:cs typeface="Arial Unicode MS" pitchFamily="34" charset="-122"/>
              </a:rPr>
              <a:t>/10nm HfO</a:t>
            </a:r>
            <a:r>
              <a:rPr lang="en-US" sz="1200" baseline="-25000" dirty="0">
                <a:solidFill>
                  <a:srgbClr val="0000FF"/>
                </a:solidFill>
                <a:ea typeface="Arial Unicode MS" pitchFamily="34" charset="-122"/>
                <a:cs typeface="Arial Unicode MS" pitchFamily="34" charset="-122"/>
              </a:rPr>
              <a:t>2</a:t>
            </a:r>
            <a:r>
              <a:rPr lang="en-US" sz="1200" dirty="0">
                <a:solidFill>
                  <a:srgbClr val="0000FF"/>
                </a:solidFill>
                <a:ea typeface="Arial Unicode MS" pitchFamily="34" charset="-122"/>
                <a:cs typeface="Arial Unicode MS" pitchFamily="34" charset="-122"/>
              </a:rPr>
              <a:t>/p-Si MOS</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Insertion loss: </a:t>
            </a:r>
            <a:r>
              <a:rPr lang="en-US" sz="1200" dirty="0">
                <a:ea typeface="Arial Unicode MS" pitchFamily="34" charset="-122"/>
                <a:cs typeface="Arial Unicode MS" pitchFamily="34" charset="-122"/>
              </a:rPr>
              <a:t>-6dB</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Q factor: </a:t>
            </a:r>
            <a:r>
              <a:rPr lang="en-US" sz="1200" dirty="0">
                <a:ea typeface="Arial Unicode MS" pitchFamily="34" charset="-122"/>
                <a:cs typeface="Arial Unicode MS" pitchFamily="34" charset="-122"/>
              </a:rPr>
              <a:t>3700</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Wavelength tunability: </a:t>
            </a:r>
            <a:r>
              <a:rPr lang="en-US" sz="1200" u="sng" dirty="0">
                <a:solidFill>
                  <a:srgbClr val="0000FF"/>
                </a:solidFill>
                <a:ea typeface="Arial Unicode MS" pitchFamily="34" charset="-122"/>
                <a:cs typeface="Arial Unicode MS" pitchFamily="34" charset="-122"/>
              </a:rPr>
              <a:t>250pm/V</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Wavelength tuning range: </a:t>
            </a:r>
            <a:r>
              <a:rPr lang="en-US" sz="1200" dirty="0">
                <a:ea typeface="Arial Unicode MS" pitchFamily="34" charset="-122"/>
                <a:cs typeface="Arial Unicode MS" pitchFamily="34" charset="-122"/>
              </a:rPr>
              <a:t>1nm</a:t>
            </a:r>
          </a:p>
        </p:txBody>
      </p:sp>
      <p:sp>
        <p:nvSpPr>
          <p:cNvPr id="25" name="Rectangle 24">
            <a:extLst>
              <a:ext uri="{FF2B5EF4-FFF2-40B4-BE49-F238E27FC236}">
                <a16:creationId xmlns:a16="http://schemas.microsoft.com/office/drawing/2014/main" id="{D7FC8F33-FF96-423E-A62F-5A6D48B1C895}"/>
              </a:ext>
            </a:extLst>
          </p:cNvPr>
          <p:cNvSpPr/>
          <p:nvPr/>
        </p:nvSpPr>
        <p:spPr>
          <a:xfrm>
            <a:off x="8670778" y="5480074"/>
            <a:ext cx="2288130" cy="830997"/>
          </a:xfrm>
          <a:prstGeom prst="rect">
            <a:avLst/>
          </a:prstGeom>
        </p:spPr>
        <p:txBody>
          <a:bodyPr wrap="square">
            <a:spAutoFit/>
          </a:bodyPr>
          <a:lstStyle/>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Max ER: </a:t>
            </a:r>
            <a:r>
              <a:rPr lang="en-US" sz="1200" dirty="0">
                <a:ea typeface="Arial Unicode MS" pitchFamily="34" charset="-122"/>
                <a:cs typeface="Arial Unicode MS" pitchFamily="34" charset="-122"/>
              </a:rPr>
              <a:t>16dB</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3dB driving voltage: </a:t>
            </a:r>
            <a:r>
              <a:rPr lang="en-US" sz="1200" u="sng" dirty="0">
                <a:solidFill>
                  <a:srgbClr val="0000FF"/>
                </a:solidFill>
                <a:ea typeface="Arial Unicode MS" pitchFamily="34" charset="-122"/>
                <a:cs typeface="Arial Unicode MS" pitchFamily="34" charset="-122"/>
              </a:rPr>
              <a:t>1V</a:t>
            </a: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Capacitance: </a:t>
            </a:r>
            <a:r>
              <a:rPr lang="en-US" sz="1200" dirty="0">
                <a:ea typeface="Arial Unicode MS" pitchFamily="34" charset="-122"/>
                <a:cs typeface="Arial Unicode MS" pitchFamily="34" charset="-122"/>
              </a:rPr>
              <a:t>13 </a:t>
            </a:r>
            <a:r>
              <a:rPr lang="en-US" sz="1200" dirty="0" err="1">
                <a:ea typeface="Arial Unicode MS" pitchFamily="34" charset="-122"/>
                <a:cs typeface="Arial Unicode MS" pitchFamily="34" charset="-122"/>
              </a:rPr>
              <a:t>fF</a:t>
            </a:r>
            <a:endParaRPr lang="en-US" sz="1200" dirty="0">
              <a:ea typeface="Arial Unicode MS" pitchFamily="34" charset="-122"/>
              <a:cs typeface="Arial Unicode MS" pitchFamily="34" charset="-122"/>
            </a:endParaRPr>
          </a:p>
          <a:p>
            <a:pPr marL="171450" indent="-171450">
              <a:buFont typeface="Arial" panose="020B0604020202020204" pitchFamily="34" charset="0"/>
              <a:buChar char="•"/>
            </a:pPr>
            <a:r>
              <a:rPr lang="en-US" sz="1200" dirty="0">
                <a:solidFill>
                  <a:srgbClr val="DC4405"/>
                </a:solidFill>
                <a:ea typeface="Arial Unicode MS" pitchFamily="34" charset="-122"/>
                <a:cs typeface="Arial Unicode MS" pitchFamily="34" charset="-122"/>
              </a:rPr>
              <a:t>Energy consumption: </a:t>
            </a:r>
            <a:r>
              <a:rPr lang="en-US" sz="1200" u="sng" dirty="0">
                <a:solidFill>
                  <a:srgbClr val="0000FF"/>
                </a:solidFill>
                <a:ea typeface="Arial Unicode MS" pitchFamily="34" charset="-122"/>
                <a:cs typeface="Arial Unicode MS" pitchFamily="34" charset="-122"/>
              </a:rPr>
              <a:t>3fJ/bit</a:t>
            </a:r>
          </a:p>
        </p:txBody>
      </p:sp>
      <p:sp>
        <p:nvSpPr>
          <p:cNvPr id="26" name="Rectangle 25">
            <a:extLst>
              <a:ext uri="{FF2B5EF4-FFF2-40B4-BE49-F238E27FC236}">
                <a16:creationId xmlns:a16="http://schemas.microsoft.com/office/drawing/2014/main" id="{46FB8B40-6C8D-405B-A7E2-207E11418B50}"/>
              </a:ext>
            </a:extLst>
          </p:cNvPr>
          <p:cNvSpPr/>
          <p:nvPr/>
        </p:nvSpPr>
        <p:spPr bwMode="auto">
          <a:xfrm>
            <a:off x="1237282" y="1377926"/>
            <a:ext cx="4616263" cy="5230692"/>
          </a:xfrm>
          <a:prstGeom prst="rect">
            <a:avLst/>
          </a:prstGeom>
          <a:noFill/>
          <a:ln w="12700" cap="flat" cmpd="sng" algn="ctr">
            <a:solidFill>
              <a:srgbClr val="DC440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2400" dirty="0">
              <a:solidFill>
                <a:srgbClr val="999999"/>
              </a:solidFill>
              <a:latin typeface="Arial" charset="0"/>
              <a:ea typeface="ＭＳ Ｐゴシック" pitchFamily="-96" charset="-128"/>
            </a:endParaRPr>
          </a:p>
        </p:txBody>
      </p:sp>
      <p:sp>
        <p:nvSpPr>
          <p:cNvPr id="27" name="Rectangle 26">
            <a:extLst>
              <a:ext uri="{FF2B5EF4-FFF2-40B4-BE49-F238E27FC236}">
                <a16:creationId xmlns:a16="http://schemas.microsoft.com/office/drawing/2014/main" id="{7AC51269-0870-4902-8658-D06889696971}"/>
              </a:ext>
            </a:extLst>
          </p:cNvPr>
          <p:cNvSpPr/>
          <p:nvPr/>
        </p:nvSpPr>
        <p:spPr bwMode="auto">
          <a:xfrm>
            <a:off x="6046142" y="1377926"/>
            <a:ext cx="5307657" cy="5230692"/>
          </a:xfrm>
          <a:prstGeom prst="rect">
            <a:avLst/>
          </a:prstGeom>
          <a:noFill/>
          <a:ln w="12700" cap="flat" cmpd="sng" algn="ctr">
            <a:solidFill>
              <a:srgbClr val="DC440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2400" dirty="0">
              <a:solidFill>
                <a:srgbClr val="999999"/>
              </a:solidFill>
              <a:latin typeface="Arial" charset="0"/>
              <a:ea typeface="ＭＳ Ｐゴシック" pitchFamily="-96" charset="-128"/>
            </a:endParaRPr>
          </a:p>
        </p:txBody>
      </p:sp>
      <p:sp>
        <p:nvSpPr>
          <p:cNvPr id="28" name="TextBox 27">
            <a:extLst>
              <a:ext uri="{FF2B5EF4-FFF2-40B4-BE49-F238E27FC236}">
                <a16:creationId xmlns:a16="http://schemas.microsoft.com/office/drawing/2014/main" id="{65E6CB57-6B15-4F52-BE48-740D9C21AD9C}"/>
              </a:ext>
            </a:extLst>
          </p:cNvPr>
          <p:cNvSpPr txBox="1"/>
          <p:nvPr/>
        </p:nvSpPr>
        <p:spPr>
          <a:xfrm>
            <a:off x="2618989" y="1061220"/>
            <a:ext cx="1590500" cy="338554"/>
          </a:xfrm>
          <a:prstGeom prst="rect">
            <a:avLst/>
          </a:prstGeom>
          <a:noFill/>
        </p:spPr>
        <p:txBody>
          <a:bodyPr wrap="non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Proof-of-concept</a:t>
            </a:r>
          </a:p>
        </p:txBody>
      </p:sp>
      <p:sp>
        <p:nvSpPr>
          <p:cNvPr id="29" name="TextBox 28">
            <a:extLst>
              <a:ext uri="{FF2B5EF4-FFF2-40B4-BE49-F238E27FC236}">
                <a16:creationId xmlns:a16="http://schemas.microsoft.com/office/drawing/2014/main" id="{CF4A997C-CC01-486F-B933-DCF857179AFD}"/>
              </a:ext>
            </a:extLst>
          </p:cNvPr>
          <p:cNvSpPr txBox="1"/>
          <p:nvPr/>
        </p:nvSpPr>
        <p:spPr>
          <a:xfrm>
            <a:off x="6727412" y="1063633"/>
            <a:ext cx="3994491" cy="338554"/>
          </a:xfrm>
          <a:prstGeom prst="rect">
            <a:avLst/>
          </a:prstGeom>
          <a:noFill/>
        </p:spPr>
        <p:txBody>
          <a:bodyPr wrap="non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Low driving voltage, low energy consumption</a:t>
            </a:r>
          </a:p>
        </p:txBody>
      </p:sp>
      <p:sp>
        <p:nvSpPr>
          <p:cNvPr id="30" name="TextBox 29">
            <a:extLst>
              <a:ext uri="{FF2B5EF4-FFF2-40B4-BE49-F238E27FC236}">
                <a16:creationId xmlns:a16="http://schemas.microsoft.com/office/drawing/2014/main" id="{A4EB9D04-D1F3-42F8-89AD-B695D920B5F7}"/>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21</a:t>
            </a:fld>
            <a:endParaRPr lang="en-US" dirty="0"/>
          </a:p>
        </p:txBody>
      </p:sp>
    </p:spTree>
    <p:extLst>
      <p:ext uri="{BB962C8B-B14F-4D97-AF65-F5344CB8AC3E}">
        <p14:creationId xmlns:p14="http://schemas.microsoft.com/office/powerpoint/2010/main" val="38371608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9730A-1A0E-4892-88AB-847E23D28DE9}"/>
              </a:ext>
            </a:extLst>
          </p:cNvPr>
          <p:cNvSpPr>
            <a:spLocks noGrp="1"/>
          </p:cNvSpPr>
          <p:nvPr>
            <p:ph type="title"/>
          </p:nvPr>
        </p:nvSpPr>
        <p:spPr/>
        <p:txBody>
          <a:bodyPr>
            <a:normAutofit/>
          </a:bodyPr>
          <a:lstStyle/>
          <a:p>
            <a:r>
              <a:rPr lang="en-US" dirty="0"/>
              <a:t>Electrical design for high-speed E-O modulation</a:t>
            </a:r>
          </a:p>
        </p:txBody>
      </p:sp>
      <p:sp>
        <p:nvSpPr>
          <p:cNvPr id="3" name="Picture Placeholder 2">
            <a:extLst>
              <a:ext uri="{FF2B5EF4-FFF2-40B4-BE49-F238E27FC236}">
                <a16:creationId xmlns:a16="http://schemas.microsoft.com/office/drawing/2014/main" id="{268CA23B-7480-4C3A-8502-A0DF37328350}"/>
              </a:ext>
            </a:extLst>
          </p:cNvPr>
          <p:cNvSpPr>
            <a:spLocks noGrp="1"/>
          </p:cNvSpPr>
          <p:nvPr>
            <p:ph type="pic" sz="quarter" idx="10"/>
          </p:nvPr>
        </p:nvSpPr>
        <p:spPr/>
      </p:sp>
      <p:pic>
        <p:nvPicPr>
          <p:cNvPr id="5" name="Graphic 4">
            <a:extLst>
              <a:ext uri="{FF2B5EF4-FFF2-40B4-BE49-F238E27FC236}">
                <a16:creationId xmlns:a16="http://schemas.microsoft.com/office/drawing/2014/main" id="{50D30F1F-E331-45B5-9B19-B051AA0097D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74236" y="1692561"/>
            <a:ext cx="3036804" cy="3472878"/>
          </a:xfrm>
          <a:prstGeom prst="rect">
            <a:avLst/>
          </a:prstGeom>
        </p:spPr>
      </p:pic>
      <p:pic>
        <p:nvPicPr>
          <p:cNvPr id="7" name="Graphic 6">
            <a:extLst>
              <a:ext uri="{FF2B5EF4-FFF2-40B4-BE49-F238E27FC236}">
                <a16:creationId xmlns:a16="http://schemas.microsoft.com/office/drawing/2014/main" id="{15AF7BE9-6397-426B-9ED1-B31AC621591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247384" y="1783018"/>
            <a:ext cx="5224894" cy="3453267"/>
          </a:xfrm>
          <a:prstGeom prst="rect">
            <a:avLst/>
          </a:prstGeom>
        </p:spPr>
      </p:pic>
      <p:pic>
        <p:nvPicPr>
          <p:cNvPr id="8" name="Graphic 7">
            <a:extLst>
              <a:ext uri="{FF2B5EF4-FFF2-40B4-BE49-F238E27FC236}">
                <a16:creationId xmlns:a16="http://schemas.microsoft.com/office/drawing/2014/main" id="{29792639-BB34-43EB-AAD3-8D896CA22F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785329" y="1692561"/>
            <a:ext cx="4932435" cy="2913343"/>
          </a:xfrm>
          <a:prstGeom prst="rect">
            <a:avLst/>
          </a:prstGeom>
        </p:spPr>
      </p:pic>
      <p:sp>
        <p:nvSpPr>
          <p:cNvPr id="9" name="TextBox 8">
            <a:extLst>
              <a:ext uri="{FF2B5EF4-FFF2-40B4-BE49-F238E27FC236}">
                <a16:creationId xmlns:a16="http://schemas.microsoft.com/office/drawing/2014/main" id="{4F4F863A-1A0D-459D-BDCE-FCA8E7246E55}"/>
              </a:ext>
            </a:extLst>
          </p:cNvPr>
          <p:cNvSpPr txBox="1"/>
          <p:nvPr/>
        </p:nvSpPr>
        <p:spPr>
          <a:xfrm>
            <a:off x="2154382" y="1267693"/>
            <a:ext cx="2445327" cy="338554"/>
          </a:xfrm>
          <a:prstGeom prst="rect">
            <a:avLst/>
          </a:prstGeom>
          <a:noFill/>
        </p:spPr>
        <p:txBody>
          <a:bodyPr wrap="square" rtlCol="0">
            <a:spAutoFit/>
          </a:bodyPr>
          <a:lstStyle/>
          <a:p>
            <a:r>
              <a:rPr lang="en-US" sz="1600" dirty="0">
                <a:solidFill>
                  <a:schemeClr val="accent5"/>
                </a:solidFill>
                <a:latin typeface="Arial Unicode MS" pitchFamily="34" charset="-122"/>
                <a:ea typeface="Arial Unicode MS" pitchFamily="34" charset="-122"/>
                <a:cs typeface="Arial Unicode MS" pitchFamily="34" charset="-122"/>
              </a:rPr>
              <a:t>Previous design</a:t>
            </a:r>
          </a:p>
        </p:txBody>
      </p:sp>
      <p:sp>
        <p:nvSpPr>
          <p:cNvPr id="10" name="TextBox 9">
            <a:extLst>
              <a:ext uri="{FF2B5EF4-FFF2-40B4-BE49-F238E27FC236}">
                <a16:creationId xmlns:a16="http://schemas.microsoft.com/office/drawing/2014/main" id="{D04D4454-C526-411C-A6F7-1F0D8B0D5261}"/>
              </a:ext>
            </a:extLst>
          </p:cNvPr>
          <p:cNvSpPr txBox="1"/>
          <p:nvPr/>
        </p:nvSpPr>
        <p:spPr>
          <a:xfrm>
            <a:off x="6637167" y="1271301"/>
            <a:ext cx="2445327" cy="338554"/>
          </a:xfrm>
          <a:prstGeom prst="rect">
            <a:avLst/>
          </a:prstGeom>
          <a:noFill/>
        </p:spPr>
        <p:txBody>
          <a:bodyPr wrap="square" rtlCol="0">
            <a:spAutoFit/>
          </a:bodyPr>
          <a:lstStyle/>
          <a:p>
            <a:pPr algn="ctr"/>
            <a:r>
              <a:rPr lang="en-US" sz="1600" dirty="0">
                <a:solidFill>
                  <a:schemeClr val="accent5"/>
                </a:solidFill>
                <a:latin typeface="Arial Unicode MS" pitchFamily="34" charset="-122"/>
                <a:ea typeface="Arial Unicode MS" pitchFamily="34" charset="-122"/>
                <a:cs typeface="Arial Unicode MS" pitchFamily="34" charset="-122"/>
              </a:rPr>
              <a:t>New design</a:t>
            </a:r>
          </a:p>
        </p:txBody>
      </p:sp>
      <p:sp>
        <p:nvSpPr>
          <p:cNvPr id="11" name="Rectangle 10">
            <a:extLst>
              <a:ext uri="{FF2B5EF4-FFF2-40B4-BE49-F238E27FC236}">
                <a16:creationId xmlns:a16="http://schemas.microsoft.com/office/drawing/2014/main" id="{DCF5A41D-09A4-44FF-992C-D23502C0D533}"/>
              </a:ext>
            </a:extLst>
          </p:cNvPr>
          <p:cNvSpPr/>
          <p:nvPr/>
        </p:nvSpPr>
        <p:spPr>
          <a:xfrm>
            <a:off x="1111559" y="1621715"/>
            <a:ext cx="3765241" cy="37607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5AC7C5D-0FB3-4B99-A353-0C65CAF05F85}"/>
              </a:ext>
            </a:extLst>
          </p:cNvPr>
          <p:cNvSpPr/>
          <p:nvPr/>
        </p:nvSpPr>
        <p:spPr>
          <a:xfrm>
            <a:off x="5031637" y="1621715"/>
            <a:ext cx="6100490" cy="37607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692E1A31-5568-4DA4-8DF6-2E282BB9DBE3}"/>
              </a:ext>
            </a:extLst>
          </p:cNvPr>
          <p:cNvSpPr txBox="1"/>
          <p:nvPr/>
        </p:nvSpPr>
        <p:spPr>
          <a:xfrm>
            <a:off x="5236869" y="5453337"/>
            <a:ext cx="6029353" cy="984885"/>
          </a:xfrm>
          <a:prstGeom prst="rect">
            <a:avLst/>
          </a:prstGeom>
          <a:noFill/>
        </p:spPr>
        <p:txBody>
          <a:bodyPr wrap="square" rtlCol="0">
            <a:spAutoFit/>
          </a:bodyPr>
          <a:lstStyle/>
          <a:p>
            <a:r>
              <a:rPr lang="en-US" sz="1600" dirty="0">
                <a:solidFill>
                  <a:srgbClr val="DC4405"/>
                </a:solidFill>
              </a:rPr>
              <a:t>To improve RC limited bandwidth:</a:t>
            </a:r>
          </a:p>
          <a:p>
            <a:pPr marL="285750" indent="-285750">
              <a:buFont typeface="Arial" panose="020B0604020202020204" pitchFamily="34" charset="0"/>
              <a:buChar char="•"/>
            </a:pPr>
            <a:r>
              <a:rPr lang="en-US" sz="1400" dirty="0"/>
              <a:t>Partially etched silicon slab</a:t>
            </a:r>
          </a:p>
          <a:p>
            <a:pPr marL="285750" indent="-285750">
              <a:buFont typeface="Arial" panose="020B0604020202020204" pitchFamily="34" charset="0"/>
              <a:buChar char="•"/>
            </a:pPr>
            <a:r>
              <a:rPr lang="en-US" sz="1400" dirty="0"/>
              <a:t>Reduce distance between metal contact and active region</a:t>
            </a:r>
          </a:p>
          <a:p>
            <a:pPr marL="285750" indent="-285750">
              <a:buFont typeface="Arial" panose="020B0604020202020204" pitchFamily="34" charset="0"/>
              <a:buChar char="•"/>
            </a:pPr>
            <a:r>
              <a:rPr lang="en-US" sz="1400" dirty="0"/>
              <a:t>Silicon doping are carefully designed</a:t>
            </a:r>
          </a:p>
        </p:txBody>
      </p:sp>
      <p:sp>
        <p:nvSpPr>
          <p:cNvPr id="13" name="TextBox 12">
            <a:extLst>
              <a:ext uri="{FF2B5EF4-FFF2-40B4-BE49-F238E27FC236}">
                <a16:creationId xmlns:a16="http://schemas.microsoft.com/office/drawing/2014/main" id="{F9F5BFF2-9380-4831-AE68-F903B2346815}"/>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22</a:t>
            </a:fld>
            <a:endParaRPr lang="en-US" dirty="0"/>
          </a:p>
        </p:txBody>
      </p:sp>
    </p:spTree>
    <p:extLst>
      <p:ext uri="{BB962C8B-B14F-4D97-AF65-F5344CB8AC3E}">
        <p14:creationId xmlns:p14="http://schemas.microsoft.com/office/powerpoint/2010/main" val="73200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C785E-9FE9-4A6D-9338-6E49AD7D36A4}"/>
              </a:ext>
            </a:extLst>
          </p:cNvPr>
          <p:cNvSpPr>
            <a:spLocks noGrp="1"/>
          </p:cNvSpPr>
          <p:nvPr>
            <p:ph type="title"/>
          </p:nvPr>
        </p:nvSpPr>
        <p:spPr/>
        <p:txBody>
          <a:bodyPr/>
          <a:lstStyle/>
          <a:p>
            <a:r>
              <a:rPr lang="en-US" dirty="0"/>
              <a:t>Electrical design for high-speed E-O modulation</a:t>
            </a:r>
          </a:p>
        </p:txBody>
      </p:sp>
      <p:sp>
        <p:nvSpPr>
          <p:cNvPr id="3" name="Picture Placeholder 2">
            <a:extLst>
              <a:ext uri="{FF2B5EF4-FFF2-40B4-BE49-F238E27FC236}">
                <a16:creationId xmlns:a16="http://schemas.microsoft.com/office/drawing/2014/main" id="{D4C9DC8B-CFCE-4540-9811-726379EB584C}"/>
              </a:ext>
            </a:extLst>
          </p:cNvPr>
          <p:cNvSpPr>
            <a:spLocks noGrp="1"/>
          </p:cNvSpPr>
          <p:nvPr>
            <p:ph type="pic" sz="quarter" idx="10"/>
          </p:nvPr>
        </p:nvSpPr>
        <p:spPr/>
      </p:sp>
      <p:pic>
        <p:nvPicPr>
          <p:cNvPr id="5" name="Graphic 4">
            <a:extLst>
              <a:ext uri="{FF2B5EF4-FFF2-40B4-BE49-F238E27FC236}">
                <a16:creationId xmlns:a16="http://schemas.microsoft.com/office/drawing/2014/main" id="{57FAD653-FB8B-4741-87B8-7213EEF792C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967575" y="1456472"/>
            <a:ext cx="2896741" cy="1291318"/>
          </a:xfrm>
          <a:prstGeom prst="rect">
            <a:avLst/>
          </a:prstGeom>
        </p:spPr>
      </p:pic>
      <p:grpSp>
        <p:nvGrpSpPr>
          <p:cNvPr id="8" name="Group 7">
            <a:extLst>
              <a:ext uri="{FF2B5EF4-FFF2-40B4-BE49-F238E27FC236}">
                <a16:creationId xmlns:a16="http://schemas.microsoft.com/office/drawing/2014/main" id="{5B6C80CB-6873-46C7-B027-168DB6CFF895}"/>
              </a:ext>
            </a:extLst>
          </p:cNvPr>
          <p:cNvGrpSpPr/>
          <p:nvPr/>
        </p:nvGrpSpPr>
        <p:grpSpPr>
          <a:xfrm>
            <a:off x="811062" y="1234269"/>
            <a:ext cx="3784367" cy="2451521"/>
            <a:chOff x="5247384" y="1692561"/>
            <a:chExt cx="5470380" cy="3543724"/>
          </a:xfrm>
        </p:grpSpPr>
        <p:pic>
          <p:nvPicPr>
            <p:cNvPr id="6" name="Graphic 5">
              <a:extLst>
                <a:ext uri="{FF2B5EF4-FFF2-40B4-BE49-F238E27FC236}">
                  <a16:creationId xmlns:a16="http://schemas.microsoft.com/office/drawing/2014/main" id="{0CDC21A6-8051-4B93-8A4E-D88902C4B91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247384" y="1783018"/>
              <a:ext cx="5224894" cy="3453267"/>
            </a:xfrm>
            <a:prstGeom prst="rect">
              <a:avLst/>
            </a:prstGeom>
          </p:spPr>
        </p:pic>
        <p:pic>
          <p:nvPicPr>
            <p:cNvPr id="7" name="Graphic 6">
              <a:extLst>
                <a:ext uri="{FF2B5EF4-FFF2-40B4-BE49-F238E27FC236}">
                  <a16:creationId xmlns:a16="http://schemas.microsoft.com/office/drawing/2014/main" id="{C99AE005-910A-44FD-991C-BE3BCF2ED76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785329" y="1692561"/>
              <a:ext cx="4932435" cy="2913343"/>
            </a:xfrm>
            <a:prstGeom prst="rect">
              <a:avLst/>
            </a:prstGeom>
          </p:spPr>
        </p:pic>
      </p:grpSp>
      <p:pic>
        <p:nvPicPr>
          <p:cNvPr id="9" name="Graphic 8">
            <a:extLst>
              <a:ext uri="{FF2B5EF4-FFF2-40B4-BE49-F238E27FC236}">
                <a16:creationId xmlns:a16="http://schemas.microsoft.com/office/drawing/2014/main" id="{679FC8DF-7D9E-4030-9797-5A21CB50805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391556" y="3938387"/>
            <a:ext cx="2453554" cy="1701370"/>
          </a:xfrm>
          <a:prstGeom prst="rect">
            <a:avLst/>
          </a:prstGeom>
        </p:spPr>
      </p:pic>
      <p:pic>
        <p:nvPicPr>
          <p:cNvPr id="10" name="Graphic 9">
            <a:extLst>
              <a:ext uri="{FF2B5EF4-FFF2-40B4-BE49-F238E27FC236}">
                <a16:creationId xmlns:a16="http://schemas.microsoft.com/office/drawing/2014/main" id="{2F2FEF6F-F06C-46C3-9B8F-DA0FE0DF0CE9}"/>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8624280" y="1296846"/>
            <a:ext cx="3468139" cy="2652868"/>
          </a:xfrm>
          <a:prstGeom prst="rect">
            <a:avLst/>
          </a:prstGeom>
        </p:spPr>
      </p:pic>
      <p:graphicFrame>
        <p:nvGraphicFramePr>
          <p:cNvPr id="11" name="Object 10">
            <a:extLst>
              <a:ext uri="{FF2B5EF4-FFF2-40B4-BE49-F238E27FC236}">
                <a16:creationId xmlns:a16="http://schemas.microsoft.com/office/drawing/2014/main" id="{5532B8CC-66AF-4199-A45B-6094150477F7}"/>
              </a:ext>
            </a:extLst>
          </p:cNvPr>
          <p:cNvGraphicFramePr>
            <a:graphicFrameLocks noChangeAspect="1"/>
          </p:cNvGraphicFramePr>
          <p:nvPr>
            <p:extLst>
              <p:ext uri="{D42A27DB-BD31-4B8C-83A1-F6EECF244321}">
                <p14:modId xmlns:p14="http://schemas.microsoft.com/office/powerpoint/2010/main" val="2805340354"/>
              </p:ext>
            </p:extLst>
          </p:nvPr>
        </p:nvGraphicFramePr>
        <p:xfrm>
          <a:off x="4589873" y="3358709"/>
          <a:ext cx="4034407" cy="303688"/>
        </p:xfrm>
        <a:graphic>
          <a:graphicData uri="http://schemas.openxmlformats.org/presentationml/2006/ole">
            <mc:AlternateContent xmlns:mc="http://schemas.openxmlformats.org/markup-compatibility/2006">
              <mc:Choice xmlns:v="urn:schemas-microsoft-com:vml" Requires="v">
                <p:oleObj name="Equation" r:id="rId13" imgW="2705040" imgH="203040" progId="Equation.DSMT4">
                  <p:embed/>
                </p:oleObj>
              </mc:Choice>
              <mc:Fallback>
                <p:oleObj name="Equation" r:id="rId13" imgW="2705040" imgH="203040" progId="Equation.DSMT4">
                  <p:embed/>
                  <p:pic>
                    <p:nvPicPr>
                      <p:cNvPr id="11" name="Object 10">
                        <a:extLst>
                          <a:ext uri="{FF2B5EF4-FFF2-40B4-BE49-F238E27FC236}">
                            <a16:creationId xmlns:a16="http://schemas.microsoft.com/office/drawing/2014/main" id="{5532B8CC-66AF-4199-A45B-6094150477F7}"/>
                          </a:ext>
                        </a:extLst>
                      </p:cNvPr>
                      <p:cNvPicPr/>
                      <p:nvPr/>
                    </p:nvPicPr>
                    <p:blipFill>
                      <a:blip r:embed="rId14"/>
                      <a:stretch>
                        <a:fillRect/>
                      </a:stretch>
                    </p:blipFill>
                    <p:spPr>
                      <a:xfrm>
                        <a:off x="4589873" y="3358709"/>
                        <a:ext cx="4034407" cy="303688"/>
                      </a:xfrm>
                      <a:prstGeom prst="rect">
                        <a:avLst/>
                      </a:prstGeom>
                    </p:spPr>
                  </p:pic>
                </p:oleObj>
              </mc:Fallback>
            </mc:AlternateContent>
          </a:graphicData>
        </a:graphic>
      </p:graphicFrame>
      <p:sp>
        <p:nvSpPr>
          <p:cNvPr id="15" name="Rectangle 14">
            <a:extLst>
              <a:ext uri="{FF2B5EF4-FFF2-40B4-BE49-F238E27FC236}">
                <a16:creationId xmlns:a16="http://schemas.microsoft.com/office/drawing/2014/main" id="{A0F535C2-5A19-4F73-BBD1-7D4D1E62D5FE}"/>
              </a:ext>
            </a:extLst>
          </p:cNvPr>
          <p:cNvSpPr/>
          <p:nvPr/>
        </p:nvSpPr>
        <p:spPr>
          <a:xfrm>
            <a:off x="9454697" y="1153553"/>
            <a:ext cx="1595309"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HFSS simulation</a:t>
            </a:r>
          </a:p>
        </p:txBody>
      </p:sp>
      <p:grpSp>
        <p:nvGrpSpPr>
          <p:cNvPr id="21" name="Group 20">
            <a:extLst>
              <a:ext uri="{FF2B5EF4-FFF2-40B4-BE49-F238E27FC236}">
                <a16:creationId xmlns:a16="http://schemas.microsoft.com/office/drawing/2014/main" id="{9E7A9EEC-8B2D-4B4E-B25E-44CE41132305}"/>
              </a:ext>
            </a:extLst>
          </p:cNvPr>
          <p:cNvGrpSpPr/>
          <p:nvPr/>
        </p:nvGrpSpPr>
        <p:grpSpPr>
          <a:xfrm>
            <a:off x="4154288" y="3397186"/>
            <a:ext cx="1996213" cy="551536"/>
            <a:chOff x="4154805" y="3394919"/>
            <a:chExt cx="1996213" cy="551536"/>
          </a:xfrm>
        </p:grpSpPr>
        <p:sp>
          <p:nvSpPr>
            <p:cNvPr id="17" name="Rectangle 16">
              <a:extLst>
                <a:ext uri="{FF2B5EF4-FFF2-40B4-BE49-F238E27FC236}">
                  <a16:creationId xmlns:a16="http://schemas.microsoft.com/office/drawing/2014/main" id="{77580DDD-881B-4792-8657-4AD3282412CF}"/>
                </a:ext>
              </a:extLst>
            </p:cNvPr>
            <p:cNvSpPr/>
            <p:nvPr/>
          </p:nvSpPr>
          <p:spPr>
            <a:xfrm>
              <a:off x="4903470" y="3394919"/>
              <a:ext cx="353568" cy="269174"/>
            </a:xfrm>
            <a:prstGeom prst="rect">
              <a:avLst/>
            </a:prstGeom>
            <a:noFill/>
            <a:ln>
              <a:solidFill>
                <a:srgbClr val="0000F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9175237-F655-4B6B-A618-349FBCA87E92}"/>
                </a:ext>
              </a:extLst>
            </p:cNvPr>
            <p:cNvSpPr/>
            <p:nvPr/>
          </p:nvSpPr>
          <p:spPr>
            <a:xfrm>
              <a:off x="5286375" y="3394919"/>
              <a:ext cx="353568" cy="269174"/>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9F6704DA-BCBC-4CC6-83CC-D5A6A622D262}"/>
                </a:ext>
              </a:extLst>
            </p:cNvPr>
            <p:cNvSpPr txBox="1"/>
            <p:nvPr/>
          </p:nvSpPr>
          <p:spPr>
            <a:xfrm>
              <a:off x="4154805" y="3669456"/>
              <a:ext cx="1204112" cy="276999"/>
            </a:xfrm>
            <a:prstGeom prst="rect">
              <a:avLst/>
            </a:prstGeom>
            <a:noFill/>
          </p:spPr>
          <p:txBody>
            <a:bodyPr wrap="none" rtlCol="0">
              <a:spAutoFit/>
            </a:bodyPr>
            <a:lstStyle/>
            <a:p>
              <a:r>
                <a:rPr lang="en-US" sz="1200" dirty="0">
                  <a:solidFill>
                    <a:srgbClr val="0000FF"/>
                  </a:solidFill>
                </a:rPr>
                <a:t>Sheet resistance</a:t>
              </a:r>
            </a:p>
          </p:txBody>
        </p:sp>
        <p:sp>
          <p:nvSpPr>
            <p:cNvPr id="20" name="TextBox 19">
              <a:extLst>
                <a:ext uri="{FF2B5EF4-FFF2-40B4-BE49-F238E27FC236}">
                  <a16:creationId xmlns:a16="http://schemas.microsoft.com/office/drawing/2014/main" id="{A2F0A223-AE5E-4F93-9B96-E37014FA72C9}"/>
                </a:ext>
              </a:extLst>
            </p:cNvPr>
            <p:cNvSpPr txBox="1"/>
            <p:nvPr/>
          </p:nvSpPr>
          <p:spPr>
            <a:xfrm>
              <a:off x="5215890" y="3664093"/>
              <a:ext cx="935128" cy="276999"/>
            </a:xfrm>
            <a:prstGeom prst="rect">
              <a:avLst/>
            </a:prstGeom>
            <a:noFill/>
          </p:spPr>
          <p:txBody>
            <a:bodyPr wrap="none" rtlCol="0">
              <a:spAutoFit/>
            </a:bodyPr>
            <a:lstStyle/>
            <a:p>
              <a:r>
                <a:rPr lang="en-US" sz="1200" dirty="0">
                  <a:solidFill>
                    <a:srgbClr val="FF0000"/>
                  </a:solidFill>
                </a:rPr>
                <a:t>Aspect ratio</a:t>
              </a:r>
            </a:p>
          </p:txBody>
        </p:sp>
      </p:grpSp>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3F8862DA-39A9-4CEF-A2D2-821D98FA8F2A}"/>
                  </a:ext>
                </a:extLst>
              </p:cNvPr>
              <p:cNvSpPr txBox="1"/>
              <p:nvPr/>
            </p:nvSpPr>
            <p:spPr>
              <a:xfrm>
                <a:off x="5079737" y="3036966"/>
                <a:ext cx="435632" cy="29841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1C75BC"/>
                              </a:solidFill>
                              <a:latin typeface="Cambria Math" panose="02040503050406030204" pitchFamily="18" charset="0"/>
                            </a:rPr>
                          </m:ctrlPr>
                        </m:sSubPr>
                        <m:e>
                          <m:r>
                            <a:rPr lang="en-US" b="0" i="1" smtClean="0">
                              <a:solidFill>
                                <a:srgbClr val="1C75BC"/>
                              </a:solidFill>
                              <a:latin typeface="Cambria Math" panose="02040503050406030204" pitchFamily="18" charset="0"/>
                            </a:rPr>
                            <m:t>𝑅</m:t>
                          </m:r>
                        </m:e>
                        <m:sub>
                          <m:r>
                            <a:rPr lang="en-US" b="0" i="1" smtClean="0">
                              <a:solidFill>
                                <a:srgbClr val="1C75BC"/>
                              </a:solidFill>
                              <a:latin typeface="Cambria Math" panose="02040503050406030204" pitchFamily="18" charset="0"/>
                            </a:rPr>
                            <m:t>𝑝</m:t>
                          </m:r>
                          <m:r>
                            <a:rPr lang="en-US" b="0" i="1" smtClean="0">
                              <a:solidFill>
                                <a:srgbClr val="1C75BC"/>
                              </a:solidFill>
                              <a:latin typeface="Cambria Math" panose="02040503050406030204" pitchFamily="18" charset="0"/>
                            </a:rPr>
                            <m:t>−</m:t>
                          </m:r>
                        </m:sub>
                      </m:sSub>
                    </m:oMath>
                  </m:oMathPara>
                </a14:m>
                <a:endParaRPr lang="en-US" dirty="0">
                  <a:solidFill>
                    <a:srgbClr val="1C75BC"/>
                  </a:solidFill>
                </a:endParaRPr>
              </a:p>
            </p:txBody>
          </p:sp>
        </mc:Choice>
        <mc:Fallback xmlns="">
          <p:sp>
            <p:nvSpPr>
              <p:cNvPr id="23" name="TextBox 22">
                <a:extLst>
                  <a:ext uri="{FF2B5EF4-FFF2-40B4-BE49-F238E27FC236}">
                    <a16:creationId xmlns:a16="http://schemas.microsoft.com/office/drawing/2014/main" id="{3F8862DA-39A9-4CEF-A2D2-821D98FA8F2A}"/>
                  </a:ext>
                </a:extLst>
              </p:cNvPr>
              <p:cNvSpPr txBox="1">
                <a:spLocks noRot="1" noChangeAspect="1" noMove="1" noResize="1" noEditPoints="1" noAdjustHandles="1" noChangeArrowheads="1" noChangeShapeType="1" noTextEdit="1"/>
              </p:cNvSpPr>
              <p:nvPr/>
            </p:nvSpPr>
            <p:spPr>
              <a:xfrm>
                <a:off x="5079737" y="3036966"/>
                <a:ext cx="435632" cy="298415"/>
              </a:xfrm>
              <a:prstGeom prst="rect">
                <a:avLst/>
              </a:prstGeom>
              <a:blipFill>
                <a:blip r:embed="rId16"/>
                <a:stretch>
                  <a:fillRect l="-11111" b="-2040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BE1BB302-2329-4F73-A3FF-189068977C0B}"/>
                  </a:ext>
                </a:extLst>
              </p:cNvPr>
              <p:cNvSpPr txBox="1"/>
              <p:nvPr/>
            </p:nvSpPr>
            <p:spPr>
              <a:xfrm>
                <a:off x="5781861" y="3036966"/>
                <a:ext cx="435632" cy="29841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F594A7"/>
                              </a:solidFill>
                              <a:latin typeface="Cambria Math" panose="02040503050406030204" pitchFamily="18" charset="0"/>
                            </a:rPr>
                          </m:ctrlPr>
                        </m:sSubPr>
                        <m:e>
                          <m:r>
                            <a:rPr lang="en-US" b="0" i="1" smtClean="0">
                              <a:solidFill>
                                <a:srgbClr val="F594A7"/>
                              </a:solidFill>
                              <a:latin typeface="Cambria Math" panose="02040503050406030204" pitchFamily="18" charset="0"/>
                            </a:rPr>
                            <m:t>𝑅</m:t>
                          </m:r>
                        </m:e>
                        <m:sub>
                          <m:r>
                            <a:rPr lang="en-US" b="0" i="1" smtClean="0">
                              <a:solidFill>
                                <a:srgbClr val="F594A7"/>
                              </a:solidFill>
                              <a:latin typeface="Cambria Math" panose="02040503050406030204" pitchFamily="18" charset="0"/>
                            </a:rPr>
                            <m:t>𝑝</m:t>
                          </m:r>
                          <m:r>
                            <a:rPr lang="en-US" b="0" i="1" smtClean="0">
                              <a:solidFill>
                                <a:srgbClr val="F594A7"/>
                              </a:solidFill>
                              <a:latin typeface="Cambria Math" panose="02040503050406030204" pitchFamily="18" charset="0"/>
                            </a:rPr>
                            <m:t>+</m:t>
                          </m:r>
                        </m:sub>
                      </m:sSub>
                    </m:oMath>
                  </m:oMathPara>
                </a14:m>
                <a:endParaRPr lang="en-US" dirty="0"/>
              </a:p>
            </p:txBody>
          </p:sp>
        </mc:Choice>
        <mc:Fallback xmlns="">
          <p:sp>
            <p:nvSpPr>
              <p:cNvPr id="24" name="TextBox 23">
                <a:extLst>
                  <a:ext uri="{FF2B5EF4-FFF2-40B4-BE49-F238E27FC236}">
                    <a16:creationId xmlns:a16="http://schemas.microsoft.com/office/drawing/2014/main" id="{BE1BB302-2329-4F73-A3FF-189068977C0B}"/>
                  </a:ext>
                </a:extLst>
              </p:cNvPr>
              <p:cNvSpPr txBox="1">
                <a:spLocks noRot="1" noChangeAspect="1" noMove="1" noResize="1" noEditPoints="1" noAdjustHandles="1" noChangeArrowheads="1" noChangeShapeType="1" noTextEdit="1"/>
              </p:cNvSpPr>
              <p:nvPr/>
            </p:nvSpPr>
            <p:spPr>
              <a:xfrm>
                <a:off x="5781861" y="3036966"/>
                <a:ext cx="435632" cy="298415"/>
              </a:xfrm>
              <a:prstGeom prst="rect">
                <a:avLst/>
              </a:prstGeom>
              <a:blipFill>
                <a:blip r:embed="rId17"/>
                <a:stretch>
                  <a:fillRect l="-11111" r="-4167" b="-2040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FC6590EE-EC20-4AE3-A1C8-DD296F43B7E7}"/>
                  </a:ext>
                </a:extLst>
              </p:cNvPr>
              <p:cNvSpPr txBox="1"/>
              <p:nvPr/>
            </p:nvSpPr>
            <p:spPr>
              <a:xfrm>
                <a:off x="6632426" y="3036966"/>
                <a:ext cx="557460" cy="29841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ED1C24"/>
                              </a:solidFill>
                              <a:latin typeface="Cambria Math" panose="02040503050406030204" pitchFamily="18" charset="0"/>
                            </a:rPr>
                          </m:ctrlPr>
                        </m:sSubPr>
                        <m:e>
                          <m:r>
                            <a:rPr lang="en-US" b="0" i="1" smtClean="0">
                              <a:solidFill>
                                <a:srgbClr val="ED1C24"/>
                              </a:solidFill>
                              <a:latin typeface="Cambria Math" panose="02040503050406030204" pitchFamily="18" charset="0"/>
                            </a:rPr>
                            <m:t>𝑅</m:t>
                          </m:r>
                        </m:e>
                        <m:sub>
                          <m:r>
                            <a:rPr lang="en-US" b="0" i="1" smtClean="0">
                              <a:solidFill>
                                <a:srgbClr val="ED1C24"/>
                              </a:solidFill>
                              <a:latin typeface="Cambria Math" panose="02040503050406030204" pitchFamily="18" charset="0"/>
                            </a:rPr>
                            <m:t>𝑝</m:t>
                          </m:r>
                          <m:r>
                            <a:rPr lang="en-US" b="0" i="1" smtClean="0">
                              <a:solidFill>
                                <a:srgbClr val="ED1C24"/>
                              </a:solidFill>
                              <a:latin typeface="Cambria Math" panose="02040503050406030204" pitchFamily="18" charset="0"/>
                            </a:rPr>
                            <m:t>++</m:t>
                          </m:r>
                        </m:sub>
                      </m:sSub>
                    </m:oMath>
                  </m:oMathPara>
                </a14:m>
                <a:endParaRPr lang="en-US" dirty="0"/>
              </a:p>
            </p:txBody>
          </p:sp>
        </mc:Choice>
        <mc:Fallback xmlns="">
          <p:sp>
            <p:nvSpPr>
              <p:cNvPr id="25" name="TextBox 24">
                <a:extLst>
                  <a:ext uri="{FF2B5EF4-FFF2-40B4-BE49-F238E27FC236}">
                    <a16:creationId xmlns:a16="http://schemas.microsoft.com/office/drawing/2014/main" id="{FC6590EE-EC20-4AE3-A1C8-DD296F43B7E7}"/>
                  </a:ext>
                </a:extLst>
              </p:cNvPr>
              <p:cNvSpPr txBox="1">
                <a:spLocks noRot="1" noChangeAspect="1" noMove="1" noResize="1" noEditPoints="1" noAdjustHandles="1" noChangeArrowheads="1" noChangeShapeType="1" noTextEdit="1"/>
              </p:cNvSpPr>
              <p:nvPr/>
            </p:nvSpPr>
            <p:spPr>
              <a:xfrm>
                <a:off x="6632426" y="3036966"/>
                <a:ext cx="557460" cy="298415"/>
              </a:xfrm>
              <a:prstGeom prst="rect">
                <a:avLst/>
              </a:prstGeom>
              <a:blipFill>
                <a:blip r:embed="rId18"/>
                <a:stretch>
                  <a:fillRect l="-9890" r="-3297" b="-2040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94D9B560-3AAB-4EEC-A30B-5EFB8976A129}"/>
                  </a:ext>
                </a:extLst>
              </p:cNvPr>
              <p:cNvSpPr txBox="1"/>
              <p:nvPr/>
            </p:nvSpPr>
            <p:spPr>
              <a:xfrm>
                <a:off x="7599711" y="3036966"/>
                <a:ext cx="49699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FBCA8E"/>
                              </a:solidFill>
                              <a:latin typeface="Cambria Math" panose="02040503050406030204" pitchFamily="18" charset="0"/>
                            </a:rPr>
                          </m:ctrlPr>
                        </m:sSubPr>
                        <m:e>
                          <m:r>
                            <a:rPr lang="en-US" b="0" i="1" smtClean="0">
                              <a:solidFill>
                                <a:srgbClr val="FBCA8E"/>
                              </a:solidFill>
                              <a:latin typeface="Cambria Math" panose="02040503050406030204" pitchFamily="18" charset="0"/>
                            </a:rPr>
                            <m:t>𝑅</m:t>
                          </m:r>
                        </m:e>
                        <m:sub>
                          <m:r>
                            <a:rPr lang="en-US" b="0" i="1" smtClean="0">
                              <a:solidFill>
                                <a:srgbClr val="FBCA8E"/>
                              </a:solidFill>
                              <a:latin typeface="Cambria Math" panose="02040503050406030204" pitchFamily="18" charset="0"/>
                            </a:rPr>
                            <m:t>𝐼𝑇𝑂</m:t>
                          </m:r>
                        </m:sub>
                      </m:sSub>
                    </m:oMath>
                  </m:oMathPara>
                </a14:m>
                <a:endParaRPr lang="en-US" dirty="0"/>
              </a:p>
            </p:txBody>
          </p:sp>
        </mc:Choice>
        <mc:Fallback xmlns="">
          <p:sp>
            <p:nvSpPr>
              <p:cNvPr id="26" name="TextBox 25">
                <a:extLst>
                  <a:ext uri="{FF2B5EF4-FFF2-40B4-BE49-F238E27FC236}">
                    <a16:creationId xmlns:a16="http://schemas.microsoft.com/office/drawing/2014/main" id="{94D9B560-3AAB-4EEC-A30B-5EFB8976A129}"/>
                  </a:ext>
                </a:extLst>
              </p:cNvPr>
              <p:cNvSpPr txBox="1">
                <a:spLocks noRot="1" noChangeAspect="1" noMove="1" noResize="1" noEditPoints="1" noAdjustHandles="1" noChangeArrowheads="1" noChangeShapeType="1" noTextEdit="1"/>
              </p:cNvSpPr>
              <p:nvPr/>
            </p:nvSpPr>
            <p:spPr>
              <a:xfrm>
                <a:off x="7599711" y="3036966"/>
                <a:ext cx="496996" cy="276999"/>
              </a:xfrm>
              <a:prstGeom prst="rect">
                <a:avLst/>
              </a:prstGeom>
              <a:blipFill>
                <a:blip r:embed="rId19"/>
                <a:stretch>
                  <a:fillRect l="-11111" r="-4938" b="-15217"/>
                </a:stretch>
              </a:blipFill>
            </p:spPr>
            <p:txBody>
              <a:bodyPr/>
              <a:lstStyle/>
              <a:p>
                <a:r>
                  <a:rPr lang="en-US">
                    <a:noFill/>
                  </a:rPr>
                  <a:t> </a:t>
                </a:r>
              </a:p>
            </p:txBody>
          </p:sp>
        </mc:Fallback>
      </mc:AlternateContent>
      <p:grpSp>
        <p:nvGrpSpPr>
          <p:cNvPr id="31" name="Group 30">
            <a:extLst>
              <a:ext uri="{FF2B5EF4-FFF2-40B4-BE49-F238E27FC236}">
                <a16:creationId xmlns:a16="http://schemas.microsoft.com/office/drawing/2014/main" id="{2CF10A2A-7696-41BC-95B7-D4028DA1BDE1}"/>
              </a:ext>
            </a:extLst>
          </p:cNvPr>
          <p:cNvGrpSpPr/>
          <p:nvPr/>
        </p:nvGrpSpPr>
        <p:grpSpPr>
          <a:xfrm>
            <a:off x="4902953" y="3346107"/>
            <a:ext cx="3323549" cy="326650"/>
            <a:chOff x="4902953" y="3346107"/>
            <a:chExt cx="3323549" cy="326650"/>
          </a:xfrm>
        </p:grpSpPr>
        <p:sp>
          <p:nvSpPr>
            <p:cNvPr id="27" name="Rectangle 26">
              <a:extLst>
                <a:ext uri="{FF2B5EF4-FFF2-40B4-BE49-F238E27FC236}">
                  <a16:creationId xmlns:a16="http://schemas.microsoft.com/office/drawing/2014/main" id="{37F413A2-26E5-442C-8FA2-45E570FCBDC4}"/>
                </a:ext>
              </a:extLst>
            </p:cNvPr>
            <p:cNvSpPr/>
            <p:nvPr/>
          </p:nvSpPr>
          <p:spPr>
            <a:xfrm>
              <a:off x="4902953" y="3346107"/>
              <a:ext cx="707272" cy="325616"/>
            </a:xfrm>
            <a:prstGeom prst="rect">
              <a:avLst/>
            </a:prstGeom>
            <a:noFill/>
            <a:ln>
              <a:solidFill>
                <a:srgbClr val="1C75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963CE16F-9DDD-409C-9A19-1A541E82986E}"/>
                </a:ext>
              </a:extLst>
            </p:cNvPr>
            <p:cNvSpPr/>
            <p:nvPr/>
          </p:nvSpPr>
          <p:spPr>
            <a:xfrm>
              <a:off x="5720844" y="3346107"/>
              <a:ext cx="707272" cy="325616"/>
            </a:xfrm>
            <a:prstGeom prst="rect">
              <a:avLst/>
            </a:prstGeom>
            <a:noFill/>
            <a:ln>
              <a:solidFill>
                <a:srgbClr val="F594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B6CB0F0-E001-478C-8016-C29F9D6FCEEE}"/>
                </a:ext>
              </a:extLst>
            </p:cNvPr>
            <p:cNvSpPr/>
            <p:nvPr/>
          </p:nvSpPr>
          <p:spPr>
            <a:xfrm>
              <a:off x="6558987" y="3346107"/>
              <a:ext cx="781876" cy="325616"/>
            </a:xfrm>
            <a:prstGeom prst="rect">
              <a:avLst/>
            </a:prstGeom>
            <a:noFill/>
            <a:ln>
              <a:solidFill>
                <a:srgbClr val="ED1C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558A3649-4D1D-4D3C-BC78-E769DC1716BC}"/>
                </a:ext>
              </a:extLst>
            </p:cNvPr>
            <p:cNvSpPr/>
            <p:nvPr/>
          </p:nvSpPr>
          <p:spPr>
            <a:xfrm>
              <a:off x="7519230" y="3347141"/>
              <a:ext cx="707272" cy="325616"/>
            </a:xfrm>
            <a:prstGeom prst="rect">
              <a:avLst/>
            </a:prstGeom>
            <a:noFill/>
            <a:ln>
              <a:solidFill>
                <a:srgbClr val="FBCA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 name="TextBox 34">
            <a:extLst>
              <a:ext uri="{FF2B5EF4-FFF2-40B4-BE49-F238E27FC236}">
                <a16:creationId xmlns:a16="http://schemas.microsoft.com/office/drawing/2014/main" id="{535E776C-DFAB-4E4D-A525-B2E61D3D29BC}"/>
              </a:ext>
            </a:extLst>
          </p:cNvPr>
          <p:cNvSpPr txBox="1"/>
          <p:nvPr/>
        </p:nvSpPr>
        <p:spPr>
          <a:xfrm>
            <a:off x="8733812" y="4687386"/>
            <a:ext cx="3273692" cy="338554"/>
          </a:xfrm>
          <a:prstGeom prst="rect">
            <a:avLst/>
          </a:prstGeom>
          <a:noFill/>
        </p:spPr>
        <p:txBody>
          <a:bodyPr wrap="square" rtlCol="0">
            <a:spAutoFit/>
          </a:bodyPr>
          <a:lstStyle/>
          <a:p>
            <a:r>
              <a:rPr lang="en-US" sz="1600" dirty="0">
                <a:solidFill>
                  <a:srgbClr val="DC4405"/>
                </a:solidFill>
              </a:rPr>
              <a:t>Expected performance</a:t>
            </a:r>
          </a:p>
        </p:txBody>
      </p:sp>
      <p:sp>
        <p:nvSpPr>
          <p:cNvPr id="36" name="Rectangle 35">
            <a:extLst>
              <a:ext uri="{FF2B5EF4-FFF2-40B4-BE49-F238E27FC236}">
                <a16:creationId xmlns:a16="http://schemas.microsoft.com/office/drawing/2014/main" id="{AE5A5385-8715-41DB-99ED-E1F017730BF5}"/>
              </a:ext>
            </a:extLst>
          </p:cNvPr>
          <p:cNvSpPr/>
          <p:nvPr/>
        </p:nvSpPr>
        <p:spPr>
          <a:xfrm>
            <a:off x="8733812" y="4915838"/>
            <a:ext cx="2733198" cy="954107"/>
          </a:xfrm>
          <a:prstGeom prst="rect">
            <a:avLst/>
          </a:prstGeom>
        </p:spPr>
        <p:txBody>
          <a:bodyPr wrap="square">
            <a:spAutoFit/>
          </a:bodyPr>
          <a:lstStyle/>
          <a:p>
            <a:r>
              <a:rPr lang="en-US" sz="1400" dirty="0"/>
              <a:t>1 period</a:t>
            </a:r>
          </a:p>
          <a:p>
            <a:pPr marL="285750" indent="-285750">
              <a:buFont typeface="Arial" panose="020B0604020202020204" pitchFamily="34" charset="0"/>
              <a:buChar char="•"/>
            </a:pPr>
            <a:r>
              <a:rPr lang="en-US" sz="1400" dirty="0"/>
              <a:t>R: 3765 </a:t>
            </a:r>
            <a:r>
              <a:rPr lang="el-GR" sz="1400" dirty="0"/>
              <a:t>Ω</a:t>
            </a:r>
            <a:endParaRPr lang="en-US" sz="1400" dirty="0"/>
          </a:p>
          <a:p>
            <a:pPr marL="285750" indent="-285750">
              <a:buFont typeface="Arial" panose="020B0604020202020204" pitchFamily="34" charset="0"/>
              <a:buChar char="•"/>
            </a:pPr>
            <a:r>
              <a:rPr lang="en-US" sz="1400" dirty="0"/>
              <a:t>C: 6.1 </a:t>
            </a:r>
            <a:r>
              <a:rPr lang="en-US" sz="1400" dirty="0" err="1"/>
              <a:t>fF</a:t>
            </a:r>
            <a:endParaRPr lang="en-US" sz="1400" dirty="0"/>
          </a:p>
          <a:p>
            <a:pPr marL="285750" indent="-285750">
              <a:buFont typeface="Arial" panose="020B0604020202020204" pitchFamily="34" charset="0"/>
              <a:buChar char="•"/>
            </a:pPr>
            <a:r>
              <a:rPr lang="en-US" sz="1400" dirty="0"/>
              <a:t>Speed: 7GHz</a:t>
            </a:r>
            <a:endParaRPr lang="en-US" sz="1400" baseline="30000" dirty="0"/>
          </a:p>
        </p:txBody>
      </p:sp>
      <p:sp>
        <p:nvSpPr>
          <p:cNvPr id="37" name="Rectangle 36">
            <a:extLst>
              <a:ext uri="{FF2B5EF4-FFF2-40B4-BE49-F238E27FC236}">
                <a16:creationId xmlns:a16="http://schemas.microsoft.com/office/drawing/2014/main" id="{9B9F42EF-7A77-4EFB-A917-71C8402E4AEA}"/>
              </a:ext>
            </a:extLst>
          </p:cNvPr>
          <p:cNvSpPr/>
          <p:nvPr/>
        </p:nvSpPr>
        <p:spPr>
          <a:xfrm>
            <a:off x="8682932" y="1492107"/>
            <a:ext cx="3409487" cy="437783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38" name="Table 37">
            <a:extLst>
              <a:ext uri="{FF2B5EF4-FFF2-40B4-BE49-F238E27FC236}">
                <a16:creationId xmlns:a16="http://schemas.microsoft.com/office/drawing/2014/main" id="{D40D38D3-5D47-41B8-B029-1B3505A8FB47}"/>
              </a:ext>
            </a:extLst>
          </p:cNvPr>
          <p:cNvGraphicFramePr>
            <a:graphicFrameLocks noGrp="1"/>
          </p:cNvGraphicFramePr>
          <p:nvPr>
            <p:extLst>
              <p:ext uri="{D42A27DB-BD31-4B8C-83A1-F6EECF244321}">
                <p14:modId xmlns:p14="http://schemas.microsoft.com/office/powerpoint/2010/main" val="2697439350"/>
              </p:ext>
            </p:extLst>
          </p:nvPr>
        </p:nvGraphicFramePr>
        <p:xfrm>
          <a:off x="4136277" y="4023772"/>
          <a:ext cx="4476401" cy="1833143"/>
        </p:xfrm>
        <a:graphic>
          <a:graphicData uri="http://schemas.openxmlformats.org/drawingml/2006/table">
            <a:tbl>
              <a:tblPr firstRow="1" firstCol="1" bandRow="1">
                <a:tableStyleId>{69012ECD-51FC-41F1-AA8D-1B2483CD663E}</a:tableStyleId>
              </a:tblPr>
              <a:tblGrid>
                <a:gridCol w="1194477">
                  <a:extLst>
                    <a:ext uri="{9D8B030D-6E8A-4147-A177-3AD203B41FA5}">
                      <a16:colId xmlns:a16="http://schemas.microsoft.com/office/drawing/2014/main" val="875832223"/>
                    </a:ext>
                  </a:extLst>
                </a:gridCol>
                <a:gridCol w="753508">
                  <a:extLst>
                    <a:ext uri="{9D8B030D-6E8A-4147-A177-3AD203B41FA5}">
                      <a16:colId xmlns:a16="http://schemas.microsoft.com/office/drawing/2014/main" val="2175578379"/>
                    </a:ext>
                  </a:extLst>
                </a:gridCol>
                <a:gridCol w="731640">
                  <a:extLst>
                    <a:ext uri="{9D8B030D-6E8A-4147-A177-3AD203B41FA5}">
                      <a16:colId xmlns:a16="http://schemas.microsoft.com/office/drawing/2014/main" val="1284300741"/>
                    </a:ext>
                  </a:extLst>
                </a:gridCol>
                <a:gridCol w="712745">
                  <a:extLst>
                    <a:ext uri="{9D8B030D-6E8A-4147-A177-3AD203B41FA5}">
                      <a16:colId xmlns:a16="http://schemas.microsoft.com/office/drawing/2014/main" val="2645802530"/>
                    </a:ext>
                  </a:extLst>
                </a:gridCol>
                <a:gridCol w="661179">
                  <a:extLst>
                    <a:ext uri="{9D8B030D-6E8A-4147-A177-3AD203B41FA5}">
                      <a16:colId xmlns:a16="http://schemas.microsoft.com/office/drawing/2014/main" val="3276830389"/>
                    </a:ext>
                  </a:extLst>
                </a:gridCol>
                <a:gridCol w="422852">
                  <a:extLst>
                    <a:ext uri="{9D8B030D-6E8A-4147-A177-3AD203B41FA5}">
                      <a16:colId xmlns:a16="http://schemas.microsoft.com/office/drawing/2014/main" val="1415921760"/>
                    </a:ext>
                  </a:extLst>
                </a:gridCol>
              </a:tblGrid>
              <a:tr h="224485">
                <a:tc>
                  <a:txBody>
                    <a:bodyPr/>
                    <a:lstStyle/>
                    <a:p>
                      <a:pPr marL="0" marR="0" algn="ctr">
                        <a:lnSpc>
                          <a:spcPct val="100000"/>
                        </a:lnSpc>
                        <a:spcBef>
                          <a:spcPts val="0"/>
                        </a:spcBef>
                        <a:spcAft>
                          <a:spcPts val="0"/>
                        </a:spcAft>
                      </a:pPr>
                      <a:r>
                        <a:rPr lang="en-US" sz="900">
                          <a:effectLst/>
                        </a:rPr>
                        <a:t> </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900">
                          <a:effectLst/>
                        </a:rPr>
                        <a:t>p-</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900">
                          <a:effectLst/>
                        </a:rPr>
                        <a:t>p+</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900">
                          <a:effectLst/>
                        </a:rPr>
                        <a:t>p++</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900">
                          <a:effectLst/>
                        </a:rPr>
                        <a:t>ITO</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900">
                          <a:effectLst/>
                        </a:rPr>
                        <a:t>R</a:t>
                      </a:r>
                      <a:r>
                        <a:rPr lang="en-US" sz="900" baseline="-25000">
                          <a:effectLst/>
                        </a:rPr>
                        <a:t>r</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extLst>
                  <a:ext uri="{0D108BD9-81ED-4DB2-BD59-A6C34878D82A}">
                    <a16:rowId xmlns:a16="http://schemas.microsoft.com/office/drawing/2014/main" val="1606830061"/>
                  </a:ext>
                </a:extLst>
              </a:tr>
              <a:tr h="267698">
                <a:tc>
                  <a:txBody>
                    <a:bodyPr/>
                    <a:lstStyle/>
                    <a:p>
                      <a:pPr marL="0" marR="0" algn="ctr">
                        <a:lnSpc>
                          <a:spcPct val="100000"/>
                        </a:lnSpc>
                        <a:spcBef>
                          <a:spcPts val="0"/>
                        </a:spcBef>
                        <a:spcAft>
                          <a:spcPts val="0"/>
                        </a:spcAft>
                      </a:pPr>
                      <a:r>
                        <a:rPr lang="en-US" sz="900" dirty="0">
                          <a:effectLst/>
                        </a:rPr>
                        <a:t>dopant density </a:t>
                      </a:r>
                    </a:p>
                    <a:p>
                      <a:pPr marL="0" marR="0" algn="ctr">
                        <a:lnSpc>
                          <a:spcPct val="100000"/>
                        </a:lnSpc>
                        <a:spcBef>
                          <a:spcPts val="0"/>
                        </a:spcBef>
                        <a:spcAft>
                          <a:spcPts val="0"/>
                        </a:spcAft>
                      </a:pPr>
                      <a:r>
                        <a:rPr lang="en-US" sz="900" dirty="0">
                          <a:effectLst/>
                        </a:rPr>
                        <a:t>(cm</a:t>
                      </a:r>
                      <a:r>
                        <a:rPr lang="en-US" sz="900" baseline="30000" dirty="0">
                          <a:effectLst/>
                        </a:rPr>
                        <a:t>-3</a:t>
                      </a:r>
                      <a:r>
                        <a:rPr lang="en-US" sz="900" dirty="0">
                          <a:effectLst/>
                        </a:rPr>
                        <a:t>)</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solidFill>
                            <a:srgbClr val="DC4405"/>
                          </a:solidFill>
                          <a:effectLst/>
                        </a:rPr>
                        <a:t>1×10</a:t>
                      </a:r>
                      <a:r>
                        <a:rPr lang="en-US" sz="1050" baseline="30000" dirty="0">
                          <a:solidFill>
                            <a:srgbClr val="DC4405"/>
                          </a:solidFill>
                          <a:effectLst/>
                        </a:rPr>
                        <a:t>17</a:t>
                      </a:r>
                      <a:endParaRPr lang="en-US" sz="1050" dirty="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solidFill>
                            <a:srgbClr val="DC4405"/>
                          </a:solidFill>
                          <a:effectLst/>
                        </a:rPr>
                        <a:t>5×10</a:t>
                      </a:r>
                      <a:r>
                        <a:rPr lang="en-US" sz="1050" baseline="30000">
                          <a:solidFill>
                            <a:srgbClr val="DC4405"/>
                          </a:solidFill>
                          <a:effectLst/>
                        </a:rPr>
                        <a:t>18</a:t>
                      </a:r>
                      <a:endParaRPr lang="en-US" sz="105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solidFill>
                            <a:srgbClr val="DC4405"/>
                          </a:solidFill>
                          <a:effectLst/>
                        </a:rPr>
                        <a:t>1×10</a:t>
                      </a:r>
                      <a:r>
                        <a:rPr lang="en-US" sz="1050" baseline="30000">
                          <a:solidFill>
                            <a:srgbClr val="DC4405"/>
                          </a:solidFill>
                          <a:effectLst/>
                        </a:rPr>
                        <a:t>20</a:t>
                      </a:r>
                      <a:endParaRPr lang="en-US" sz="105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solidFill>
                            <a:srgbClr val="DC4405"/>
                          </a:solidFill>
                          <a:effectLst/>
                        </a:rPr>
                        <a:t>2×10</a:t>
                      </a:r>
                      <a:r>
                        <a:rPr lang="en-US" sz="1050" baseline="30000">
                          <a:solidFill>
                            <a:srgbClr val="DC4405"/>
                          </a:solidFill>
                          <a:effectLst/>
                        </a:rPr>
                        <a:t>20</a:t>
                      </a:r>
                      <a:endParaRPr lang="en-US" sz="105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effectLst/>
                        </a:rPr>
                        <a:t>\</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extLst>
                  <a:ext uri="{0D108BD9-81ED-4DB2-BD59-A6C34878D82A}">
                    <a16:rowId xmlns:a16="http://schemas.microsoft.com/office/drawing/2014/main" val="2252877078"/>
                  </a:ext>
                </a:extLst>
              </a:tr>
              <a:tr h="336728">
                <a:tc>
                  <a:txBody>
                    <a:bodyPr/>
                    <a:lstStyle/>
                    <a:p>
                      <a:pPr marL="0" marR="0" algn="ctr">
                        <a:lnSpc>
                          <a:spcPct val="100000"/>
                        </a:lnSpc>
                        <a:spcBef>
                          <a:spcPts val="0"/>
                        </a:spcBef>
                        <a:spcAft>
                          <a:spcPts val="0"/>
                        </a:spcAft>
                      </a:pPr>
                      <a:r>
                        <a:rPr lang="en-US" sz="900">
                          <a:effectLst/>
                        </a:rPr>
                        <a:t>Sheet resistance (Ω/</a:t>
                      </a:r>
                      <a:r>
                        <a:rPr lang="en-US" sz="900">
                          <a:effectLst/>
                          <a:sym typeface="Symbol" panose="05050102010706020507" pitchFamily="18" charset="2"/>
                        </a:rPr>
                        <a:t>square</a:t>
                      </a:r>
                      <a:r>
                        <a:rPr lang="en-US" sz="900">
                          <a:effectLst/>
                        </a:rPr>
                        <a:t>)</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effectLst/>
                        </a:rPr>
                        <a:t>10.7k (200nm)</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effectLst/>
                        </a:rPr>
                        <a:t>2.9k (50nm)</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effectLst/>
                        </a:rPr>
                        <a:t>253 (50nm)</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625 (20nm)</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extLst>
                  <a:ext uri="{0D108BD9-81ED-4DB2-BD59-A6C34878D82A}">
                    <a16:rowId xmlns:a16="http://schemas.microsoft.com/office/drawing/2014/main" val="2182314943"/>
                  </a:ext>
                </a:extLst>
              </a:tr>
              <a:tr h="267698">
                <a:tc>
                  <a:txBody>
                    <a:bodyPr/>
                    <a:lstStyle/>
                    <a:p>
                      <a:pPr marL="0" marR="0" algn="ctr">
                        <a:lnSpc>
                          <a:spcPct val="100000"/>
                        </a:lnSpc>
                        <a:spcBef>
                          <a:spcPts val="0"/>
                        </a:spcBef>
                        <a:spcAft>
                          <a:spcPts val="0"/>
                        </a:spcAft>
                      </a:pPr>
                      <a:r>
                        <a:rPr lang="en-US" sz="900">
                          <a:effectLst/>
                        </a:rPr>
                        <a:t>Aspect ratio</a:t>
                      </a:r>
                    </a:p>
                    <a:p>
                      <a:pPr marL="0" marR="0" algn="ctr">
                        <a:lnSpc>
                          <a:spcPct val="100000"/>
                        </a:lnSpc>
                        <a:spcBef>
                          <a:spcPts val="0"/>
                        </a:spcBef>
                        <a:spcAft>
                          <a:spcPts val="0"/>
                        </a:spcAft>
                      </a:pPr>
                      <a:r>
                        <a:rPr lang="en-US" sz="900">
                          <a:effectLst/>
                        </a:rPr>
                        <a:t> (3 perods)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0.08</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effectLst/>
                        </a:rPr>
                        <a:t>0.18</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effectLst/>
                        </a:rPr>
                        <a:t>0.9</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0.892</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extLst>
                  <a:ext uri="{0D108BD9-81ED-4DB2-BD59-A6C34878D82A}">
                    <a16:rowId xmlns:a16="http://schemas.microsoft.com/office/drawing/2014/main" val="4053947855"/>
                  </a:ext>
                </a:extLst>
              </a:tr>
              <a:tr h="224485">
                <a:tc>
                  <a:txBody>
                    <a:bodyPr/>
                    <a:lstStyle/>
                    <a:p>
                      <a:pPr marL="0" marR="0" algn="ctr">
                        <a:lnSpc>
                          <a:spcPct val="100000"/>
                        </a:lnSpc>
                        <a:spcBef>
                          <a:spcPts val="0"/>
                        </a:spcBef>
                        <a:spcAft>
                          <a:spcPts val="0"/>
                        </a:spcAft>
                      </a:pPr>
                      <a:r>
                        <a:rPr lang="en-US" sz="900">
                          <a:effectLst/>
                        </a:rPr>
                        <a:t>R (Ω) (3 periods) </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856</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530</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effectLst/>
                        </a:rPr>
                        <a:t>228</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effectLst/>
                        </a:rPr>
                        <a:t>558</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78</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extLst>
                  <a:ext uri="{0D108BD9-81ED-4DB2-BD59-A6C34878D82A}">
                    <a16:rowId xmlns:a16="http://schemas.microsoft.com/office/drawing/2014/main" val="2402180711"/>
                  </a:ext>
                </a:extLst>
              </a:tr>
              <a:tr h="267698">
                <a:tc>
                  <a:txBody>
                    <a:bodyPr/>
                    <a:lstStyle/>
                    <a:p>
                      <a:pPr marL="0" marR="0" algn="ctr">
                        <a:lnSpc>
                          <a:spcPct val="100000"/>
                        </a:lnSpc>
                        <a:spcBef>
                          <a:spcPts val="0"/>
                        </a:spcBef>
                        <a:spcAft>
                          <a:spcPts val="0"/>
                        </a:spcAft>
                      </a:pPr>
                      <a:r>
                        <a:rPr lang="en-US" sz="900">
                          <a:effectLst/>
                        </a:rPr>
                        <a:t>Aspect ratio </a:t>
                      </a:r>
                    </a:p>
                    <a:p>
                      <a:pPr marL="0" marR="0" algn="ctr">
                        <a:lnSpc>
                          <a:spcPct val="100000"/>
                        </a:lnSpc>
                        <a:spcBef>
                          <a:spcPts val="0"/>
                        </a:spcBef>
                        <a:spcAft>
                          <a:spcPts val="0"/>
                        </a:spcAft>
                      </a:pPr>
                      <a:r>
                        <a:rPr lang="en-US" sz="900">
                          <a:effectLst/>
                        </a:rPr>
                        <a:t>(1 period)</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0.08</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0.22</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0.55</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effectLst/>
                        </a:rPr>
                        <a:t>3.19</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extLst>
                  <a:ext uri="{0D108BD9-81ED-4DB2-BD59-A6C34878D82A}">
                    <a16:rowId xmlns:a16="http://schemas.microsoft.com/office/drawing/2014/main" val="1204593886"/>
                  </a:ext>
                </a:extLst>
              </a:tr>
              <a:tr h="224485">
                <a:tc>
                  <a:txBody>
                    <a:bodyPr/>
                    <a:lstStyle/>
                    <a:p>
                      <a:pPr marL="0" marR="0" algn="ctr">
                        <a:lnSpc>
                          <a:spcPct val="100000"/>
                        </a:lnSpc>
                        <a:spcBef>
                          <a:spcPts val="0"/>
                        </a:spcBef>
                        <a:spcAft>
                          <a:spcPts val="0"/>
                        </a:spcAft>
                      </a:pPr>
                      <a:r>
                        <a:rPr lang="en-US" sz="900">
                          <a:effectLst/>
                        </a:rPr>
                        <a:t>R (Ω) (1 period)</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856</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638</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a:effectLst/>
                        </a:rPr>
                        <a:t>139</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effectLst/>
                        </a:rPr>
                        <a:t>1994</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tc>
                  <a:txBody>
                    <a:bodyPr/>
                    <a:lstStyle/>
                    <a:p>
                      <a:pPr marL="0" marR="0" algn="ctr">
                        <a:lnSpc>
                          <a:spcPct val="100000"/>
                        </a:lnSpc>
                        <a:spcBef>
                          <a:spcPts val="0"/>
                        </a:spcBef>
                        <a:spcAft>
                          <a:spcPts val="0"/>
                        </a:spcAft>
                      </a:pPr>
                      <a:r>
                        <a:rPr lang="en-US" sz="1050" dirty="0">
                          <a:effectLst/>
                        </a:rPr>
                        <a:t>93</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5345" marR="115345" marT="0" marB="0" anchor="ctr"/>
                </a:tc>
                <a:extLst>
                  <a:ext uri="{0D108BD9-81ED-4DB2-BD59-A6C34878D82A}">
                    <a16:rowId xmlns:a16="http://schemas.microsoft.com/office/drawing/2014/main" val="3744146908"/>
                  </a:ext>
                </a:extLst>
              </a:tr>
            </a:tbl>
          </a:graphicData>
        </a:graphic>
      </p:graphicFrame>
      <p:sp>
        <p:nvSpPr>
          <p:cNvPr id="4" name="TextBox 3">
            <a:extLst>
              <a:ext uri="{FF2B5EF4-FFF2-40B4-BE49-F238E27FC236}">
                <a16:creationId xmlns:a16="http://schemas.microsoft.com/office/drawing/2014/main" id="{F61A5616-BE9E-4CE3-A36A-EBE84C5B428C}"/>
              </a:ext>
            </a:extLst>
          </p:cNvPr>
          <p:cNvSpPr txBox="1"/>
          <p:nvPr/>
        </p:nvSpPr>
        <p:spPr>
          <a:xfrm>
            <a:off x="8701626" y="3948722"/>
            <a:ext cx="3247226"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DC4405"/>
                </a:solidFill>
              </a:rPr>
              <a:t>HFSS: simulate S11 parameters</a:t>
            </a:r>
          </a:p>
          <a:p>
            <a:pPr marL="285750" indent="-285750">
              <a:buFont typeface="Arial" panose="020B0604020202020204" pitchFamily="34" charset="0"/>
              <a:buChar char="•"/>
            </a:pPr>
            <a:r>
              <a:rPr lang="en-US" sz="1400" dirty="0">
                <a:solidFill>
                  <a:srgbClr val="DC4405"/>
                </a:solidFill>
              </a:rPr>
              <a:t>ADS: fit equivalent circuit model</a:t>
            </a:r>
          </a:p>
          <a:p>
            <a:pPr marL="285750" indent="-285750">
              <a:buFont typeface="Arial" panose="020B0604020202020204" pitchFamily="34" charset="0"/>
              <a:buChar char="•"/>
            </a:pPr>
            <a:r>
              <a:rPr lang="en-US" sz="1400" dirty="0">
                <a:solidFill>
                  <a:srgbClr val="DC4405"/>
                </a:solidFill>
              </a:rPr>
              <a:t>Extract parameters</a:t>
            </a:r>
          </a:p>
        </p:txBody>
      </p:sp>
      <p:sp>
        <p:nvSpPr>
          <p:cNvPr id="32" name="Rectangle 31">
            <a:extLst>
              <a:ext uri="{FF2B5EF4-FFF2-40B4-BE49-F238E27FC236}">
                <a16:creationId xmlns:a16="http://schemas.microsoft.com/office/drawing/2014/main" id="{5595B6B8-A76F-49BA-BAB9-C7501FDF137D}"/>
              </a:ext>
            </a:extLst>
          </p:cNvPr>
          <p:cNvSpPr/>
          <p:nvPr/>
        </p:nvSpPr>
        <p:spPr>
          <a:xfrm>
            <a:off x="10219620" y="4930613"/>
            <a:ext cx="1787884" cy="954107"/>
          </a:xfrm>
          <a:prstGeom prst="rect">
            <a:avLst/>
          </a:prstGeom>
        </p:spPr>
        <p:txBody>
          <a:bodyPr wrap="square">
            <a:spAutoFit/>
          </a:bodyPr>
          <a:lstStyle/>
          <a:p>
            <a:r>
              <a:rPr lang="en-US" sz="1400" dirty="0"/>
              <a:t>3 periods</a:t>
            </a:r>
          </a:p>
          <a:p>
            <a:pPr marL="285750" indent="-285750">
              <a:buFont typeface="Arial" panose="020B0604020202020204" pitchFamily="34" charset="0"/>
              <a:buChar char="•"/>
            </a:pPr>
            <a:r>
              <a:rPr lang="en-US" sz="1400" dirty="0"/>
              <a:t>R: 2250 </a:t>
            </a:r>
            <a:r>
              <a:rPr lang="el-GR" sz="1400" dirty="0"/>
              <a:t>Ω</a:t>
            </a:r>
            <a:endParaRPr lang="en-US" sz="1400" dirty="0"/>
          </a:p>
          <a:p>
            <a:pPr marL="285750" indent="-285750">
              <a:buFont typeface="Arial" panose="020B0604020202020204" pitchFamily="34" charset="0"/>
              <a:buChar char="•"/>
            </a:pPr>
            <a:r>
              <a:rPr lang="en-US" sz="1400" dirty="0"/>
              <a:t>C: 18.3 </a:t>
            </a:r>
            <a:r>
              <a:rPr lang="en-US" sz="1400" dirty="0" err="1"/>
              <a:t>fF</a:t>
            </a:r>
            <a:endParaRPr lang="en-US" sz="1400" dirty="0"/>
          </a:p>
          <a:p>
            <a:pPr marL="285750" indent="-285750">
              <a:buFont typeface="Arial" panose="020B0604020202020204" pitchFamily="34" charset="0"/>
              <a:buChar char="•"/>
            </a:pPr>
            <a:r>
              <a:rPr lang="en-US" sz="1400" dirty="0"/>
              <a:t>Speed: 3.9GHz</a:t>
            </a:r>
            <a:endParaRPr lang="en-US" sz="1400" baseline="30000" dirty="0"/>
          </a:p>
        </p:txBody>
      </p:sp>
      <p:sp>
        <p:nvSpPr>
          <p:cNvPr id="33" name="TextBox 32">
            <a:extLst>
              <a:ext uri="{FF2B5EF4-FFF2-40B4-BE49-F238E27FC236}">
                <a16:creationId xmlns:a16="http://schemas.microsoft.com/office/drawing/2014/main" id="{A247CAC0-3DBB-42F8-9C5C-85C3F359EC67}"/>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23</a:t>
            </a:fld>
            <a:endParaRPr lang="en-US" dirty="0"/>
          </a:p>
        </p:txBody>
      </p:sp>
      <p:sp>
        <p:nvSpPr>
          <p:cNvPr id="34" name="Rectangle 33">
            <a:extLst>
              <a:ext uri="{FF2B5EF4-FFF2-40B4-BE49-F238E27FC236}">
                <a16:creationId xmlns:a16="http://schemas.microsoft.com/office/drawing/2014/main" id="{64020FB3-E864-4F44-BB91-3D9D9F9F27DC}"/>
              </a:ext>
            </a:extLst>
          </p:cNvPr>
          <p:cNvSpPr/>
          <p:nvPr/>
        </p:nvSpPr>
        <p:spPr>
          <a:xfrm>
            <a:off x="5060301" y="1153688"/>
            <a:ext cx="2536272"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Illustration of doping profile</a:t>
            </a:r>
          </a:p>
        </p:txBody>
      </p:sp>
    </p:spTree>
    <p:extLst>
      <p:ext uri="{BB962C8B-B14F-4D97-AF65-F5344CB8AC3E}">
        <p14:creationId xmlns:p14="http://schemas.microsoft.com/office/powerpoint/2010/main" val="531287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7143C-3E18-424E-8229-A42F7D7C6D9F}"/>
              </a:ext>
            </a:extLst>
          </p:cNvPr>
          <p:cNvSpPr>
            <a:spLocks noGrp="1"/>
          </p:cNvSpPr>
          <p:nvPr>
            <p:ph type="title"/>
          </p:nvPr>
        </p:nvSpPr>
        <p:spPr>
          <a:xfrm>
            <a:off x="1474236" y="658626"/>
            <a:ext cx="10101076" cy="494927"/>
          </a:xfrm>
        </p:spPr>
        <p:txBody>
          <a:bodyPr>
            <a:normAutofit fontScale="90000"/>
          </a:bodyPr>
          <a:lstStyle/>
          <a:p>
            <a:r>
              <a:rPr lang="en-US" dirty="0"/>
              <a:t>Experimental results: Device images and DC performance </a:t>
            </a:r>
          </a:p>
        </p:txBody>
      </p:sp>
      <p:sp>
        <p:nvSpPr>
          <p:cNvPr id="3" name="Picture Placeholder 2">
            <a:extLst>
              <a:ext uri="{FF2B5EF4-FFF2-40B4-BE49-F238E27FC236}">
                <a16:creationId xmlns:a16="http://schemas.microsoft.com/office/drawing/2014/main" id="{4BA072CA-86EF-4F79-B74E-FE736E31A6B7}"/>
              </a:ext>
            </a:extLst>
          </p:cNvPr>
          <p:cNvSpPr>
            <a:spLocks noGrp="1"/>
          </p:cNvSpPr>
          <p:nvPr>
            <p:ph type="pic" sz="quarter" idx="10"/>
          </p:nvPr>
        </p:nvSpPr>
        <p:spPr/>
      </p:sp>
      <p:pic>
        <p:nvPicPr>
          <p:cNvPr id="5" name="Picture 4">
            <a:extLst>
              <a:ext uri="{FF2B5EF4-FFF2-40B4-BE49-F238E27FC236}">
                <a16:creationId xmlns:a16="http://schemas.microsoft.com/office/drawing/2014/main" id="{450614CC-CA0A-4EF6-AD27-FD1443F54CDC}"/>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321435" y="1807367"/>
            <a:ext cx="4667885" cy="3411663"/>
          </a:xfrm>
          <a:prstGeom prst="rect">
            <a:avLst/>
          </a:prstGeom>
        </p:spPr>
      </p:pic>
      <p:pic>
        <p:nvPicPr>
          <p:cNvPr id="6" name="Picture 5">
            <a:extLst>
              <a:ext uri="{FF2B5EF4-FFF2-40B4-BE49-F238E27FC236}">
                <a16:creationId xmlns:a16="http://schemas.microsoft.com/office/drawing/2014/main" id="{91D2A18B-212C-474C-BCB6-3281174F12B6}"/>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6882130" y="1503645"/>
            <a:ext cx="3535122" cy="2730500"/>
          </a:xfrm>
          <a:prstGeom prst="rect">
            <a:avLst/>
          </a:prstGeom>
        </p:spPr>
      </p:pic>
      <p:sp>
        <p:nvSpPr>
          <p:cNvPr id="7" name="TextBox 6">
            <a:extLst>
              <a:ext uri="{FF2B5EF4-FFF2-40B4-BE49-F238E27FC236}">
                <a16:creationId xmlns:a16="http://schemas.microsoft.com/office/drawing/2014/main" id="{8357B71B-90A9-49DE-8291-3C28D7F5F75E}"/>
              </a:ext>
            </a:extLst>
          </p:cNvPr>
          <p:cNvSpPr txBox="1"/>
          <p:nvPr/>
        </p:nvSpPr>
        <p:spPr>
          <a:xfrm>
            <a:off x="6968603" y="4317965"/>
            <a:ext cx="3901962" cy="1569660"/>
          </a:xfrm>
          <a:prstGeom prst="rect">
            <a:avLst/>
          </a:prstGeom>
          <a:noFill/>
        </p:spPr>
        <p:txBody>
          <a:bodyPr wrap="square" rtlCol="0">
            <a:spAutoFit/>
          </a:bodyPr>
          <a:lstStyle/>
          <a:p>
            <a:r>
              <a:rPr lang="en-US" sz="1600" dirty="0">
                <a:solidFill>
                  <a:srgbClr val="0000FF"/>
                </a:solidFill>
                <a:ea typeface="Arial Unicode MS" pitchFamily="34" charset="-122"/>
                <a:cs typeface="Arial Unicode MS" pitchFamily="34" charset="-122"/>
              </a:rPr>
              <a:t>20nm ITO/16nm HfO</a:t>
            </a:r>
            <a:r>
              <a:rPr lang="en-US" sz="1600" baseline="-25000" dirty="0">
                <a:solidFill>
                  <a:srgbClr val="0000FF"/>
                </a:solidFill>
                <a:ea typeface="Arial Unicode MS" pitchFamily="34" charset="-122"/>
                <a:cs typeface="Arial Unicode MS" pitchFamily="34" charset="-122"/>
              </a:rPr>
              <a:t>2</a:t>
            </a:r>
            <a:r>
              <a:rPr lang="en-US" sz="1600" dirty="0">
                <a:solidFill>
                  <a:srgbClr val="0000FF"/>
                </a:solidFill>
                <a:ea typeface="Arial Unicode MS" pitchFamily="34" charset="-122"/>
                <a:cs typeface="Arial Unicode MS" pitchFamily="34" charset="-122"/>
              </a:rPr>
              <a:t>/p-Si MOS</a:t>
            </a:r>
          </a:p>
          <a:p>
            <a:pPr marL="342900" indent="-342900">
              <a:buFont typeface="Arial" panose="020B0604020202020204" pitchFamily="34" charset="0"/>
              <a:buChar char="•"/>
            </a:pPr>
            <a:r>
              <a:rPr lang="en-US" sz="1600" dirty="0">
                <a:solidFill>
                  <a:srgbClr val="DC4405"/>
                </a:solidFill>
                <a:ea typeface="Arial Unicode MS" pitchFamily="34" charset="-122"/>
                <a:cs typeface="Arial Unicode MS" pitchFamily="34" charset="-122"/>
              </a:rPr>
              <a:t>Q factor: </a:t>
            </a:r>
            <a:r>
              <a:rPr lang="en-US" sz="1600" dirty="0">
                <a:solidFill>
                  <a:srgbClr val="0000FF"/>
                </a:solidFill>
                <a:ea typeface="Arial Unicode MS" pitchFamily="34" charset="-122"/>
                <a:cs typeface="Arial Unicode MS" pitchFamily="34" charset="-122"/>
              </a:rPr>
              <a:t>5,600 </a:t>
            </a:r>
          </a:p>
          <a:p>
            <a:pPr marL="800100" lvl="1" indent="-342900">
              <a:buFont typeface="Arial" panose="020B0604020202020204" pitchFamily="34" charset="0"/>
              <a:buChar char="•"/>
            </a:pPr>
            <a:r>
              <a:rPr lang="en-US" sz="1600" dirty="0">
                <a:ea typeface="Arial Unicode MS" pitchFamily="34" charset="-122"/>
                <a:cs typeface="Arial Unicode MS" pitchFamily="34" charset="-122"/>
              </a:rPr>
              <a:t>Limited by Silicon and ITO doping level (</a:t>
            </a:r>
            <a:r>
              <a:rPr lang="en-US" altLang="zh-CN" sz="1600" dirty="0">
                <a:ea typeface="Arial Unicode MS" pitchFamily="34" charset="-122"/>
                <a:cs typeface="Arial Unicode MS" pitchFamily="34" charset="-122"/>
              </a:rPr>
              <a:t>~</a:t>
            </a:r>
            <a:r>
              <a:rPr lang="en-US" sz="1600" dirty="0">
                <a:ea typeface="Arial Unicode MS" pitchFamily="34" charset="-122"/>
                <a:cs typeface="Arial Unicode MS" pitchFamily="34" charset="-122"/>
              </a:rPr>
              <a:t>9,500 after EBL and RIE)</a:t>
            </a:r>
          </a:p>
          <a:p>
            <a:pPr marL="342900" indent="-342900">
              <a:buFont typeface="Arial" panose="020B0604020202020204" pitchFamily="34" charset="0"/>
              <a:buChar char="•"/>
            </a:pPr>
            <a:r>
              <a:rPr lang="en-US" sz="1600" dirty="0">
                <a:solidFill>
                  <a:srgbClr val="DC4405"/>
                </a:solidFill>
                <a:ea typeface="Arial Unicode MS" pitchFamily="34" charset="-122"/>
                <a:cs typeface="Arial Unicode MS" pitchFamily="34" charset="-122"/>
              </a:rPr>
              <a:t>Tuning </a:t>
            </a:r>
            <a:r>
              <a:rPr lang="en-US" sz="1600" dirty="0" err="1">
                <a:solidFill>
                  <a:srgbClr val="DC4405"/>
                </a:solidFill>
                <a:ea typeface="Arial Unicode MS" pitchFamily="34" charset="-122"/>
                <a:cs typeface="Arial Unicode MS" pitchFamily="34" charset="-122"/>
              </a:rPr>
              <a:t>efficieny</a:t>
            </a:r>
            <a:r>
              <a:rPr lang="en-US" sz="1600" dirty="0">
                <a:solidFill>
                  <a:srgbClr val="DC4405"/>
                </a:solidFill>
                <a:ea typeface="Arial Unicode MS" pitchFamily="34" charset="-122"/>
                <a:cs typeface="Arial Unicode MS" pitchFamily="34" charset="-122"/>
              </a:rPr>
              <a:t>: </a:t>
            </a:r>
            <a:r>
              <a:rPr lang="en-US" sz="1600" u="sng" dirty="0">
                <a:solidFill>
                  <a:srgbClr val="0000FF"/>
                </a:solidFill>
                <a:ea typeface="Arial Unicode MS" pitchFamily="34" charset="-122"/>
                <a:cs typeface="Arial Unicode MS" pitchFamily="34" charset="-122"/>
              </a:rPr>
              <a:t>71pm/V</a:t>
            </a:r>
          </a:p>
          <a:p>
            <a:pPr marL="342900" indent="-342900">
              <a:buFont typeface="Arial" panose="020B0604020202020204" pitchFamily="34" charset="0"/>
              <a:buChar char="•"/>
            </a:pPr>
            <a:r>
              <a:rPr lang="en-US" sz="1600" dirty="0">
                <a:solidFill>
                  <a:srgbClr val="DC4405"/>
                </a:solidFill>
                <a:ea typeface="Arial Unicode MS" pitchFamily="34" charset="-122"/>
                <a:cs typeface="Arial Unicode MS" pitchFamily="34" charset="-122"/>
              </a:rPr>
              <a:t>3dB driving voltage: </a:t>
            </a:r>
            <a:r>
              <a:rPr lang="en-US" sz="1600" u="sng" dirty="0">
                <a:solidFill>
                  <a:srgbClr val="0000FF"/>
                </a:solidFill>
                <a:ea typeface="Arial Unicode MS" pitchFamily="34" charset="-122"/>
                <a:cs typeface="Arial Unicode MS" pitchFamily="34" charset="-122"/>
              </a:rPr>
              <a:t>&lt;2V</a:t>
            </a:r>
          </a:p>
        </p:txBody>
      </p:sp>
      <p:sp>
        <p:nvSpPr>
          <p:cNvPr id="8" name="Rectangle 7">
            <a:extLst>
              <a:ext uri="{FF2B5EF4-FFF2-40B4-BE49-F238E27FC236}">
                <a16:creationId xmlns:a16="http://schemas.microsoft.com/office/drawing/2014/main" id="{7C1BE80B-DD23-4698-BBE4-A372F18D08FA}"/>
              </a:ext>
            </a:extLst>
          </p:cNvPr>
          <p:cNvSpPr/>
          <p:nvPr/>
        </p:nvSpPr>
        <p:spPr>
          <a:xfrm>
            <a:off x="1321435" y="5219030"/>
            <a:ext cx="2343014" cy="584775"/>
          </a:xfrm>
          <a:prstGeom prst="rect">
            <a:avLst/>
          </a:prstGeom>
        </p:spPr>
        <p:txBody>
          <a:bodyPr wrap="none">
            <a:spAutoFit/>
          </a:bodyPr>
          <a:lstStyle/>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Device length: </a:t>
            </a:r>
            <a:r>
              <a:rPr lang="en-US" sz="1600" dirty="0">
                <a:ea typeface="Arial Unicode MS" pitchFamily="34" charset="-122"/>
                <a:cs typeface="Arial Unicode MS" pitchFamily="34" charset="-122"/>
              </a:rPr>
              <a:t>14.8µm</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Footprint: </a:t>
            </a:r>
            <a:r>
              <a:rPr lang="en-US" sz="1600" dirty="0">
                <a:ea typeface="Arial Unicode MS" pitchFamily="34" charset="-122"/>
                <a:cs typeface="Arial Unicode MS" pitchFamily="34" charset="-122"/>
              </a:rPr>
              <a:t>30µm</a:t>
            </a:r>
            <a:r>
              <a:rPr lang="en-US" sz="1600" baseline="30000" dirty="0">
                <a:ea typeface="Arial Unicode MS" pitchFamily="34" charset="-122"/>
                <a:cs typeface="Arial Unicode MS" pitchFamily="34" charset="-122"/>
              </a:rPr>
              <a:t>2</a:t>
            </a:r>
          </a:p>
        </p:txBody>
      </p:sp>
      <p:sp>
        <p:nvSpPr>
          <p:cNvPr id="9" name="Rectangle 8">
            <a:extLst>
              <a:ext uri="{FF2B5EF4-FFF2-40B4-BE49-F238E27FC236}">
                <a16:creationId xmlns:a16="http://schemas.microsoft.com/office/drawing/2014/main" id="{54FDBF3E-B20F-45F4-8EF9-ABD022DB0BD7}"/>
              </a:ext>
            </a:extLst>
          </p:cNvPr>
          <p:cNvSpPr/>
          <p:nvPr/>
        </p:nvSpPr>
        <p:spPr>
          <a:xfrm>
            <a:off x="2857722" y="1471746"/>
            <a:ext cx="1401346"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Device images</a:t>
            </a:r>
          </a:p>
        </p:txBody>
      </p:sp>
      <p:sp>
        <p:nvSpPr>
          <p:cNvPr id="10" name="Rectangle 9">
            <a:extLst>
              <a:ext uri="{FF2B5EF4-FFF2-40B4-BE49-F238E27FC236}">
                <a16:creationId xmlns:a16="http://schemas.microsoft.com/office/drawing/2014/main" id="{4D5C31CE-2365-4B35-BA25-B96D6348DF16}"/>
              </a:ext>
            </a:extLst>
          </p:cNvPr>
          <p:cNvSpPr/>
          <p:nvPr/>
        </p:nvSpPr>
        <p:spPr>
          <a:xfrm>
            <a:off x="8092662" y="1143373"/>
            <a:ext cx="1560042"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DC performance</a:t>
            </a:r>
          </a:p>
        </p:txBody>
      </p:sp>
      <p:sp>
        <p:nvSpPr>
          <p:cNvPr id="11" name="TextBox 10">
            <a:extLst>
              <a:ext uri="{FF2B5EF4-FFF2-40B4-BE49-F238E27FC236}">
                <a16:creationId xmlns:a16="http://schemas.microsoft.com/office/drawing/2014/main" id="{534C4ACD-CCB2-47FA-BC33-1DE6330473A6}"/>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24</a:t>
            </a:fld>
            <a:endParaRPr lang="en-US" dirty="0"/>
          </a:p>
        </p:txBody>
      </p:sp>
    </p:spTree>
    <p:extLst>
      <p:ext uri="{BB962C8B-B14F-4D97-AF65-F5344CB8AC3E}">
        <p14:creationId xmlns:p14="http://schemas.microsoft.com/office/powerpoint/2010/main" val="42679674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32713-D57D-4E59-891D-C678CA7CFED1}"/>
              </a:ext>
            </a:extLst>
          </p:cNvPr>
          <p:cNvSpPr>
            <a:spLocks noGrp="1"/>
          </p:cNvSpPr>
          <p:nvPr>
            <p:ph type="title"/>
          </p:nvPr>
        </p:nvSpPr>
        <p:spPr/>
        <p:txBody>
          <a:bodyPr/>
          <a:lstStyle/>
          <a:p>
            <a:r>
              <a:rPr lang="en-US" dirty="0"/>
              <a:t>Experimental results: high speed modulation</a:t>
            </a:r>
          </a:p>
        </p:txBody>
      </p:sp>
      <p:sp>
        <p:nvSpPr>
          <p:cNvPr id="3" name="Picture Placeholder 2">
            <a:extLst>
              <a:ext uri="{FF2B5EF4-FFF2-40B4-BE49-F238E27FC236}">
                <a16:creationId xmlns:a16="http://schemas.microsoft.com/office/drawing/2014/main" id="{CF4DFC81-DE14-4946-B622-6E26DC0C66CE}"/>
              </a:ext>
            </a:extLst>
          </p:cNvPr>
          <p:cNvSpPr>
            <a:spLocks noGrp="1"/>
          </p:cNvSpPr>
          <p:nvPr>
            <p:ph type="pic" sz="quarter" idx="10"/>
          </p:nvPr>
        </p:nvSpPr>
        <p:spPr/>
      </p:sp>
      <p:pic>
        <p:nvPicPr>
          <p:cNvPr id="5" name="Graphic 4">
            <a:extLst>
              <a:ext uri="{FF2B5EF4-FFF2-40B4-BE49-F238E27FC236}">
                <a16:creationId xmlns:a16="http://schemas.microsoft.com/office/drawing/2014/main" id="{666D21A7-B835-45F8-9495-076293FE9A9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718931" y="1672977"/>
            <a:ext cx="4474849" cy="2434644"/>
          </a:xfrm>
          <a:prstGeom prst="rect">
            <a:avLst/>
          </a:prstGeom>
        </p:spPr>
      </p:pic>
      <p:sp>
        <p:nvSpPr>
          <p:cNvPr id="6" name="TextBox 5">
            <a:extLst>
              <a:ext uri="{FF2B5EF4-FFF2-40B4-BE49-F238E27FC236}">
                <a16:creationId xmlns:a16="http://schemas.microsoft.com/office/drawing/2014/main" id="{16C54D27-DC86-4F0C-A5E3-C1C1392FB779}"/>
              </a:ext>
            </a:extLst>
          </p:cNvPr>
          <p:cNvSpPr txBox="1"/>
          <p:nvPr/>
        </p:nvSpPr>
        <p:spPr>
          <a:xfrm>
            <a:off x="6718931" y="1341567"/>
            <a:ext cx="2148473" cy="338554"/>
          </a:xfrm>
          <a:prstGeom prst="rect">
            <a:avLst/>
          </a:prstGeom>
        </p:spPr>
        <p:txBody>
          <a:bodyPr wrap="none">
            <a:spAutoFit/>
          </a:bodyPr>
          <a:lstStyle>
            <a:defPPr>
              <a:defRPr lang="en-US"/>
            </a:defPPr>
            <a:lvl1pPr>
              <a:defRPr sz="1600">
                <a:solidFill>
                  <a:schemeClr val="accent1">
                    <a:lumMod val="75000"/>
                  </a:schemeClr>
                </a:solidFill>
                <a:latin typeface="Times New Roman" panose="02020603050405020304" pitchFamily="18" charset="0"/>
                <a:cs typeface="Times New Roman" panose="02020603050405020304" pitchFamily="18" charset="0"/>
              </a:defRPr>
            </a:lvl1pPr>
          </a:lstStyle>
          <a:p>
            <a:r>
              <a:rPr lang="en-US" dirty="0"/>
              <a:t>Testing setup schematic</a:t>
            </a:r>
          </a:p>
        </p:txBody>
      </p:sp>
      <p:pic>
        <p:nvPicPr>
          <p:cNvPr id="7" name="Graphic 6">
            <a:extLst>
              <a:ext uri="{FF2B5EF4-FFF2-40B4-BE49-F238E27FC236}">
                <a16:creationId xmlns:a16="http://schemas.microsoft.com/office/drawing/2014/main" id="{8DE22F7F-D7DB-4C04-8723-1A0264A825B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79471" y="1426158"/>
            <a:ext cx="3234257" cy="2948039"/>
          </a:xfrm>
          <a:prstGeom prst="rect">
            <a:avLst/>
          </a:prstGeom>
        </p:spPr>
      </p:pic>
      <p:pic>
        <p:nvPicPr>
          <p:cNvPr id="8" name="Picture 7">
            <a:extLst>
              <a:ext uri="{FF2B5EF4-FFF2-40B4-BE49-F238E27FC236}">
                <a16:creationId xmlns:a16="http://schemas.microsoft.com/office/drawing/2014/main" id="{0862DBD5-939E-466B-8F58-F854C6C1DC00}"/>
              </a:ext>
            </a:extLst>
          </p:cNvPr>
          <p:cNvPicPr>
            <a:picLocks noChangeAspect="1"/>
          </p:cNvPicPr>
          <p:nvPr/>
        </p:nvPicPr>
        <p:blipFill>
          <a:blip r:embed="rId6"/>
          <a:stretch>
            <a:fillRect/>
          </a:stretch>
        </p:blipFill>
        <p:spPr>
          <a:xfrm>
            <a:off x="3921247" y="1672977"/>
            <a:ext cx="2454518" cy="2434644"/>
          </a:xfrm>
          <a:prstGeom prst="rect">
            <a:avLst/>
          </a:prstGeom>
        </p:spPr>
      </p:pic>
      <p:sp>
        <p:nvSpPr>
          <p:cNvPr id="9" name="TextBox 8">
            <a:extLst>
              <a:ext uri="{FF2B5EF4-FFF2-40B4-BE49-F238E27FC236}">
                <a16:creationId xmlns:a16="http://schemas.microsoft.com/office/drawing/2014/main" id="{B6C2B56B-CA86-45EE-9D73-A7F21A48D1DB}"/>
              </a:ext>
            </a:extLst>
          </p:cNvPr>
          <p:cNvSpPr txBox="1"/>
          <p:nvPr/>
        </p:nvSpPr>
        <p:spPr>
          <a:xfrm>
            <a:off x="1004612" y="4337997"/>
            <a:ext cx="4332406" cy="2062103"/>
          </a:xfrm>
          <a:prstGeom prst="rect">
            <a:avLst/>
          </a:prstGeom>
          <a:noFill/>
        </p:spPr>
        <p:txBody>
          <a:bodyPr wrap="square" rtlCol="0">
            <a:spAutoFit/>
          </a:bodyPr>
          <a:lstStyle/>
          <a:p>
            <a:pPr marL="285750" indent="-285750">
              <a:buFont typeface="Arial" panose="020B0604020202020204" pitchFamily="34" charset="0"/>
              <a:buChar char="•"/>
            </a:pPr>
            <a:r>
              <a:rPr lang="en-US" sz="1600" dirty="0">
                <a:ea typeface="Arial Unicode MS" pitchFamily="34" charset="-122"/>
                <a:cs typeface="Arial Unicode MS" pitchFamily="34" charset="-122"/>
              </a:rPr>
              <a:t>Direct proof of TCO gate’s capability for high speed modulation</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Rise time: </a:t>
            </a:r>
            <a:r>
              <a:rPr lang="en-US" sz="1600" dirty="0">
                <a:ea typeface="Arial Unicode MS" pitchFamily="34" charset="-122"/>
                <a:cs typeface="Arial Unicode MS" pitchFamily="34" charset="-122"/>
              </a:rPr>
              <a:t>~0.135ns</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3dB bandwidth: </a:t>
            </a:r>
            <a:r>
              <a:rPr lang="en-US" sz="1600" dirty="0">
                <a:solidFill>
                  <a:srgbClr val="0000FF"/>
                </a:solidFill>
                <a:ea typeface="Arial Unicode MS" pitchFamily="34" charset="-122"/>
                <a:cs typeface="Arial Unicode MS" pitchFamily="34" charset="-122"/>
              </a:rPr>
              <a:t>2.5GHz</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Eye diagrams: </a:t>
            </a:r>
            <a:r>
              <a:rPr lang="en-US" sz="1600" dirty="0">
                <a:ea typeface="Arial Unicode MS" pitchFamily="34" charset="-122"/>
                <a:cs typeface="Arial Unicode MS" pitchFamily="34" charset="-122"/>
              </a:rPr>
              <a:t>up to 5Gb/s</a:t>
            </a:r>
          </a:p>
          <a:p>
            <a:pPr marL="285750" indent="-285750">
              <a:buFont typeface="Arial" panose="020B0604020202020204" pitchFamily="34" charset="0"/>
              <a:buChar char="•"/>
            </a:pPr>
            <a:r>
              <a:rPr lang="en-US" sz="1600" dirty="0">
                <a:solidFill>
                  <a:srgbClr val="DC4405"/>
                </a:solidFill>
              </a:rPr>
              <a:t>Signal output from generator: </a:t>
            </a:r>
            <a:r>
              <a:rPr lang="en-US" sz="1600" dirty="0"/>
              <a:t>1 </a:t>
            </a:r>
            <a:r>
              <a:rPr lang="en-US" sz="1600" dirty="0" err="1"/>
              <a:t>Vpp</a:t>
            </a:r>
            <a:endParaRPr lang="en-US" sz="1600" dirty="0"/>
          </a:p>
          <a:p>
            <a:pPr marL="285750" indent="-285750">
              <a:buFont typeface="Arial" panose="020B0604020202020204" pitchFamily="34" charset="0"/>
              <a:buChar char="•"/>
            </a:pPr>
            <a:r>
              <a:rPr lang="en-US" sz="1600" dirty="0">
                <a:solidFill>
                  <a:srgbClr val="DC4405"/>
                </a:solidFill>
              </a:rPr>
              <a:t>Voltage on DUT: </a:t>
            </a:r>
            <a:r>
              <a:rPr lang="en-US" sz="1600" dirty="0"/>
              <a:t>2 </a:t>
            </a:r>
            <a:r>
              <a:rPr lang="en-US" sz="1600" dirty="0" err="1"/>
              <a:t>Vpp</a:t>
            </a:r>
            <a:endParaRPr lang="en-US" sz="1600" dirty="0">
              <a:ea typeface="Arial Unicode MS" pitchFamily="34" charset="-122"/>
              <a:cs typeface="Arial Unicode MS" pitchFamily="34" charset="-122"/>
            </a:endParaRPr>
          </a:p>
          <a:p>
            <a:endParaRPr lang="en-US" sz="1600" dirty="0">
              <a:solidFill>
                <a:srgbClr val="0000FF"/>
              </a:solidFill>
              <a:ea typeface="Arial Unicode MS" pitchFamily="34" charset="-122"/>
              <a:cs typeface="Arial Unicode MS" pitchFamily="34" charset="-122"/>
            </a:endParaRPr>
          </a:p>
        </p:txBody>
      </p:sp>
      <p:sp>
        <p:nvSpPr>
          <p:cNvPr id="10" name="TextBox 9">
            <a:extLst>
              <a:ext uri="{FF2B5EF4-FFF2-40B4-BE49-F238E27FC236}">
                <a16:creationId xmlns:a16="http://schemas.microsoft.com/office/drawing/2014/main" id="{BAE3C3B7-B9F4-448E-A6E9-90DF5EF06E7E}"/>
              </a:ext>
            </a:extLst>
          </p:cNvPr>
          <p:cNvSpPr txBox="1"/>
          <p:nvPr/>
        </p:nvSpPr>
        <p:spPr>
          <a:xfrm>
            <a:off x="1242093" y="1341567"/>
            <a:ext cx="2242793" cy="338554"/>
          </a:xfrm>
          <a:prstGeom prst="rect">
            <a:avLst/>
          </a:prstGeom>
        </p:spPr>
        <p:txBody>
          <a:bodyPr wrap="none">
            <a:spAutoFit/>
          </a:bodyPr>
          <a:lstStyle>
            <a:defPPr>
              <a:defRPr lang="en-US"/>
            </a:defPPr>
            <a:lvl1pPr>
              <a:defRPr sz="1600">
                <a:solidFill>
                  <a:schemeClr val="accent1">
                    <a:lumMod val="75000"/>
                  </a:schemeClr>
                </a:solidFill>
                <a:latin typeface="Times New Roman" panose="02020603050405020304" pitchFamily="18" charset="0"/>
                <a:cs typeface="Times New Roman" panose="02020603050405020304" pitchFamily="18" charset="0"/>
              </a:defRPr>
            </a:lvl1pPr>
          </a:lstStyle>
          <a:p>
            <a:r>
              <a:rPr lang="en-US" dirty="0"/>
              <a:t>1.25GHz AC modulation</a:t>
            </a:r>
          </a:p>
        </p:txBody>
      </p:sp>
      <p:sp>
        <p:nvSpPr>
          <p:cNvPr id="11" name="TextBox 10">
            <a:extLst>
              <a:ext uri="{FF2B5EF4-FFF2-40B4-BE49-F238E27FC236}">
                <a16:creationId xmlns:a16="http://schemas.microsoft.com/office/drawing/2014/main" id="{ACFA2D1A-03BB-4A17-8982-CD8468325642}"/>
              </a:ext>
            </a:extLst>
          </p:cNvPr>
          <p:cNvSpPr txBox="1"/>
          <p:nvPr/>
        </p:nvSpPr>
        <p:spPr>
          <a:xfrm>
            <a:off x="4493519" y="1343055"/>
            <a:ext cx="1309974" cy="338554"/>
          </a:xfrm>
          <a:prstGeom prst="rect">
            <a:avLst/>
          </a:prstGeom>
        </p:spPr>
        <p:txBody>
          <a:bodyPr wrap="none">
            <a:spAutoFit/>
          </a:bodyPr>
          <a:lstStyle>
            <a:defPPr>
              <a:defRPr lang="en-US"/>
            </a:defPPr>
            <a:lvl1pPr>
              <a:defRPr sz="1600">
                <a:solidFill>
                  <a:schemeClr val="accent1">
                    <a:lumMod val="75000"/>
                  </a:schemeClr>
                </a:solidFill>
                <a:latin typeface="Times New Roman" panose="02020603050405020304" pitchFamily="18" charset="0"/>
                <a:cs typeface="Times New Roman" panose="02020603050405020304" pitchFamily="18" charset="0"/>
              </a:defRPr>
            </a:lvl1pPr>
          </a:lstStyle>
          <a:p>
            <a:r>
              <a:rPr lang="en-US" dirty="0"/>
              <a:t>Eye diagrams</a:t>
            </a:r>
          </a:p>
        </p:txBody>
      </p:sp>
      <p:pic>
        <p:nvPicPr>
          <p:cNvPr id="14" name="Graphic 13">
            <a:extLst>
              <a:ext uri="{FF2B5EF4-FFF2-40B4-BE49-F238E27FC236}">
                <a16:creationId xmlns:a16="http://schemas.microsoft.com/office/drawing/2014/main" id="{10E29EDE-604E-4EB5-8C26-73ACAAD8941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921247" y="3769067"/>
            <a:ext cx="1415771" cy="338554"/>
          </a:xfrm>
          <a:prstGeom prst="rect">
            <a:avLst/>
          </a:prstGeom>
        </p:spPr>
      </p:pic>
      <p:sp>
        <p:nvSpPr>
          <p:cNvPr id="16" name="Rectangle 15">
            <a:extLst>
              <a:ext uri="{FF2B5EF4-FFF2-40B4-BE49-F238E27FC236}">
                <a16:creationId xmlns:a16="http://schemas.microsoft.com/office/drawing/2014/main" id="{21498EE3-2DA3-48AC-84BB-DC8B2303CEE9}"/>
              </a:ext>
            </a:extLst>
          </p:cNvPr>
          <p:cNvSpPr/>
          <p:nvPr/>
        </p:nvSpPr>
        <p:spPr>
          <a:xfrm>
            <a:off x="1004612" y="6107712"/>
            <a:ext cx="6096000" cy="338554"/>
          </a:xfrm>
          <a:prstGeom prst="rect">
            <a:avLst/>
          </a:prstGeom>
        </p:spPr>
        <p:txBody>
          <a:bodyPr>
            <a:spAutoFit/>
          </a:bodyPr>
          <a:lstStyle/>
          <a:p>
            <a:pPr marL="285750" indent="-285750">
              <a:buFont typeface="Arial" panose="020B0604020202020204" pitchFamily="34" charset="0"/>
              <a:buChar char="•"/>
            </a:pPr>
            <a:endParaRPr lang="en-US" sz="1600" dirty="0"/>
          </a:p>
        </p:txBody>
      </p:sp>
      <p:pic>
        <p:nvPicPr>
          <p:cNvPr id="4" name="Picture 3">
            <a:extLst>
              <a:ext uri="{FF2B5EF4-FFF2-40B4-BE49-F238E27FC236}">
                <a16:creationId xmlns:a16="http://schemas.microsoft.com/office/drawing/2014/main" id="{AD8C129E-C923-44EB-A8F3-8EB7092BF728}"/>
              </a:ext>
            </a:extLst>
          </p:cNvPr>
          <p:cNvPicPr>
            <a:picLocks noChangeAspect="1"/>
          </p:cNvPicPr>
          <p:nvPr/>
        </p:nvPicPr>
        <p:blipFill>
          <a:blip r:embed="rId9"/>
          <a:stretch>
            <a:fillRect/>
          </a:stretch>
        </p:blipFill>
        <p:spPr>
          <a:xfrm>
            <a:off x="6636683" y="4244950"/>
            <a:ext cx="4675846" cy="1954424"/>
          </a:xfrm>
          <a:prstGeom prst="rect">
            <a:avLst/>
          </a:prstGeom>
        </p:spPr>
      </p:pic>
      <p:sp>
        <p:nvSpPr>
          <p:cNvPr id="15" name="TextBox 14">
            <a:extLst>
              <a:ext uri="{FF2B5EF4-FFF2-40B4-BE49-F238E27FC236}">
                <a16:creationId xmlns:a16="http://schemas.microsoft.com/office/drawing/2014/main" id="{4EDE0AD3-6718-4201-92CB-9EF8FB17D430}"/>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25</a:t>
            </a:fld>
            <a:endParaRPr lang="en-US" dirty="0"/>
          </a:p>
        </p:txBody>
      </p:sp>
    </p:spTree>
    <p:extLst>
      <p:ext uri="{BB962C8B-B14F-4D97-AF65-F5344CB8AC3E}">
        <p14:creationId xmlns:p14="http://schemas.microsoft.com/office/powerpoint/2010/main" val="16772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0103E-ED0D-4C64-9949-E9E7312B220E}"/>
              </a:ext>
            </a:extLst>
          </p:cNvPr>
          <p:cNvSpPr>
            <a:spLocks noGrp="1"/>
          </p:cNvSpPr>
          <p:nvPr>
            <p:ph type="title"/>
          </p:nvPr>
        </p:nvSpPr>
        <p:spPr/>
        <p:txBody>
          <a:bodyPr/>
          <a:lstStyle/>
          <a:p>
            <a:r>
              <a:rPr lang="en-US" dirty="0"/>
              <a:t>Optimization for higher bandwidth </a:t>
            </a:r>
          </a:p>
        </p:txBody>
      </p:sp>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E17F6008-EF51-4467-85BE-8CC9459FA8B1}"/>
                  </a:ext>
                </a:extLst>
              </p:cNvPr>
              <p:cNvSpPr/>
              <p:nvPr/>
            </p:nvSpPr>
            <p:spPr>
              <a:xfrm>
                <a:off x="944880" y="1364538"/>
                <a:ext cx="5151120" cy="2031325"/>
              </a:xfrm>
              <a:prstGeom prst="rect">
                <a:avLst/>
              </a:prstGeom>
            </p:spPr>
            <p:txBody>
              <a:bodyPr wrap="square">
                <a:spAutoFit/>
              </a:bodyPr>
              <a:lstStyle/>
              <a:p>
                <a:r>
                  <a:rPr lang="en-US" dirty="0">
                    <a:solidFill>
                      <a:schemeClr val="accent5"/>
                    </a:solidFill>
                    <a:ea typeface="Arial Unicode MS" pitchFamily="34" charset="-122"/>
                    <a:cs typeface="Arial Unicode MS" pitchFamily="34" charset="-122"/>
                  </a:rPr>
                  <a:t>Speed analysis</a:t>
                </a:r>
              </a:p>
              <a:p>
                <a:pPr marL="342900" indent="-342900">
                  <a:buFont typeface="Arial" panose="020B0604020202020204" pitchFamily="34" charset="0"/>
                  <a:buChar char="•"/>
                </a:pPr>
                <a:r>
                  <a:rPr lang="en-US" dirty="0">
                    <a:solidFill>
                      <a:srgbClr val="DC4405"/>
                    </a:solidFill>
                    <a:ea typeface="Arial Unicode MS" pitchFamily="34" charset="-122"/>
                    <a:cs typeface="Arial Unicode MS" pitchFamily="34" charset="-122"/>
                  </a:rPr>
                  <a:t>Capacitance: </a:t>
                </a:r>
                <a:r>
                  <a:rPr lang="en-US" dirty="0">
                    <a:ea typeface="Arial Unicode MS" pitchFamily="34" charset="-122"/>
                    <a:cs typeface="Arial Unicode MS" pitchFamily="34" charset="-122"/>
                  </a:rPr>
                  <a:t>18.3 </a:t>
                </a:r>
                <a:r>
                  <a:rPr lang="en-US" dirty="0" err="1">
                    <a:ea typeface="Arial Unicode MS" pitchFamily="34" charset="-122"/>
                    <a:cs typeface="Arial Unicode MS" pitchFamily="34" charset="-122"/>
                  </a:rPr>
                  <a:t>fF</a:t>
                </a:r>
                <a:endParaRPr lang="en-US" dirty="0">
                  <a:solidFill>
                    <a:srgbClr val="DC4405"/>
                  </a:solidFill>
                  <a:ea typeface="Arial Unicode MS" pitchFamily="34" charset="-122"/>
                  <a:cs typeface="Arial Unicode MS" pitchFamily="34" charset="-122"/>
                </a:endParaRPr>
              </a:p>
              <a:p>
                <a:pPr marL="342900" indent="-342900">
                  <a:buFont typeface="Arial" panose="020B0604020202020204" pitchFamily="34" charset="0"/>
                  <a:buChar char="•"/>
                </a:pPr>
                <a:r>
                  <a:rPr lang="en-US" dirty="0">
                    <a:solidFill>
                      <a:srgbClr val="DC4405"/>
                    </a:solidFill>
                    <a:ea typeface="Arial Unicode MS" pitchFamily="34" charset="-122"/>
                    <a:cs typeface="Arial Unicode MS" pitchFamily="34" charset="-122"/>
                  </a:rPr>
                  <a:t>Series resistance: </a:t>
                </a:r>
                <a:r>
                  <a:rPr lang="en-US" dirty="0">
                    <a:ea typeface="Arial Unicode MS" pitchFamily="34" charset="-122"/>
                    <a:cs typeface="Arial Unicode MS" pitchFamily="34" charset="-122"/>
                  </a:rPr>
                  <a:t>3.9 k</a:t>
                </a:r>
                <a:r>
                  <a:rPr lang="el-GR" dirty="0">
                    <a:ea typeface="Arial Unicode MS" pitchFamily="34" charset="-122"/>
                    <a:cs typeface="Arial Unicode MS" pitchFamily="34" charset="-122"/>
                  </a:rPr>
                  <a:t>Ω</a:t>
                </a:r>
                <a:endParaRPr lang="en-US" dirty="0">
                  <a:ea typeface="Arial Unicode MS" pitchFamily="34" charset="-122"/>
                  <a:cs typeface="Arial Unicode MS" pitchFamily="34" charset="-122"/>
                </a:endParaRPr>
              </a:p>
              <a:p>
                <a:pPr marL="800100" lvl="1" indent="-342900">
                  <a:buFont typeface="Arial" panose="020B0604020202020204" pitchFamily="34" charset="0"/>
                  <a:buChar char="•"/>
                </a:pPr>
                <a14:m>
                  <m:oMath xmlns:m="http://schemas.openxmlformats.org/officeDocument/2006/math">
                    <m:sSub>
                      <m:sSubPr>
                        <m:ctrlPr>
                          <a:rPr lang="en-US" i="1">
                            <a:latin typeface="Cambria Math" panose="02040503050406030204" pitchFamily="18" charset="0"/>
                            <a:ea typeface="Arial Unicode MS" pitchFamily="34" charset="-122"/>
                            <a:cs typeface="Arial Unicode MS" pitchFamily="34" charset="-122"/>
                          </a:rPr>
                        </m:ctrlPr>
                      </m:sSubPr>
                      <m:e>
                        <m:r>
                          <a:rPr lang="en-US" i="1">
                            <a:latin typeface="Cambria Math" panose="02040503050406030204" pitchFamily="18" charset="0"/>
                            <a:ea typeface="Arial Unicode MS" pitchFamily="34" charset="-122"/>
                            <a:cs typeface="Arial Unicode MS" pitchFamily="34" charset="-122"/>
                          </a:rPr>
                          <m:t>𝑅</m:t>
                        </m:r>
                      </m:e>
                      <m:sub>
                        <m:r>
                          <a:rPr lang="en-US" i="1">
                            <a:latin typeface="Cambria Math" panose="02040503050406030204" pitchFamily="18" charset="0"/>
                            <a:ea typeface="Arial Unicode MS" pitchFamily="34" charset="-122"/>
                            <a:cs typeface="Arial Unicode MS" pitchFamily="34" charset="-122"/>
                          </a:rPr>
                          <m:t>𝑆𝑖</m:t>
                        </m:r>
                      </m:sub>
                    </m:sSub>
                  </m:oMath>
                </a14:m>
                <a:r>
                  <a:rPr lang="en-US" dirty="0">
                    <a:ea typeface="Arial Unicode MS" pitchFamily="34" charset="-122"/>
                    <a:cs typeface="Arial Unicode MS" pitchFamily="34" charset="-122"/>
                  </a:rPr>
                  <a:t>: ~3.3 k</a:t>
                </a:r>
                <a:r>
                  <a:rPr lang="el-GR" dirty="0">
                    <a:ea typeface="Arial Unicode MS" pitchFamily="34" charset="-122"/>
                    <a:cs typeface="Arial Unicode MS" pitchFamily="34" charset="-122"/>
                  </a:rPr>
                  <a:t>Ω</a:t>
                </a:r>
                <a:r>
                  <a:rPr lang="en-US" dirty="0">
                    <a:ea typeface="Arial Unicode MS" pitchFamily="34" charset="-122"/>
                    <a:cs typeface="Arial Unicode MS" pitchFamily="34" charset="-122"/>
                  </a:rPr>
                  <a:t> </a:t>
                </a:r>
              </a:p>
              <a:p>
                <a:pPr marL="800100" lvl="1" indent="-342900">
                  <a:buFont typeface="Arial" panose="020B0604020202020204" pitchFamily="34" charset="0"/>
                  <a:buChar char="•"/>
                </a:pPr>
                <a:r>
                  <a:rPr lang="en-US" dirty="0">
                    <a:ea typeface="Arial Unicode MS" pitchFamily="34" charset="-122"/>
                    <a:cs typeface="Arial Unicode MS" pitchFamily="34" charset="-122"/>
                  </a:rPr>
                  <a:t>P++ silicon sheet resistance ~1100</a:t>
                </a:r>
                <a:r>
                  <a:rPr lang="el-GR" dirty="0">
                    <a:ea typeface="Arial Unicode MS" pitchFamily="34" charset="-122"/>
                    <a:cs typeface="Arial Unicode MS" pitchFamily="34" charset="-122"/>
                  </a:rPr>
                  <a:t>Ω/</a:t>
                </a:r>
                <a:r>
                  <a:rPr lang="en-US" dirty="0">
                    <a:ea typeface="Arial Unicode MS" pitchFamily="34" charset="-122"/>
                    <a:cs typeface="Arial Unicode MS" pitchFamily="34" charset="-122"/>
                  </a:rPr>
                  <a:t>square</a:t>
                </a:r>
              </a:p>
              <a:p>
                <a:pPr marL="800100" lvl="1" indent="-342900">
                  <a:buFont typeface="Arial" panose="020B0604020202020204" pitchFamily="34" charset="0"/>
                  <a:buChar char="•"/>
                </a:pPr>
                <a14:m>
                  <m:oMath xmlns:m="http://schemas.openxmlformats.org/officeDocument/2006/math">
                    <m:sSub>
                      <m:sSubPr>
                        <m:ctrlPr>
                          <a:rPr lang="en-US" i="1">
                            <a:latin typeface="Cambria Math" panose="02040503050406030204" pitchFamily="18" charset="0"/>
                            <a:ea typeface="Arial Unicode MS" pitchFamily="34" charset="-122"/>
                            <a:cs typeface="Arial Unicode MS" pitchFamily="34" charset="-122"/>
                          </a:rPr>
                        </m:ctrlPr>
                      </m:sSubPr>
                      <m:e>
                        <m:r>
                          <a:rPr lang="en-US" i="1">
                            <a:latin typeface="Cambria Math" panose="02040503050406030204" pitchFamily="18" charset="0"/>
                            <a:ea typeface="Arial Unicode MS" pitchFamily="34" charset="-122"/>
                            <a:cs typeface="Arial Unicode MS" pitchFamily="34" charset="-122"/>
                          </a:rPr>
                          <m:t>𝑅</m:t>
                        </m:r>
                      </m:e>
                      <m:sub>
                        <m:r>
                          <a:rPr lang="en-US" i="1">
                            <a:latin typeface="Cambria Math" panose="02040503050406030204" pitchFamily="18" charset="0"/>
                            <a:ea typeface="Arial Unicode MS" pitchFamily="34" charset="-122"/>
                            <a:cs typeface="Arial Unicode MS" pitchFamily="34" charset="-122"/>
                          </a:rPr>
                          <m:t>𝐼𝑇𝑂</m:t>
                        </m:r>
                      </m:sub>
                    </m:sSub>
                  </m:oMath>
                </a14:m>
                <a:r>
                  <a:rPr lang="en-US" dirty="0">
                    <a:ea typeface="Arial Unicode MS" pitchFamily="34" charset="-122"/>
                    <a:cs typeface="Arial Unicode MS" pitchFamily="34" charset="-122"/>
                  </a:rPr>
                  <a:t>: ~0.6 k</a:t>
                </a:r>
                <a:r>
                  <a:rPr lang="el-GR" dirty="0">
                    <a:ea typeface="Arial Unicode MS" pitchFamily="34" charset="-122"/>
                    <a:cs typeface="Arial Unicode MS" pitchFamily="34" charset="-122"/>
                  </a:rPr>
                  <a:t>Ω</a:t>
                </a:r>
                <a:endParaRPr lang="en-US" dirty="0">
                  <a:ea typeface="Arial Unicode MS" pitchFamily="34" charset="-122"/>
                  <a:cs typeface="Arial Unicode MS" pitchFamily="34" charset="-122"/>
                </a:endParaRPr>
              </a:p>
              <a:p>
                <a:pPr marL="800100" lvl="1" indent="-342900">
                  <a:buFont typeface="Arial" panose="020B0604020202020204" pitchFamily="34" charset="0"/>
                  <a:buChar char="•"/>
                </a:pPr>
                <a:r>
                  <a:rPr lang="en-US" dirty="0">
                    <a:ea typeface="Arial Unicode MS" pitchFamily="34" charset="-122"/>
                    <a:cs typeface="Arial Unicode MS" pitchFamily="34" charset="-122"/>
                  </a:rPr>
                  <a:t>ITO sheet resistance </a:t>
                </a:r>
                <a:r>
                  <a:rPr lang="el-GR" dirty="0">
                    <a:ea typeface="Arial Unicode MS" pitchFamily="34" charset="-122"/>
                    <a:cs typeface="Arial Unicode MS" pitchFamily="34" charset="-122"/>
                  </a:rPr>
                  <a:t>700Ω/</a:t>
                </a:r>
                <a:r>
                  <a:rPr lang="en-US" dirty="0">
                    <a:ea typeface="Arial Unicode MS" pitchFamily="34" charset="-122"/>
                    <a:cs typeface="Arial Unicode MS" pitchFamily="34" charset="-122"/>
                  </a:rPr>
                  <a:t>square</a:t>
                </a:r>
              </a:p>
            </p:txBody>
          </p:sp>
        </mc:Choice>
        <mc:Fallback xmlns="">
          <p:sp>
            <p:nvSpPr>
              <p:cNvPr id="9" name="Rectangle 8">
                <a:extLst>
                  <a:ext uri="{FF2B5EF4-FFF2-40B4-BE49-F238E27FC236}">
                    <a16:creationId xmlns:a16="http://schemas.microsoft.com/office/drawing/2014/main" id="{E17F6008-EF51-4467-85BE-8CC9459FA8B1}"/>
                  </a:ext>
                </a:extLst>
              </p:cNvPr>
              <p:cNvSpPr>
                <a:spLocks noRot="1" noChangeAspect="1" noMove="1" noResize="1" noEditPoints="1" noAdjustHandles="1" noChangeArrowheads="1" noChangeShapeType="1" noTextEdit="1"/>
              </p:cNvSpPr>
              <p:nvPr/>
            </p:nvSpPr>
            <p:spPr>
              <a:xfrm>
                <a:off x="944880" y="1364538"/>
                <a:ext cx="5151120" cy="2031325"/>
              </a:xfrm>
              <a:prstGeom prst="rect">
                <a:avLst/>
              </a:prstGeom>
              <a:blipFill>
                <a:blip r:embed="rId3"/>
                <a:stretch>
                  <a:fillRect l="-947" t="-1802" b="-390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13D76EFD-2433-4CD7-B727-CFDF8678B2C1}"/>
                  </a:ext>
                </a:extLst>
              </p:cNvPr>
              <p:cNvSpPr/>
              <p:nvPr/>
            </p:nvSpPr>
            <p:spPr>
              <a:xfrm>
                <a:off x="944880" y="3428999"/>
                <a:ext cx="6096000" cy="3139321"/>
              </a:xfrm>
              <a:prstGeom prst="rect">
                <a:avLst/>
              </a:prstGeom>
            </p:spPr>
            <p:txBody>
              <a:bodyPr>
                <a:spAutoFit/>
              </a:bodyPr>
              <a:lstStyle/>
              <a:p>
                <a:r>
                  <a:rPr lang="en-US" dirty="0">
                    <a:solidFill>
                      <a:schemeClr val="accent5"/>
                    </a:solidFill>
                    <a:ea typeface="Arial Unicode MS" pitchFamily="34" charset="-122"/>
                    <a:cs typeface="Arial Unicode MS" pitchFamily="34" charset="-122"/>
                  </a:rPr>
                  <a:t>Future optimization</a:t>
                </a:r>
              </a:p>
              <a:p>
                <a:pPr marL="342900" indent="-342900">
                  <a:buFont typeface="Arial" panose="020B0604020202020204" pitchFamily="34" charset="0"/>
                  <a:buChar char="•"/>
                </a:pPr>
                <a:r>
                  <a:rPr lang="en-US" dirty="0">
                    <a:solidFill>
                      <a:srgbClr val="DC4405"/>
                    </a:solidFill>
                    <a:ea typeface="Arial Unicode MS" pitchFamily="34" charset="-122"/>
                    <a:cs typeface="Arial Unicode MS" pitchFamily="34" charset="-122"/>
                  </a:rPr>
                  <a:t>Node-matched Si doping</a:t>
                </a:r>
              </a:p>
              <a:p>
                <a:pPr marL="800100" lvl="1" indent="-342900">
                  <a:buFont typeface="Wingdings" panose="05000000000000000000" pitchFamily="2" charset="2"/>
                  <a:buChar char="Ø"/>
                </a:pPr>
                <a:r>
                  <a:rPr lang="en-US" dirty="0">
                    <a:ea typeface="Arial Unicode MS" pitchFamily="34" charset="-122"/>
                    <a:cs typeface="Arial Unicode MS" pitchFamily="34" charset="-122"/>
                  </a:rPr>
                  <a:t>Put p++ closer to active region</a:t>
                </a:r>
              </a:p>
              <a:p>
                <a:pPr marL="342900" indent="-342900">
                  <a:buFont typeface="Arial" panose="020B0604020202020204" pitchFamily="34" charset="0"/>
                  <a:buChar char="•"/>
                </a:pPr>
                <a:r>
                  <a:rPr lang="en-US" dirty="0">
                    <a:solidFill>
                      <a:srgbClr val="DC4405"/>
                    </a:solidFill>
                    <a:ea typeface="Arial Unicode MS" pitchFamily="34" charset="-122"/>
                    <a:cs typeface="Arial Unicode MS" pitchFamily="34" charset="-122"/>
                  </a:rPr>
                  <a:t>High mobility TCO, such </a:t>
                </a:r>
                <a:r>
                  <a:rPr lang="en-US" dirty="0" err="1">
                    <a:solidFill>
                      <a:srgbClr val="DC4405"/>
                    </a:solidFill>
                    <a:ea typeface="Arial Unicode MS" pitchFamily="34" charset="-122"/>
                    <a:cs typeface="Arial Unicode MS" pitchFamily="34" charset="-122"/>
                  </a:rPr>
                  <a:t>ITiO</a:t>
                </a:r>
                <a:endParaRPr lang="en-US" dirty="0">
                  <a:solidFill>
                    <a:srgbClr val="DC4405"/>
                  </a:solidFill>
                  <a:ea typeface="Arial Unicode MS" pitchFamily="34" charset="-122"/>
                  <a:cs typeface="Arial Unicode MS" pitchFamily="34" charset="-122"/>
                </a:endParaRPr>
              </a:p>
              <a:p>
                <a:pPr marL="800100" lvl="1" indent="-342900">
                  <a:buFont typeface="Wingdings" panose="05000000000000000000" pitchFamily="2" charset="2"/>
                  <a:buChar char="Ø"/>
                </a:pPr>
                <a14:m>
                  <m:oMath xmlns:m="http://schemas.openxmlformats.org/officeDocument/2006/math">
                    <m:sSub>
                      <m:sSubPr>
                        <m:ctrlPr>
                          <a:rPr lang="en-US" i="1" smtClean="0">
                            <a:latin typeface="Cambria Math" panose="02040503050406030204" pitchFamily="18" charset="0"/>
                            <a:ea typeface="Arial Unicode MS" pitchFamily="34" charset="-122"/>
                            <a:cs typeface="Arial Unicode MS" pitchFamily="34" charset="-122"/>
                          </a:rPr>
                        </m:ctrlPr>
                      </m:sSubPr>
                      <m:e>
                        <m:r>
                          <a:rPr lang="en-US" i="1" smtClean="0">
                            <a:latin typeface="Cambria Math" panose="02040503050406030204" pitchFamily="18" charset="0"/>
                            <a:ea typeface="Cambria Math" panose="02040503050406030204" pitchFamily="18" charset="0"/>
                            <a:cs typeface="Arial Unicode MS" pitchFamily="34" charset="-122"/>
                          </a:rPr>
                          <m:t>𝜇</m:t>
                        </m:r>
                      </m:e>
                      <m:sub>
                        <m:r>
                          <a:rPr lang="en-US" b="0" i="1" smtClean="0">
                            <a:latin typeface="Cambria Math" panose="02040503050406030204" pitchFamily="18" charset="0"/>
                            <a:ea typeface="Arial Unicode MS" pitchFamily="34" charset="-122"/>
                            <a:cs typeface="Arial Unicode MS" pitchFamily="34" charset="-122"/>
                          </a:rPr>
                          <m:t>𝐼𝑇𝑂</m:t>
                        </m:r>
                      </m:sub>
                    </m:sSub>
                    <m:r>
                      <a:rPr lang="en-US" i="1">
                        <a:latin typeface="Cambria Math" panose="02040503050406030204" pitchFamily="18" charset="0"/>
                        <a:ea typeface="Arial Unicode MS" pitchFamily="34" charset="-122"/>
                        <a:cs typeface="Arial Unicode MS" pitchFamily="34" charset="-122"/>
                      </a:rPr>
                      <m:t>=20 </m:t>
                    </m:r>
                    <m:sSup>
                      <m:sSupPr>
                        <m:ctrlPr>
                          <a:rPr lang="en-US" i="1" smtClean="0">
                            <a:latin typeface="Cambria Math" panose="02040503050406030204" pitchFamily="18" charset="0"/>
                            <a:ea typeface="Arial Unicode MS" pitchFamily="34" charset="-122"/>
                            <a:cs typeface="Arial Unicode MS" pitchFamily="34" charset="-122"/>
                          </a:rPr>
                        </m:ctrlPr>
                      </m:sSupPr>
                      <m:e>
                        <m:r>
                          <a:rPr lang="en-US" i="1">
                            <a:latin typeface="Cambria Math" panose="02040503050406030204" pitchFamily="18" charset="0"/>
                            <a:ea typeface="Arial Unicode MS" pitchFamily="34" charset="-122"/>
                            <a:cs typeface="Arial Unicode MS" pitchFamily="34" charset="-122"/>
                          </a:rPr>
                          <m:t>𝑐𝑚</m:t>
                        </m:r>
                      </m:e>
                      <m:sup>
                        <m:r>
                          <a:rPr lang="en-US" b="0" i="1" smtClean="0">
                            <a:latin typeface="Cambria Math" panose="02040503050406030204" pitchFamily="18" charset="0"/>
                            <a:ea typeface="Arial Unicode MS" pitchFamily="34" charset="-122"/>
                            <a:cs typeface="Arial Unicode MS" pitchFamily="34" charset="-122"/>
                          </a:rPr>
                          <m:t>2</m:t>
                        </m:r>
                      </m:sup>
                    </m:sSup>
                    <m:r>
                      <a:rPr lang="en-US" i="1">
                        <a:latin typeface="Cambria Math" panose="02040503050406030204" pitchFamily="18" charset="0"/>
                        <a:ea typeface="Arial Unicode MS" pitchFamily="34" charset="-122"/>
                        <a:cs typeface="Arial Unicode MS" pitchFamily="34" charset="-122"/>
                      </a:rPr>
                      <m:t>/(</m:t>
                    </m:r>
                    <m:r>
                      <a:rPr lang="en-US" i="1">
                        <a:latin typeface="Cambria Math" panose="02040503050406030204" pitchFamily="18" charset="0"/>
                        <a:ea typeface="Arial Unicode MS" pitchFamily="34" charset="-122"/>
                        <a:cs typeface="Arial Unicode MS" pitchFamily="34" charset="-122"/>
                      </a:rPr>
                      <m:t>𝑉𝑠</m:t>
                    </m:r>
                    <m:r>
                      <a:rPr lang="en-US" i="1">
                        <a:latin typeface="Cambria Math" panose="02040503050406030204" pitchFamily="18" charset="0"/>
                        <a:ea typeface="Arial Unicode MS" pitchFamily="34" charset="-122"/>
                        <a:cs typeface="Arial Unicode MS" pitchFamily="34" charset="-122"/>
                      </a:rPr>
                      <m:t>)</m:t>
                    </m:r>
                  </m:oMath>
                </a14:m>
                <a:endParaRPr lang="en-US" dirty="0">
                  <a:ea typeface="Arial Unicode MS" pitchFamily="34" charset="-122"/>
                  <a:cs typeface="Arial Unicode MS" pitchFamily="34" charset="-122"/>
                </a:endParaRPr>
              </a:p>
              <a:p>
                <a:pPr marL="800100" lvl="1" indent="-342900">
                  <a:buFont typeface="Wingdings" panose="05000000000000000000" pitchFamily="2" charset="2"/>
                  <a:buChar char="Ø"/>
                </a:pPr>
                <a14:m>
                  <m:oMath xmlns:m="http://schemas.openxmlformats.org/officeDocument/2006/math">
                    <m:sSub>
                      <m:sSubPr>
                        <m:ctrlPr>
                          <a:rPr lang="en-US" i="1">
                            <a:latin typeface="Cambria Math" panose="02040503050406030204" pitchFamily="18" charset="0"/>
                            <a:ea typeface="Arial Unicode MS" pitchFamily="34" charset="-122"/>
                            <a:cs typeface="Arial Unicode MS" pitchFamily="34" charset="-122"/>
                          </a:rPr>
                        </m:ctrlPr>
                      </m:sSubPr>
                      <m:e>
                        <m:r>
                          <a:rPr lang="en-US" i="1">
                            <a:latin typeface="Cambria Math" panose="02040503050406030204" pitchFamily="18" charset="0"/>
                            <a:ea typeface="Cambria Math" panose="02040503050406030204" pitchFamily="18" charset="0"/>
                            <a:cs typeface="Arial Unicode MS" pitchFamily="34" charset="-122"/>
                          </a:rPr>
                          <m:t>𝜇</m:t>
                        </m:r>
                      </m:e>
                      <m:sub>
                        <m:r>
                          <a:rPr lang="en-US" i="1">
                            <a:latin typeface="Cambria Math" panose="02040503050406030204" pitchFamily="18" charset="0"/>
                            <a:ea typeface="Arial Unicode MS" pitchFamily="34" charset="-122"/>
                            <a:cs typeface="Arial Unicode MS" pitchFamily="34" charset="-122"/>
                          </a:rPr>
                          <m:t>𝐼𝑇</m:t>
                        </m:r>
                        <m:r>
                          <a:rPr lang="en-US" b="0" i="1" smtClean="0">
                            <a:latin typeface="Cambria Math" panose="02040503050406030204" pitchFamily="18" charset="0"/>
                            <a:ea typeface="Arial Unicode MS" pitchFamily="34" charset="-122"/>
                            <a:cs typeface="Arial Unicode MS" pitchFamily="34" charset="-122"/>
                          </a:rPr>
                          <m:t>𝑖</m:t>
                        </m:r>
                        <m:r>
                          <a:rPr lang="en-US" i="1">
                            <a:latin typeface="Cambria Math" panose="02040503050406030204" pitchFamily="18" charset="0"/>
                            <a:ea typeface="Arial Unicode MS" pitchFamily="34" charset="-122"/>
                            <a:cs typeface="Arial Unicode MS" pitchFamily="34" charset="-122"/>
                          </a:rPr>
                          <m:t>𝑂</m:t>
                        </m:r>
                      </m:sub>
                    </m:sSub>
                    <m:r>
                      <a:rPr lang="en-US" i="1">
                        <a:latin typeface="Cambria Math" panose="02040503050406030204" pitchFamily="18" charset="0"/>
                        <a:ea typeface="Arial Unicode MS" pitchFamily="34" charset="-122"/>
                        <a:cs typeface="Arial Unicode MS" pitchFamily="34" charset="-122"/>
                      </a:rPr>
                      <m:t>=</m:t>
                    </m:r>
                    <m:r>
                      <a:rPr lang="en-US" b="0" i="1" smtClean="0">
                        <a:latin typeface="Cambria Math" panose="02040503050406030204" pitchFamily="18" charset="0"/>
                        <a:ea typeface="Arial Unicode MS" pitchFamily="34" charset="-122"/>
                        <a:cs typeface="Arial Unicode MS" pitchFamily="34" charset="-122"/>
                      </a:rPr>
                      <m:t>8</m:t>
                    </m:r>
                    <m:r>
                      <a:rPr lang="en-US" i="1">
                        <a:latin typeface="Cambria Math" panose="02040503050406030204" pitchFamily="18" charset="0"/>
                        <a:ea typeface="Arial Unicode MS" pitchFamily="34" charset="-122"/>
                        <a:cs typeface="Arial Unicode MS" pitchFamily="34" charset="-122"/>
                      </a:rPr>
                      <m:t>0 </m:t>
                    </m:r>
                    <m:sSup>
                      <m:sSupPr>
                        <m:ctrlPr>
                          <a:rPr lang="en-US" i="1">
                            <a:latin typeface="Cambria Math" panose="02040503050406030204" pitchFamily="18" charset="0"/>
                            <a:ea typeface="Arial Unicode MS" pitchFamily="34" charset="-122"/>
                            <a:cs typeface="Arial Unicode MS" pitchFamily="34" charset="-122"/>
                          </a:rPr>
                        </m:ctrlPr>
                      </m:sSupPr>
                      <m:e>
                        <m:r>
                          <a:rPr lang="en-US" i="1">
                            <a:latin typeface="Cambria Math" panose="02040503050406030204" pitchFamily="18" charset="0"/>
                            <a:ea typeface="Arial Unicode MS" pitchFamily="34" charset="-122"/>
                            <a:cs typeface="Arial Unicode MS" pitchFamily="34" charset="-122"/>
                          </a:rPr>
                          <m:t>𝑐𝑚</m:t>
                        </m:r>
                      </m:e>
                      <m:sup>
                        <m:r>
                          <a:rPr lang="en-US" i="1">
                            <a:latin typeface="Cambria Math" panose="02040503050406030204" pitchFamily="18" charset="0"/>
                            <a:ea typeface="Arial Unicode MS" pitchFamily="34" charset="-122"/>
                            <a:cs typeface="Arial Unicode MS" pitchFamily="34" charset="-122"/>
                          </a:rPr>
                          <m:t>2</m:t>
                        </m:r>
                      </m:sup>
                    </m:sSup>
                    <m:r>
                      <a:rPr lang="en-US" i="1">
                        <a:latin typeface="Cambria Math" panose="02040503050406030204" pitchFamily="18" charset="0"/>
                        <a:ea typeface="Arial Unicode MS" pitchFamily="34" charset="-122"/>
                        <a:cs typeface="Arial Unicode MS" pitchFamily="34" charset="-122"/>
                      </a:rPr>
                      <m:t>/(</m:t>
                    </m:r>
                    <m:r>
                      <a:rPr lang="en-US" i="1">
                        <a:latin typeface="Cambria Math" panose="02040503050406030204" pitchFamily="18" charset="0"/>
                        <a:ea typeface="Arial Unicode MS" pitchFamily="34" charset="-122"/>
                        <a:cs typeface="Arial Unicode MS" pitchFamily="34" charset="-122"/>
                      </a:rPr>
                      <m:t>𝑉𝑠</m:t>
                    </m:r>
                    <m:r>
                      <a:rPr lang="en-US" i="1">
                        <a:latin typeface="Cambria Math" panose="02040503050406030204" pitchFamily="18" charset="0"/>
                        <a:ea typeface="Arial Unicode MS" pitchFamily="34" charset="-122"/>
                        <a:cs typeface="Arial Unicode MS" pitchFamily="34" charset="-122"/>
                      </a:rPr>
                      <m:t>)</m:t>
                    </m:r>
                  </m:oMath>
                </a14:m>
                <a:endParaRPr lang="en-US" dirty="0">
                  <a:ea typeface="Arial Unicode MS" pitchFamily="34" charset="-122"/>
                  <a:cs typeface="Arial Unicode MS" pitchFamily="34" charset="-122"/>
                </a:endParaRPr>
              </a:p>
              <a:p>
                <a:pPr marL="342900" indent="-342900">
                  <a:buFont typeface="Arial" panose="020B0604020202020204" pitchFamily="34" charset="0"/>
                  <a:buChar char="•"/>
                </a:pPr>
                <a:r>
                  <a:rPr lang="en-US" dirty="0">
                    <a:solidFill>
                      <a:srgbClr val="DC4405"/>
                    </a:solidFill>
                    <a:ea typeface="Arial Unicode MS" pitchFamily="34" charset="-122"/>
                    <a:cs typeface="Arial Unicode MS" pitchFamily="34" charset="-122"/>
                  </a:rPr>
                  <a:t>Expected performance (HFSS)</a:t>
                </a:r>
              </a:p>
              <a:p>
                <a:pPr marL="800100" lvl="1" indent="-342900">
                  <a:buFont typeface="Wingdings" panose="05000000000000000000" pitchFamily="2" charset="2"/>
                  <a:buChar char="Ø"/>
                </a:pPr>
                <a:r>
                  <a:rPr lang="en-US" dirty="0">
                    <a:ea typeface="Arial Unicode MS" pitchFamily="34" charset="-122"/>
                    <a:cs typeface="Arial Unicode MS" pitchFamily="34" charset="-122"/>
                  </a:rPr>
                  <a:t>Series resistance: 852</a:t>
                </a:r>
                <a:r>
                  <a:rPr lang="el-GR" dirty="0">
                    <a:ea typeface="Arial Unicode MS" pitchFamily="34" charset="-122"/>
                    <a:cs typeface="Arial Unicode MS" pitchFamily="34" charset="-122"/>
                  </a:rPr>
                  <a:t>Ω</a:t>
                </a:r>
                <a:endParaRPr lang="en-US" dirty="0">
                  <a:ea typeface="Arial Unicode MS" pitchFamily="34" charset="-122"/>
                  <a:cs typeface="Arial Unicode MS" pitchFamily="34" charset="-122"/>
                </a:endParaRPr>
              </a:p>
              <a:p>
                <a:pPr marL="800100" lvl="1" indent="-342900">
                  <a:buFont typeface="Wingdings" panose="05000000000000000000" pitchFamily="2" charset="2"/>
                  <a:buChar char="Ø"/>
                </a:pPr>
                <a:r>
                  <a:rPr lang="en-US" dirty="0">
                    <a:ea typeface="Arial Unicode MS" pitchFamily="34" charset="-122"/>
                    <a:cs typeface="Arial Unicode MS" pitchFamily="34" charset="-122"/>
                  </a:rPr>
                  <a:t>Capacitance: 6.1 </a:t>
                </a:r>
                <a:r>
                  <a:rPr lang="en-US" dirty="0" err="1">
                    <a:ea typeface="Arial Unicode MS" pitchFamily="34" charset="-122"/>
                    <a:cs typeface="Arial Unicode MS" pitchFamily="34" charset="-122"/>
                  </a:rPr>
                  <a:t>fF</a:t>
                </a:r>
                <a:r>
                  <a:rPr lang="en-US" dirty="0">
                    <a:ea typeface="Arial Unicode MS" pitchFamily="34" charset="-122"/>
                    <a:cs typeface="Arial Unicode MS" pitchFamily="34" charset="-122"/>
                  </a:rPr>
                  <a:t> (1 period)</a:t>
                </a:r>
              </a:p>
              <a:p>
                <a:pPr marL="800100" lvl="1" indent="-342900">
                  <a:buFont typeface="Wingdings" panose="05000000000000000000" pitchFamily="2" charset="2"/>
                  <a:buChar char="Ø"/>
                </a:pPr>
                <a:r>
                  <a:rPr lang="en-US" dirty="0">
                    <a:ea typeface="Arial Unicode MS" pitchFamily="34" charset="-122"/>
                    <a:cs typeface="Arial Unicode MS" pitchFamily="34" charset="-122"/>
                  </a:rPr>
                  <a:t>RC bandwidth: 30 GHz</a:t>
                </a:r>
              </a:p>
              <a:p>
                <a:pPr marL="800100" lvl="1" indent="-342900">
                  <a:buFont typeface="Wingdings" panose="05000000000000000000" pitchFamily="2" charset="2"/>
                  <a:buChar char="Ø"/>
                </a:pPr>
                <a:r>
                  <a:rPr lang="en-US" dirty="0">
                    <a:ea typeface="Arial Unicode MS" pitchFamily="34" charset="-122"/>
                    <a:cs typeface="Arial Unicode MS" pitchFamily="34" charset="-122"/>
                  </a:rPr>
                  <a:t>3dB bandwidth: 23.5 GHz</a:t>
                </a:r>
              </a:p>
            </p:txBody>
          </p:sp>
        </mc:Choice>
        <mc:Fallback xmlns="">
          <p:sp>
            <p:nvSpPr>
              <p:cNvPr id="10" name="Rectangle 9">
                <a:extLst>
                  <a:ext uri="{FF2B5EF4-FFF2-40B4-BE49-F238E27FC236}">
                    <a16:creationId xmlns:a16="http://schemas.microsoft.com/office/drawing/2014/main" id="{13D76EFD-2433-4CD7-B727-CFDF8678B2C1}"/>
                  </a:ext>
                </a:extLst>
              </p:cNvPr>
              <p:cNvSpPr>
                <a:spLocks noRot="1" noChangeAspect="1" noMove="1" noResize="1" noEditPoints="1" noAdjustHandles="1" noChangeArrowheads="1" noChangeShapeType="1" noTextEdit="1"/>
              </p:cNvSpPr>
              <p:nvPr/>
            </p:nvSpPr>
            <p:spPr>
              <a:xfrm>
                <a:off x="944880" y="3428999"/>
                <a:ext cx="6096000" cy="3139321"/>
              </a:xfrm>
              <a:prstGeom prst="rect">
                <a:avLst/>
              </a:prstGeom>
              <a:blipFill>
                <a:blip r:embed="rId4"/>
                <a:stretch>
                  <a:fillRect l="-800" t="-971" b="-2136"/>
                </a:stretch>
              </a:blipFill>
            </p:spPr>
            <p:txBody>
              <a:bodyPr/>
              <a:lstStyle/>
              <a:p>
                <a:r>
                  <a:rPr lang="en-US">
                    <a:noFill/>
                  </a:rPr>
                  <a:t> </a:t>
                </a:r>
              </a:p>
            </p:txBody>
          </p:sp>
        </mc:Fallback>
      </mc:AlternateContent>
      <p:pic>
        <p:nvPicPr>
          <p:cNvPr id="25" name="Picture 24" descr="A close up of a logo&#10;&#10;Description automatically generated">
            <a:extLst>
              <a:ext uri="{FF2B5EF4-FFF2-40B4-BE49-F238E27FC236}">
                <a16:creationId xmlns:a16="http://schemas.microsoft.com/office/drawing/2014/main" id="{DA234236-446F-485E-868F-B40B134A14E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510899"/>
            <a:ext cx="4853457" cy="4313706"/>
          </a:xfrm>
          <a:prstGeom prst="rect">
            <a:avLst/>
          </a:prstGeom>
        </p:spPr>
      </p:pic>
      <p:sp>
        <p:nvSpPr>
          <p:cNvPr id="6" name="TextBox 5">
            <a:extLst>
              <a:ext uri="{FF2B5EF4-FFF2-40B4-BE49-F238E27FC236}">
                <a16:creationId xmlns:a16="http://schemas.microsoft.com/office/drawing/2014/main" id="{A67EB98B-52CC-4AE1-9476-5FA3C74EE148}"/>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26</a:t>
            </a:fld>
            <a:endParaRPr lang="en-US" dirty="0"/>
          </a:p>
        </p:txBody>
      </p:sp>
    </p:spTree>
    <p:extLst>
      <p:ext uri="{BB962C8B-B14F-4D97-AF65-F5344CB8AC3E}">
        <p14:creationId xmlns:p14="http://schemas.microsoft.com/office/powerpoint/2010/main" val="9071673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66310-7CB1-4349-835E-4CE6CCAE99A7}"/>
              </a:ext>
            </a:extLst>
          </p:cNvPr>
          <p:cNvSpPr>
            <a:spLocks noGrp="1"/>
          </p:cNvSpPr>
          <p:nvPr>
            <p:ph type="title"/>
          </p:nvPr>
        </p:nvSpPr>
        <p:spPr/>
        <p:txBody>
          <a:bodyPr>
            <a:normAutofit fontScale="90000"/>
          </a:bodyPr>
          <a:lstStyle/>
          <a:p>
            <a:r>
              <a:rPr lang="en-US" dirty="0"/>
              <a:t>Analysis of free carrier-optical mode overlapping</a:t>
            </a:r>
          </a:p>
        </p:txBody>
      </p:sp>
      <p:sp>
        <p:nvSpPr>
          <p:cNvPr id="3" name="Picture Placeholder 2">
            <a:extLst>
              <a:ext uri="{FF2B5EF4-FFF2-40B4-BE49-F238E27FC236}">
                <a16:creationId xmlns:a16="http://schemas.microsoft.com/office/drawing/2014/main" id="{A7DC916B-56AF-4A87-8ED6-ED3620FF80D1}"/>
              </a:ext>
            </a:extLst>
          </p:cNvPr>
          <p:cNvSpPr>
            <a:spLocks noGrp="1"/>
          </p:cNvSpPr>
          <p:nvPr>
            <p:ph type="pic" sz="quarter" idx="10"/>
          </p:nvPr>
        </p:nvSpPr>
        <p:spPr/>
      </p:sp>
      <p:pic>
        <p:nvPicPr>
          <p:cNvPr id="5" name="Graphic 4">
            <a:extLst>
              <a:ext uri="{FF2B5EF4-FFF2-40B4-BE49-F238E27FC236}">
                <a16:creationId xmlns:a16="http://schemas.microsoft.com/office/drawing/2014/main" id="{AA4E3282-27F7-4A5B-954B-29B9A116581B}"/>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b="42535"/>
          <a:stretch/>
        </p:blipFill>
        <p:spPr>
          <a:xfrm>
            <a:off x="306620" y="3260510"/>
            <a:ext cx="5352787" cy="3105654"/>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9575C00B-4A4F-4CAC-AD45-10C9F8EB4899}"/>
                  </a:ext>
                </a:extLst>
              </p:cNvPr>
              <p:cNvSpPr txBox="1"/>
              <p:nvPr/>
            </p:nvSpPr>
            <p:spPr>
              <a:xfrm>
                <a:off x="2377908" y="2700625"/>
                <a:ext cx="1816921" cy="488532"/>
              </a:xfrm>
              <a:prstGeom prst="rect">
                <a:avLst/>
              </a:prstGeom>
              <a:noFill/>
            </p:spPr>
            <p:txBody>
              <a:bodyPr wrap="square" lIns="0" tIns="0" rIns="0" bIns="0" rtlCol="0">
                <a:spAutoFit/>
              </a:bodyPr>
              <a:lstStyle/>
              <a:p>
                <a:pPr defTabSz="914400" eaLnBrk="1" fontAlgn="auto" hangingPunct="1">
                  <a:spcBef>
                    <a:spcPts val="0"/>
                  </a:spcBef>
                  <a:spcAft>
                    <a:spcPts val="0"/>
                  </a:spcAft>
                </a:pPr>
                <a14:m>
                  <m:oMathPara xmlns:m="http://schemas.openxmlformats.org/officeDocument/2006/math">
                    <m:oMathParaPr>
                      <m:jc m:val="centerGroup"/>
                    </m:oMathParaPr>
                    <m:oMath xmlns:m="http://schemas.openxmlformats.org/officeDocument/2006/math">
                      <m:r>
                        <a:rPr lang="en-US" sz="1400" i="1" smtClean="0">
                          <a:solidFill>
                            <a:schemeClr val="tx1"/>
                          </a:solidFill>
                          <a:latin typeface="Cambria Math" panose="02040503050406030204" pitchFamily="18" charset="0"/>
                          <a:ea typeface="Cambria Math" panose="02040503050406030204" pitchFamily="18" charset="0"/>
                          <a:cs typeface="+mn-cs"/>
                        </a:rPr>
                        <m:t>𝛼</m:t>
                      </m:r>
                      <m:r>
                        <a:rPr lang="en-US" sz="1400" i="1" smtClean="0">
                          <a:solidFill>
                            <a:schemeClr val="tx1"/>
                          </a:solidFill>
                          <a:latin typeface="Cambria Math" panose="02040503050406030204" pitchFamily="18" charset="0"/>
                          <a:ea typeface="Cambria Math" panose="02040503050406030204" pitchFamily="18" charset="0"/>
                          <a:cs typeface="+mn-cs"/>
                        </a:rPr>
                        <m:t>=</m:t>
                      </m:r>
                      <m:f>
                        <m:fPr>
                          <m:ctrlPr>
                            <a:rPr lang="en-US" sz="1400" i="1">
                              <a:solidFill>
                                <a:schemeClr val="tx1"/>
                              </a:solidFill>
                              <a:latin typeface="Cambria Math" panose="02040503050406030204" pitchFamily="18" charset="0"/>
                              <a:ea typeface="Cambria Math" panose="02040503050406030204" pitchFamily="18" charset="0"/>
                              <a:cs typeface="+mn-cs"/>
                            </a:rPr>
                          </m:ctrlPr>
                        </m:fPr>
                        <m:num>
                          <m:nary>
                            <m:naryPr>
                              <m:limLoc m:val="undOvr"/>
                              <m:subHide m:val="on"/>
                              <m:supHide m:val="on"/>
                              <m:ctrlPr>
                                <a:rPr lang="en-US" sz="1400" i="1">
                                  <a:solidFill>
                                    <a:schemeClr val="tx1"/>
                                  </a:solidFill>
                                  <a:latin typeface="Cambria Math" panose="02040503050406030204" pitchFamily="18" charset="0"/>
                                  <a:ea typeface="Cambria Math" panose="02040503050406030204" pitchFamily="18" charset="0"/>
                                  <a:cs typeface="+mn-cs"/>
                                </a:rPr>
                              </m:ctrlPr>
                            </m:naryPr>
                            <m:sub/>
                            <m:sup/>
                            <m:e>
                              <m:r>
                                <a:rPr lang="en-US" sz="1400" i="1">
                                  <a:solidFill>
                                    <a:schemeClr val="tx1"/>
                                  </a:solidFill>
                                  <a:latin typeface="Cambria Math" panose="02040503050406030204" pitchFamily="18" charset="0"/>
                                  <a:ea typeface="Cambria Math" panose="02040503050406030204" pitchFamily="18" charset="0"/>
                                  <a:cs typeface="+mn-cs"/>
                                </a:rPr>
                                <m:t>𝜀</m:t>
                              </m:r>
                              <m:r>
                                <a:rPr lang="en-US" sz="1400" i="1">
                                  <a:solidFill>
                                    <a:schemeClr val="tx1"/>
                                  </a:solidFill>
                                  <a:latin typeface="Cambria Math" panose="02040503050406030204" pitchFamily="18" charset="0"/>
                                  <a:ea typeface="Cambria Math" panose="02040503050406030204" pitchFamily="18" charset="0"/>
                                  <a:cs typeface="+mn-cs"/>
                                </a:rPr>
                                <m:t>∆</m:t>
                              </m:r>
                              <m:sSub>
                                <m:sSubPr>
                                  <m:ctrlPr>
                                    <a:rPr lang="en-US" sz="1400" i="1">
                                      <a:solidFill>
                                        <a:schemeClr val="tx1"/>
                                      </a:solidFill>
                                      <a:latin typeface="Cambria Math" panose="02040503050406030204" pitchFamily="18" charset="0"/>
                                      <a:ea typeface="Cambria Math" panose="02040503050406030204" pitchFamily="18" charset="0"/>
                                      <a:cs typeface="+mn-cs"/>
                                    </a:rPr>
                                  </m:ctrlPr>
                                </m:sSubPr>
                                <m:e>
                                  <m:r>
                                    <a:rPr lang="en-US" sz="1400" i="1">
                                      <a:solidFill>
                                        <a:schemeClr val="tx1"/>
                                      </a:solidFill>
                                      <a:latin typeface="Cambria Math" panose="02040503050406030204" pitchFamily="18" charset="0"/>
                                      <a:ea typeface="Cambria Math" panose="02040503050406030204" pitchFamily="18" charset="0"/>
                                      <a:cs typeface="+mn-cs"/>
                                    </a:rPr>
                                    <m:t>𝑁</m:t>
                                  </m:r>
                                </m:e>
                                <m:sub>
                                  <m:r>
                                    <a:rPr lang="en-US" sz="1400" i="1">
                                      <a:solidFill>
                                        <a:schemeClr val="tx1"/>
                                      </a:solidFill>
                                      <a:latin typeface="Cambria Math" panose="02040503050406030204" pitchFamily="18" charset="0"/>
                                      <a:ea typeface="Cambria Math" panose="02040503050406030204" pitchFamily="18" charset="0"/>
                                      <a:cs typeface="+mn-cs"/>
                                    </a:rPr>
                                    <m:t>𝑐</m:t>
                                  </m:r>
                                </m:sub>
                              </m:sSub>
                              <m:r>
                                <a:rPr lang="en-US" sz="1400" i="1">
                                  <a:solidFill>
                                    <a:schemeClr val="tx1"/>
                                  </a:solidFill>
                                  <a:latin typeface="Cambria Math" panose="02040503050406030204" pitchFamily="18" charset="0"/>
                                  <a:ea typeface="Cambria Math" panose="02040503050406030204" pitchFamily="18" charset="0"/>
                                  <a:cs typeface="+mn-cs"/>
                                </a:rPr>
                                <m:t>𝑞</m:t>
                              </m:r>
                              <m:sSup>
                                <m:sSupPr>
                                  <m:ctrlPr>
                                    <a:rPr lang="en-US" sz="1400" i="1">
                                      <a:solidFill>
                                        <a:schemeClr val="tx1"/>
                                      </a:solidFill>
                                      <a:latin typeface="Cambria Math" panose="02040503050406030204" pitchFamily="18" charset="0"/>
                                      <a:ea typeface="Cambria Math" panose="02040503050406030204" pitchFamily="18" charset="0"/>
                                      <a:cs typeface="+mn-cs"/>
                                    </a:rPr>
                                  </m:ctrlPr>
                                </m:sSupPr>
                                <m:e>
                                  <m:d>
                                    <m:dPr>
                                      <m:begChr m:val="|"/>
                                      <m:endChr m:val="|"/>
                                      <m:ctrlPr>
                                        <a:rPr lang="en-US" sz="1400" i="1">
                                          <a:solidFill>
                                            <a:schemeClr val="tx1"/>
                                          </a:solidFill>
                                          <a:latin typeface="Cambria Math" panose="02040503050406030204" pitchFamily="18" charset="0"/>
                                          <a:ea typeface="Cambria Math" panose="02040503050406030204" pitchFamily="18" charset="0"/>
                                          <a:cs typeface="+mn-cs"/>
                                        </a:rPr>
                                      </m:ctrlPr>
                                    </m:dPr>
                                    <m:e>
                                      <m:r>
                                        <a:rPr lang="en-US" sz="1400" i="1">
                                          <a:solidFill>
                                            <a:schemeClr val="tx1"/>
                                          </a:solidFill>
                                          <a:latin typeface="Cambria Math" panose="02040503050406030204" pitchFamily="18" charset="0"/>
                                          <a:ea typeface="Cambria Math" panose="02040503050406030204" pitchFamily="18" charset="0"/>
                                          <a:cs typeface="+mn-cs"/>
                                        </a:rPr>
                                        <m:t>𝐸</m:t>
                                      </m:r>
                                    </m:e>
                                  </m:d>
                                </m:e>
                                <m:sup>
                                  <m:r>
                                    <a:rPr lang="en-US" sz="1400" i="1">
                                      <a:solidFill>
                                        <a:schemeClr val="tx1"/>
                                      </a:solidFill>
                                      <a:latin typeface="Cambria Math" panose="02040503050406030204" pitchFamily="18" charset="0"/>
                                      <a:ea typeface="Cambria Math" panose="02040503050406030204" pitchFamily="18" charset="0"/>
                                      <a:cs typeface="+mn-cs"/>
                                    </a:rPr>
                                    <m:t>2</m:t>
                                  </m:r>
                                </m:sup>
                              </m:sSup>
                              <m:r>
                                <a:rPr lang="en-US" sz="1400" i="1">
                                  <a:solidFill>
                                    <a:schemeClr val="tx1"/>
                                  </a:solidFill>
                                  <a:latin typeface="Cambria Math" panose="02040503050406030204" pitchFamily="18" charset="0"/>
                                  <a:ea typeface="Cambria Math" panose="02040503050406030204" pitchFamily="18" charset="0"/>
                                  <a:cs typeface="+mn-cs"/>
                                </a:rPr>
                                <m:t>𝑑𝑣</m:t>
                              </m:r>
                            </m:e>
                          </m:nary>
                        </m:num>
                        <m:den>
                          <m:sSub>
                            <m:sSubPr>
                              <m:ctrlPr>
                                <a:rPr lang="en-US" sz="1400" i="1">
                                  <a:solidFill>
                                    <a:schemeClr val="tx1"/>
                                  </a:solidFill>
                                  <a:latin typeface="Cambria Math" panose="02040503050406030204" pitchFamily="18" charset="0"/>
                                  <a:ea typeface="Cambria Math" panose="02040503050406030204" pitchFamily="18" charset="0"/>
                                  <a:cs typeface="+mn-cs"/>
                                </a:rPr>
                              </m:ctrlPr>
                            </m:sSubPr>
                            <m:e>
                              <m:r>
                                <a:rPr lang="en-US" sz="1400" i="1">
                                  <a:solidFill>
                                    <a:schemeClr val="tx1"/>
                                  </a:solidFill>
                                  <a:latin typeface="Cambria Math" panose="02040503050406030204" pitchFamily="18" charset="0"/>
                                  <a:ea typeface="Cambria Math" panose="02040503050406030204" pitchFamily="18" charset="0"/>
                                  <a:cs typeface="+mn-cs"/>
                                </a:rPr>
                                <m:t>𝑄</m:t>
                              </m:r>
                            </m:e>
                            <m:sub>
                              <m:r>
                                <a:rPr lang="en-US" sz="1400" i="1">
                                  <a:solidFill>
                                    <a:schemeClr val="tx1"/>
                                  </a:solidFill>
                                  <a:latin typeface="Cambria Math" panose="02040503050406030204" pitchFamily="18" charset="0"/>
                                  <a:ea typeface="Cambria Math" panose="02040503050406030204" pitchFamily="18" charset="0"/>
                                  <a:cs typeface="+mn-cs"/>
                                </a:rPr>
                                <m:t>𝑐</m:t>
                              </m:r>
                            </m:sub>
                          </m:sSub>
                          <m:r>
                            <m:rPr>
                              <m:sty m:val="p"/>
                            </m:rPr>
                            <a:rPr lang="en-US" sz="1400">
                              <a:solidFill>
                                <a:schemeClr val="tx1"/>
                              </a:solidFill>
                              <a:latin typeface="Cambria Math" panose="02040503050406030204" pitchFamily="18" charset="0"/>
                              <a:cs typeface="+mn-cs"/>
                            </a:rPr>
                            <m:t>max</m:t>
                          </m:r>
                          <m:r>
                            <a:rPr lang="en-US" sz="1400" i="1">
                              <a:solidFill>
                                <a:schemeClr val="tx1"/>
                              </a:solidFill>
                              <a:latin typeface="Cambria Math" panose="02040503050406030204" pitchFamily="18" charset="0"/>
                              <a:cs typeface="+mn-cs"/>
                            </a:rPr>
                            <m:t>⁡(</m:t>
                          </m:r>
                          <m:r>
                            <a:rPr lang="en-US" sz="1400" i="1">
                              <a:solidFill>
                                <a:schemeClr val="tx1"/>
                              </a:solidFill>
                              <a:latin typeface="Cambria Math" panose="02040503050406030204" pitchFamily="18" charset="0"/>
                              <a:ea typeface="Cambria Math" panose="02040503050406030204" pitchFamily="18" charset="0"/>
                              <a:cs typeface="+mn-cs"/>
                            </a:rPr>
                            <m:t>𝜀</m:t>
                          </m:r>
                          <m:sSup>
                            <m:sSupPr>
                              <m:ctrlPr>
                                <a:rPr lang="en-US" sz="1400" i="1">
                                  <a:solidFill>
                                    <a:schemeClr val="tx1"/>
                                  </a:solidFill>
                                  <a:latin typeface="Cambria Math" panose="02040503050406030204" pitchFamily="18" charset="0"/>
                                  <a:ea typeface="Cambria Math" panose="02040503050406030204" pitchFamily="18" charset="0"/>
                                  <a:cs typeface="+mn-cs"/>
                                </a:rPr>
                              </m:ctrlPr>
                            </m:sSupPr>
                            <m:e>
                              <m:d>
                                <m:dPr>
                                  <m:begChr m:val="|"/>
                                  <m:endChr m:val="|"/>
                                  <m:ctrlPr>
                                    <a:rPr lang="en-US" sz="1400" i="1">
                                      <a:solidFill>
                                        <a:schemeClr val="tx1"/>
                                      </a:solidFill>
                                      <a:latin typeface="Cambria Math" panose="02040503050406030204" pitchFamily="18" charset="0"/>
                                      <a:ea typeface="Cambria Math" panose="02040503050406030204" pitchFamily="18" charset="0"/>
                                      <a:cs typeface="+mn-cs"/>
                                    </a:rPr>
                                  </m:ctrlPr>
                                </m:dPr>
                                <m:e>
                                  <m:r>
                                    <a:rPr lang="en-US" sz="1400" i="1">
                                      <a:solidFill>
                                        <a:schemeClr val="tx1"/>
                                      </a:solidFill>
                                      <a:latin typeface="Cambria Math" panose="02040503050406030204" pitchFamily="18" charset="0"/>
                                      <a:ea typeface="Cambria Math" panose="02040503050406030204" pitchFamily="18" charset="0"/>
                                      <a:cs typeface="+mn-cs"/>
                                    </a:rPr>
                                    <m:t>𝐸</m:t>
                                  </m:r>
                                </m:e>
                              </m:d>
                            </m:e>
                            <m:sup>
                              <m:r>
                                <a:rPr lang="en-US" sz="1400" i="1">
                                  <a:solidFill>
                                    <a:schemeClr val="tx1"/>
                                  </a:solidFill>
                                  <a:latin typeface="Cambria Math" panose="02040503050406030204" pitchFamily="18" charset="0"/>
                                  <a:ea typeface="Cambria Math" panose="02040503050406030204" pitchFamily="18" charset="0"/>
                                  <a:cs typeface="+mn-cs"/>
                                </a:rPr>
                                <m:t>2</m:t>
                              </m:r>
                            </m:sup>
                          </m:sSup>
                          <m:r>
                            <a:rPr lang="en-US" sz="1400" i="1">
                              <a:solidFill>
                                <a:schemeClr val="tx1"/>
                              </a:solidFill>
                              <a:latin typeface="Cambria Math" panose="02040503050406030204" pitchFamily="18" charset="0"/>
                              <a:cs typeface="+mn-cs"/>
                            </a:rPr>
                            <m:t>)</m:t>
                          </m:r>
                        </m:den>
                      </m:f>
                    </m:oMath>
                  </m:oMathPara>
                </a14:m>
                <a:endParaRPr lang="en-US" sz="1400" dirty="0">
                  <a:solidFill>
                    <a:schemeClr val="tx1"/>
                  </a:solidFill>
                  <a:latin typeface="Palatino"/>
                  <a:ea typeface="ＭＳ Ｐゴシック"/>
                  <a:cs typeface="+mn-cs"/>
                </a:endParaRPr>
              </a:p>
            </p:txBody>
          </p:sp>
        </mc:Choice>
        <mc:Fallback xmlns="">
          <p:sp>
            <p:nvSpPr>
              <p:cNvPr id="7" name="TextBox 6">
                <a:extLst>
                  <a:ext uri="{FF2B5EF4-FFF2-40B4-BE49-F238E27FC236}">
                    <a16:creationId xmlns:a16="http://schemas.microsoft.com/office/drawing/2014/main" id="{9575C00B-4A4F-4CAC-AD45-10C9F8EB4899}"/>
                  </a:ext>
                </a:extLst>
              </p:cNvPr>
              <p:cNvSpPr txBox="1">
                <a:spLocks noRot="1" noChangeAspect="1" noMove="1" noResize="1" noEditPoints="1" noAdjustHandles="1" noChangeArrowheads="1" noChangeShapeType="1" noTextEdit="1"/>
              </p:cNvSpPr>
              <p:nvPr/>
            </p:nvSpPr>
            <p:spPr>
              <a:xfrm>
                <a:off x="2377908" y="2700625"/>
                <a:ext cx="1816921" cy="488532"/>
              </a:xfrm>
              <a:prstGeom prst="rect">
                <a:avLst/>
              </a:prstGeom>
              <a:blipFill>
                <a:blip r:embed="rId5"/>
                <a:stretch>
                  <a:fillRect/>
                </a:stretch>
              </a:blipFill>
            </p:spPr>
            <p:txBody>
              <a:bodyPr/>
              <a:lstStyle/>
              <a:p>
                <a:r>
                  <a:rPr lang="en-US">
                    <a:noFill/>
                  </a:rPr>
                  <a:t> </a:t>
                </a:r>
              </a:p>
            </p:txBody>
          </p:sp>
        </mc:Fallback>
      </mc:AlternateContent>
      <p:sp>
        <p:nvSpPr>
          <p:cNvPr id="8" name="TextBox 7">
            <a:extLst>
              <a:ext uri="{FF2B5EF4-FFF2-40B4-BE49-F238E27FC236}">
                <a16:creationId xmlns:a16="http://schemas.microsoft.com/office/drawing/2014/main" id="{2C7BAA36-664E-47FA-87F4-104F569D3760}"/>
              </a:ext>
            </a:extLst>
          </p:cNvPr>
          <p:cNvSpPr txBox="1"/>
          <p:nvPr/>
        </p:nvSpPr>
        <p:spPr>
          <a:xfrm>
            <a:off x="1009653" y="2266634"/>
            <a:ext cx="2031421" cy="338554"/>
          </a:xfrm>
          <a:prstGeom prst="rect">
            <a:avLst/>
          </a:prstGeom>
          <a:noFill/>
        </p:spPr>
        <p:txBody>
          <a:bodyPr wrap="square" rtlCol="0">
            <a:spAutoFit/>
          </a:bodyPr>
          <a:lstStyle>
            <a:defPPr>
              <a:defRPr lang="en-US"/>
            </a:defPPr>
            <a:lvl1pPr>
              <a:defRPr sz="1400">
                <a:solidFill>
                  <a:srgbClr val="DC4405"/>
                </a:solidFill>
                <a:ea typeface="Arial Unicode MS" pitchFamily="34" charset="-122"/>
                <a:cs typeface="Arial Unicode MS" pitchFamily="34" charset="-122"/>
              </a:defRPr>
            </a:lvl1pPr>
          </a:lstStyle>
          <a:p>
            <a:r>
              <a:rPr lang="en-US" sz="1600" dirty="0">
                <a:solidFill>
                  <a:srgbClr val="1C75BC"/>
                </a:solidFill>
              </a:rPr>
              <a:t>Overlapping factor:</a:t>
            </a:r>
          </a:p>
        </p:txBody>
      </p:sp>
      <p:grpSp>
        <p:nvGrpSpPr>
          <p:cNvPr id="26" name="Group 25">
            <a:extLst>
              <a:ext uri="{FF2B5EF4-FFF2-40B4-BE49-F238E27FC236}">
                <a16:creationId xmlns:a16="http://schemas.microsoft.com/office/drawing/2014/main" id="{DE3F744B-0A88-4EE4-BDBB-FA0AF74A0A54}"/>
              </a:ext>
            </a:extLst>
          </p:cNvPr>
          <p:cNvGrpSpPr/>
          <p:nvPr/>
        </p:nvGrpSpPr>
        <p:grpSpPr>
          <a:xfrm>
            <a:off x="3172272" y="3826086"/>
            <a:ext cx="702945" cy="2037861"/>
            <a:chOff x="3360694" y="4107180"/>
            <a:chExt cx="702945" cy="2037861"/>
          </a:xfrm>
        </p:grpSpPr>
        <p:sp>
          <p:nvSpPr>
            <p:cNvPr id="6" name="Rectangle 5">
              <a:extLst>
                <a:ext uri="{FF2B5EF4-FFF2-40B4-BE49-F238E27FC236}">
                  <a16:creationId xmlns:a16="http://schemas.microsoft.com/office/drawing/2014/main" id="{B42DCED4-EE95-4A8A-ACA9-A73FF917730E}"/>
                </a:ext>
              </a:extLst>
            </p:cNvPr>
            <p:cNvSpPr/>
            <p:nvPr/>
          </p:nvSpPr>
          <p:spPr>
            <a:xfrm>
              <a:off x="3360694" y="5464957"/>
              <a:ext cx="234315" cy="680084"/>
            </a:xfrm>
            <a:prstGeom prst="rect">
              <a:avLst/>
            </a:prstGeom>
            <a:noFill/>
            <a:ln w="28575">
              <a:solidFill>
                <a:srgbClr val="92D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D6E22FD5-23A6-4C4E-89E4-1BB30543DFBC}"/>
                </a:ext>
              </a:extLst>
            </p:cNvPr>
            <p:cNvSpPr/>
            <p:nvPr/>
          </p:nvSpPr>
          <p:spPr>
            <a:xfrm>
              <a:off x="3595009" y="5464957"/>
              <a:ext cx="234315" cy="680084"/>
            </a:xfrm>
            <a:prstGeom prst="rect">
              <a:avLst/>
            </a:prstGeom>
            <a:noFill/>
            <a:ln w="28575">
              <a:solidFill>
                <a:srgbClr val="92D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65D8E7C-2D04-4988-B8BD-F5ED15163012}"/>
                </a:ext>
              </a:extLst>
            </p:cNvPr>
            <p:cNvSpPr/>
            <p:nvPr/>
          </p:nvSpPr>
          <p:spPr>
            <a:xfrm>
              <a:off x="3829324" y="5464957"/>
              <a:ext cx="234315" cy="680084"/>
            </a:xfrm>
            <a:prstGeom prst="rect">
              <a:avLst/>
            </a:prstGeom>
            <a:noFill/>
            <a:ln w="28575">
              <a:solidFill>
                <a:srgbClr val="92D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Arrow Connector 16">
              <a:extLst>
                <a:ext uri="{FF2B5EF4-FFF2-40B4-BE49-F238E27FC236}">
                  <a16:creationId xmlns:a16="http://schemas.microsoft.com/office/drawing/2014/main" id="{15CD7A92-7CB6-4163-8B4D-F76467615681}"/>
                </a:ext>
              </a:extLst>
            </p:cNvPr>
            <p:cNvCxnSpPr>
              <a:stCxn id="6" idx="0"/>
            </p:cNvCxnSpPr>
            <p:nvPr/>
          </p:nvCxnSpPr>
          <p:spPr>
            <a:xfrm flipH="1" flipV="1">
              <a:off x="3477851" y="4107180"/>
              <a:ext cx="1" cy="1357777"/>
            </a:xfrm>
            <a:prstGeom prst="straightConnector1">
              <a:avLst/>
            </a:prstGeom>
            <a:ln w="28575">
              <a:solidFill>
                <a:srgbClr val="92D05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BF7D96E-77F7-4E51-88CC-0AA2D765B8EF}"/>
                </a:ext>
              </a:extLst>
            </p:cNvPr>
            <p:cNvCxnSpPr>
              <a:stCxn id="10" idx="0"/>
            </p:cNvCxnSpPr>
            <p:nvPr/>
          </p:nvCxnSpPr>
          <p:spPr>
            <a:xfrm flipH="1" flipV="1">
              <a:off x="3712166" y="4164330"/>
              <a:ext cx="1" cy="1300627"/>
            </a:xfrm>
            <a:prstGeom prst="straightConnector1">
              <a:avLst/>
            </a:prstGeom>
            <a:ln w="28575">
              <a:solidFill>
                <a:srgbClr val="92D05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B1153CB-9164-4E13-A7F6-25F3F26A3BA7}"/>
                </a:ext>
              </a:extLst>
            </p:cNvPr>
            <p:cNvCxnSpPr>
              <a:stCxn id="11" idx="0"/>
            </p:cNvCxnSpPr>
            <p:nvPr/>
          </p:nvCxnSpPr>
          <p:spPr>
            <a:xfrm flipH="1" flipV="1">
              <a:off x="3946481" y="4354830"/>
              <a:ext cx="1" cy="1110127"/>
            </a:xfrm>
            <a:prstGeom prst="straightConnector1">
              <a:avLst/>
            </a:prstGeom>
            <a:ln w="28575">
              <a:solidFill>
                <a:srgbClr val="92D050"/>
              </a:solidFill>
              <a:prstDash val="sysDash"/>
              <a:tailEnd type="triangle"/>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28" name="Rectangle 27">
                <a:extLst>
                  <a:ext uri="{FF2B5EF4-FFF2-40B4-BE49-F238E27FC236}">
                    <a16:creationId xmlns:a16="http://schemas.microsoft.com/office/drawing/2014/main" id="{D95EFD0B-BE9E-487A-84AE-34C46893783C}"/>
                  </a:ext>
                </a:extLst>
              </p:cNvPr>
              <p:cNvSpPr/>
              <p:nvPr/>
            </p:nvSpPr>
            <p:spPr>
              <a:xfrm>
                <a:off x="9760854" y="1907159"/>
                <a:ext cx="1765227" cy="61837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solidFill>
                            <a:srgbClr val="1C75BC"/>
                          </a:solidFill>
                          <a:latin typeface="Cambria Math" panose="02040503050406030204" pitchFamily="18" charset="0"/>
                          <a:ea typeface="Times New Roman" panose="02020603050405020304" pitchFamily="18" charset="0"/>
                          <a:cs typeface="Times New Roman" panose="02020603050405020304" pitchFamily="18" charset="0"/>
                        </a:rPr>
                        <m:t>𝛼</m:t>
                      </m:r>
                      <m:r>
                        <a:rPr lang="en-US"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i="1">
                              <a:effectLst/>
                              <a:latin typeface="Cambria Math" panose="02040503050406030204" pitchFamily="18" charset="0"/>
                            </a:rPr>
                          </m:ctrlPr>
                        </m:fPr>
                        <m:num>
                          <m:r>
                            <a:rPr lang="en-US" i="1">
                              <a:latin typeface="Cambria Math" panose="02040503050406030204" pitchFamily="18" charset="0"/>
                              <a:ea typeface="Times New Roman" panose="02020603050405020304" pitchFamily="18" charset="0"/>
                              <a:cs typeface="Times New Roman" panose="02020603050405020304" pitchFamily="18" charset="0"/>
                            </a:rPr>
                            <m:t>𝛥𝜆</m:t>
                          </m:r>
                        </m:num>
                        <m:den>
                          <m:r>
                            <a:rPr lang="en-US" i="1">
                              <a:latin typeface="Cambria Math" panose="02040503050406030204" pitchFamily="18" charset="0"/>
                              <a:ea typeface="Times New Roman" panose="02020603050405020304" pitchFamily="18" charset="0"/>
                              <a:cs typeface="Times New Roman" panose="02020603050405020304" pitchFamily="18" charset="0"/>
                            </a:rPr>
                            <m:t>𝑉</m:t>
                          </m:r>
                        </m:den>
                      </m:f>
                      <m:f>
                        <m:fPr>
                          <m:ctrlPr>
                            <a:rPr lang="en-US" i="1">
                              <a:effectLst/>
                              <a:latin typeface="Cambria Math" panose="02040503050406030204" pitchFamily="18" charset="0"/>
                            </a:rPr>
                          </m:ctrlPr>
                        </m:fPr>
                        <m:num>
                          <m:sSub>
                            <m:sSubPr>
                              <m:ctrlPr>
                                <a:rPr lang="en-US" i="1" smtClean="0">
                                  <a:solidFill>
                                    <a:srgbClr val="FFC000"/>
                                  </a:solidFill>
                                  <a:effectLst/>
                                  <a:latin typeface="Cambria Math" panose="02040503050406030204" pitchFamily="18" charset="0"/>
                                </a:rPr>
                              </m:ctrlPr>
                            </m:sSubPr>
                            <m:e>
                              <m:r>
                                <a:rPr lang="en-US" i="1">
                                  <a:solidFill>
                                    <a:srgbClr val="FFC000"/>
                                  </a:solidFill>
                                  <a:latin typeface="Cambria Math" panose="02040503050406030204" pitchFamily="18" charset="0"/>
                                  <a:ea typeface="Times New Roman" panose="02020603050405020304" pitchFamily="18" charset="0"/>
                                  <a:cs typeface="Times New Roman" panose="02020603050405020304" pitchFamily="18" charset="0"/>
                                </a:rPr>
                                <m:t>𝑉</m:t>
                              </m:r>
                            </m:e>
                            <m:sub>
                              <m:r>
                                <a:rPr lang="en-US" i="1">
                                  <a:solidFill>
                                    <a:srgbClr val="FFC000"/>
                                  </a:solidFill>
                                  <a:latin typeface="Cambria Math" panose="02040503050406030204" pitchFamily="18" charset="0"/>
                                  <a:ea typeface="Times New Roman" panose="02020603050405020304" pitchFamily="18" charset="0"/>
                                  <a:cs typeface="Times New Roman" panose="02020603050405020304" pitchFamily="18" charset="0"/>
                                </a:rPr>
                                <m:t>𝑚</m:t>
                              </m:r>
                            </m:sub>
                          </m:sSub>
                        </m:num>
                        <m:den>
                          <m:r>
                            <a:rPr lang="en-US" i="1">
                              <a:latin typeface="Cambria Math" panose="02040503050406030204" pitchFamily="18" charset="0"/>
                              <a:ea typeface="Times New Roman" panose="02020603050405020304" pitchFamily="18" charset="0"/>
                              <a:cs typeface="Times New Roman" panose="02020603050405020304" pitchFamily="18" charset="0"/>
                            </a:rPr>
                            <m:t>𝜆</m:t>
                          </m:r>
                          <m:r>
                            <a:rPr lang="en-US" i="1">
                              <a:latin typeface="Cambria Math" panose="02040503050406030204" pitchFamily="18" charset="0"/>
                              <a:ea typeface="Times New Roman" panose="02020603050405020304" pitchFamily="18" charset="0"/>
                              <a:cs typeface="Cambria Math" panose="02040503050406030204" pitchFamily="18" charset="0"/>
                            </a:rPr>
                            <m:t>⋅</m:t>
                          </m:r>
                          <m:r>
                            <a:rPr lang="en-US" i="1" smtClean="0">
                              <a:solidFill>
                                <a:srgbClr val="00B050"/>
                              </a:solidFill>
                              <a:latin typeface="Cambria Math" panose="02040503050406030204" pitchFamily="18" charset="0"/>
                              <a:ea typeface="Times New Roman" panose="02020603050405020304" pitchFamily="18" charset="0"/>
                              <a:cs typeface="Times New Roman" panose="02020603050405020304" pitchFamily="18" charset="0"/>
                            </a:rPr>
                            <m:t>𝐾</m:t>
                          </m:r>
                          <m:r>
                            <a:rPr lang="en-US" i="1">
                              <a:latin typeface="Cambria Math" panose="02040503050406030204" pitchFamily="18" charset="0"/>
                              <a:ea typeface="Times New Roman" panose="02020603050405020304" pitchFamily="18" charset="0"/>
                              <a:cs typeface="Cambria Math" panose="02040503050406030204" pitchFamily="18" charset="0"/>
                            </a:rPr>
                            <m:t>⋅</m:t>
                          </m:r>
                          <m:r>
                            <a:rPr lang="en-US" i="1" smtClean="0">
                              <a:solidFill>
                                <a:srgbClr val="1C75BC"/>
                              </a:solidFill>
                              <a:latin typeface="Cambria Math" panose="02040503050406030204" pitchFamily="18" charset="0"/>
                              <a:ea typeface="Times New Roman" panose="02020603050405020304" pitchFamily="18" charset="0"/>
                              <a:cs typeface="Times New Roman" panose="02020603050405020304" pitchFamily="18" charset="0"/>
                            </a:rPr>
                            <m:t>𝐶</m:t>
                          </m:r>
                        </m:den>
                      </m:f>
                    </m:oMath>
                  </m:oMathPara>
                </a14:m>
                <a:endParaRPr lang="en-US" dirty="0"/>
              </a:p>
            </p:txBody>
          </p:sp>
        </mc:Choice>
        <mc:Fallback xmlns="">
          <p:sp>
            <p:nvSpPr>
              <p:cNvPr id="28" name="Rectangle 27">
                <a:extLst>
                  <a:ext uri="{FF2B5EF4-FFF2-40B4-BE49-F238E27FC236}">
                    <a16:creationId xmlns:a16="http://schemas.microsoft.com/office/drawing/2014/main" id="{D95EFD0B-BE9E-487A-84AE-34C46893783C}"/>
                  </a:ext>
                </a:extLst>
              </p:cNvPr>
              <p:cNvSpPr>
                <a:spLocks noRot="1" noChangeAspect="1" noMove="1" noResize="1" noEditPoints="1" noAdjustHandles="1" noChangeArrowheads="1" noChangeShapeType="1" noTextEdit="1"/>
              </p:cNvSpPr>
              <p:nvPr/>
            </p:nvSpPr>
            <p:spPr>
              <a:xfrm>
                <a:off x="9760854" y="1907159"/>
                <a:ext cx="1765227" cy="618374"/>
              </a:xfrm>
              <a:prstGeom prst="rect">
                <a:avLst/>
              </a:prstGeom>
              <a:blipFill>
                <a:blip r:embed="rId6"/>
                <a:stretch>
                  <a:fillRect/>
                </a:stretch>
              </a:blipFill>
            </p:spPr>
            <p:txBody>
              <a:bodyPr/>
              <a:lstStyle/>
              <a:p>
                <a:r>
                  <a:rPr lang="en-US">
                    <a:noFill/>
                  </a:rPr>
                  <a:t> </a:t>
                </a:r>
              </a:p>
            </p:txBody>
          </p:sp>
        </mc:Fallback>
      </mc:AlternateContent>
      <p:grpSp>
        <p:nvGrpSpPr>
          <p:cNvPr id="32" name="Group 31">
            <a:extLst>
              <a:ext uri="{FF2B5EF4-FFF2-40B4-BE49-F238E27FC236}">
                <a16:creationId xmlns:a16="http://schemas.microsoft.com/office/drawing/2014/main" id="{AC183A81-843E-49DA-A954-F4C9C09B1802}"/>
              </a:ext>
            </a:extLst>
          </p:cNvPr>
          <p:cNvGrpSpPr/>
          <p:nvPr/>
        </p:nvGrpSpPr>
        <p:grpSpPr>
          <a:xfrm>
            <a:off x="5454891" y="1659641"/>
            <a:ext cx="3696035" cy="3773846"/>
            <a:chOff x="5989068" y="1153553"/>
            <a:chExt cx="4624592" cy="4721952"/>
          </a:xfrm>
        </p:grpSpPr>
        <p:pic>
          <p:nvPicPr>
            <p:cNvPr id="29" name="Graphic 28">
              <a:extLst>
                <a:ext uri="{FF2B5EF4-FFF2-40B4-BE49-F238E27FC236}">
                  <a16:creationId xmlns:a16="http://schemas.microsoft.com/office/drawing/2014/main" id="{A91A52C6-61DF-41E5-BB86-B7F03B5C528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989068" y="1153553"/>
              <a:ext cx="4624592" cy="4721952"/>
            </a:xfrm>
            <a:prstGeom prst="rect">
              <a:avLst/>
            </a:prstGeom>
          </p:spPr>
        </p:pic>
        <p:pic>
          <p:nvPicPr>
            <p:cNvPr id="31" name="Graphic 30">
              <a:extLst>
                <a:ext uri="{FF2B5EF4-FFF2-40B4-BE49-F238E27FC236}">
                  <a16:creationId xmlns:a16="http://schemas.microsoft.com/office/drawing/2014/main" id="{B12E96AD-A300-4B93-9422-488047203C7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690595" y="1220066"/>
              <a:ext cx="486060" cy="2581147"/>
            </a:xfrm>
            <a:prstGeom prst="rect">
              <a:avLst/>
            </a:prstGeom>
          </p:spPr>
        </p:pic>
      </p:grpSp>
      <p:sp>
        <p:nvSpPr>
          <p:cNvPr id="34" name="Rectangle 33">
            <a:extLst>
              <a:ext uri="{FF2B5EF4-FFF2-40B4-BE49-F238E27FC236}">
                <a16:creationId xmlns:a16="http://schemas.microsoft.com/office/drawing/2014/main" id="{06E1EE7E-F6EE-47B3-9A63-D0D19DB22789}"/>
              </a:ext>
            </a:extLst>
          </p:cNvPr>
          <p:cNvSpPr/>
          <p:nvPr/>
        </p:nvSpPr>
        <p:spPr>
          <a:xfrm>
            <a:off x="9261191" y="1492107"/>
            <a:ext cx="2764553" cy="48740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a:extLst>
              <a:ext uri="{FF2B5EF4-FFF2-40B4-BE49-F238E27FC236}">
                <a16:creationId xmlns:a16="http://schemas.microsoft.com/office/drawing/2014/main" id="{0BE96F11-D91D-44D5-9FAB-1AF2812713C2}"/>
              </a:ext>
            </a:extLst>
          </p:cNvPr>
          <p:cNvSpPr txBox="1"/>
          <p:nvPr/>
        </p:nvSpPr>
        <p:spPr>
          <a:xfrm>
            <a:off x="9261192" y="1511191"/>
            <a:ext cx="2764553" cy="338554"/>
          </a:xfrm>
          <a:prstGeom prst="rect">
            <a:avLst/>
          </a:prstGeom>
          <a:noFill/>
        </p:spPr>
        <p:txBody>
          <a:bodyPr wrap="square" rtlCol="0">
            <a:spAutoFit/>
          </a:bodyPr>
          <a:lstStyle>
            <a:defPPr>
              <a:defRPr lang="en-US"/>
            </a:defPPr>
            <a:lvl1pPr>
              <a:defRPr sz="1400">
                <a:solidFill>
                  <a:srgbClr val="DC4405"/>
                </a:solidFill>
                <a:ea typeface="Arial Unicode MS" pitchFamily="34" charset="-122"/>
                <a:cs typeface="Arial Unicode MS" pitchFamily="34" charset="-122"/>
              </a:defRPr>
            </a:lvl1pPr>
          </a:lstStyle>
          <a:p>
            <a:r>
              <a:rPr lang="en-US" sz="1600" dirty="0">
                <a:solidFill>
                  <a:srgbClr val="1C75BC"/>
                </a:solidFill>
              </a:rPr>
              <a:t>Overlapping factor estimation:</a:t>
            </a:r>
          </a:p>
        </p:txBody>
      </p:sp>
      <p:sp>
        <p:nvSpPr>
          <p:cNvPr id="36" name="Rectangle 35">
            <a:extLst>
              <a:ext uri="{FF2B5EF4-FFF2-40B4-BE49-F238E27FC236}">
                <a16:creationId xmlns:a16="http://schemas.microsoft.com/office/drawing/2014/main" id="{178CA21A-49FA-4987-A4EA-9F2EE91B0112}"/>
              </a:ext>
            </a:extLst>
          </p:cNvPr>
          <p:cNvSpPr/>
          <p:nvPr/>
        </p:nvSpPr>
        <p:spPr>
          <a:xfrm>
            <a:off x="9339852" y="2643417"/>
            <a:ext cx="2852147" cy="1169551"/>
          </a:xfrm>
          <a:prstGeom prst="rect">
            <a:avLst/>
          </a:prstGeom>
        </p:spPr>
        <p:txBody>
          <a:bodyPr wrap="square">
            <a:spAutoFit/>
          </a:bodyPr>
          <a:lstStyle/>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This device: </a:t>
            </a:r>
            <a:r>
              <a:rPr lang="en-US" sz="1400" dirty="0">
                <a:solidFill>
                  <a:srgbClr val="0000FF"/>
                </a:solidFill>
                <a:ea typeface="Arial Unicode MS" pitchFamily="34" charset="-122"/>
                <a:cs typeface="Arial Unicode MS" pitchFamily="34" charset="-122"/>
              </a:rPr>
              <a:t>1.79%</a:t>
            </a:r>
          </a:p>
          <a:p>
            <a:pPr marL="285750" indent="-285750">
              <a:buFont typeface="Arial" panose="020B0604020202020204" pitchFamily="34" charset="0"/>
              <a:buChar char="•"/>
            </a:pPr>
            <a:r>
              <a:rPr lang="en-US" sz="1400" dirty="0">
                <a:ea typeface="Arial Unicode MS" pitchFamily="34" charset="-122"/>
                <a:cs typeface="Arial Unicode MS" pitchFamily="34" charset="-122"/>
              </a:rPr>
              <a:t>under etching in the air hole</a:t>
            </a:r>
          </a:p>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Previous device (250pm/V): </a:t>
            </a:r>
            <a:r>
              <a:rPr lang="en-US" sz="1400" dirty="0">
                <a:solidFill>
                  <a:srgbClr val="0000FF"/>
                </a:solidFill>
                <a:ea typeface="Arial Unicode MS" pitchFamily="34" charset="-122"/>
                <a:cs typeface="Arial Unicode MS" pitchFamily="34" charset="-122"/>
              </a:rPr>
              <a:t>7.43%</a:t>
            </a:r>
          </a:p>
          <a:p>
            <a:pPr marL="285750" indent="-285750">
              <a:buFont typeface="Arial" panose="020B0604020202020204" pitchFamily="34" charset="0"/>
              <a:buChar char="•"/>
            </a:pPr>
            <a:r>
              <a:rPr lang="en-US" sz="1400" dirty="0">
                <a:ea typeface="Arial Unicode MS" pitchFamily="34" charset="-122"/>
                <a:cs typeface="Arial Unicode MS" pitchFamily="34" charset="-122"/>
              </a:rPr>
              <a:t>Match well with the calculation</a:t>
            </a:r>
          </a:p>
        </p:txBody>
      </p:sp>
      <p:sp>
        <p:nvSpPr>
          <p:cNvPr id="37" name="Rectangle 36">
            <a:extLst>
              <a:ext uri="{FF2B5EF4-FFF2-40B4-BE49-F238E27FC236}">
                <a16:creationId xmlns:a16="http://schemas.microsoft.com/office/drawing/2014/main" id="{21D00F3D-EE06-41B2-AE9C-8AE362F0A844}"/>
              </a:ext>
            </a:extLst>
          </p:cNvPr>
          <p:cNvSpPr/>
          <p:nvPr/>
        </p:nvSpPr>
        <p:spPr>
          <a:xfrm>
            <a:off x="9337444" y="4028412"/>
            <a:ext cx="2072940" cy="338554"/>
          </a:xfrm>
          <a:prstGeom prst="rect">
            <a:avLst/>
          </a:prstGeom>
        </p:spPr>
        <p:txBody>
          <a:bodyPr wrap="none">
            <a:spAutoFit/>
          </a:bodyPr>
          <a:lstStyle/>
          <a:p>
            <a:r>
              <a:rPr lang="en-US" sz="1600" dirty="0">
                <a:solidFill>
                  <a:srgbClr val="1C75BC"/>
                </a:solidFill>
                <a:ea typeface="Arial Unicode MS" pitchFamily="34" charset="-122"/>
                <a:cs typeface="Arial Unicode MS" pitchFamily="34" charset="-122"/>
              </a:rPr>
              <a:t>Expected performance</a:t>
            </a:r>
          </a:p>
        </p:txBody>
      </p:sp>
      <p:sp>
        <p:nvSpPr>
          <p:cNvPr id="38" name="Rectangle 37">
            <a:extLst>
              <a:ext uri="{FF2B5EF4-FFF2-40B4-BE49-F238E27FC236}">
                <a16:creationId xmlns:a16="http://schemas.microsoft.com/office/drawing/2014/main" id="{F54B203F-2C6E-4C31-9EF2-75F3D688F3F5}"/>
              </a:ext>
            </a:extLst>
          </p:cNvPr>
          <p:cNvSpPr/>
          <p:nvPr/>
        </p:nvSpPr>
        <p:spPr>
          <a:xfrm>
            <a:off x="9385642" y="4334868"/>
            <a:ext cx="2634054" cy="1815882"/>
          </a:xfrm>
          <a:prstGeom prst="rect">
            <a:avLst/>
          </a:prstGeom>
        </p:spPr>
        <p:txBody>
          <a:bodyPr wrap="none">
            <a:spAutoFit/>
          </a:bodyPr>
          <a:lstStyle/>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Overlapping factor:</a:t>
            </a:r>
          </a:p>
          <a:p>
            <a:pPr marL="742950" lvl="1" indent="-285750">
              <a:buFont typeface="Wingdings" panose="05000000000000000000" pitchFamily="2" charset="2"/>
              <a:buChar char="Ø"/>
            </a:pPr>
            <a:r>
              <a:rPr lang="en-US" sz="1400" dirty="0">
                <a:ea typeface="Arial Unicode MS" pitchFamily="34" charset="-122"/>
                <a:cs typeface="Arial Unicode MS" pitchFamily="34" charset="-122"/>
              </a:rPr>
              <a:t>1.79% -&gt; 7.2%</a:t>
            </a:r>
          </a:p>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Wavelength tunability:</a:t>
            </a:r>
          </a:p>
          <a:p>
            <a:pPr marL="742950" lvl="1" indent="-285750">
              <a:buFont typeface="Wingdings" panose="05000000000000000000" pitchFamily="2" charset="2"/>
              <a:buChar char="Ø"/>
            </a:pPr>
            <a:r>
              <a:rPr lang="en-US" sz="1400" dirty="0">
                <a:ea typeface="Arial Unicode MS" pitchFamily="34" charset="-122"/>
                <a:cs typeface="Arial Unicode MS" pitchFamily="34" charset="-122"/>
              </a:rPr>
              <a:t>71 pm/V -&gt; 285 pm/V</a:t>
            </a:r>
          </a:p>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Driving voltage:</a:t>
            </a:r>
          </a:p>
          <a:p>
            <a:pPr marL="742950" lvl="1" indent="-285750">
              <a:buFont typeface="Wingdings" panose="05000000000000000000" pitchFamily="2" charset="2"/>
              <a:buChar char="Ø"/>
            </a:pPr>
            <a:r>
              <a:rPr lang="en-US" sz="1400" dirty="0">
                <a:ea typeface="Arial Unicode MS" pitchFamily="34" charset="-122"/>
                <a:cs typeface="Arial Unicode MS" pitchFamily="34" charset="-122"/>
              </a:rPr>
              <a:t>2V -&gt; 0.5V</a:t>
            </a:r>
          </a:p>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Energy consumption:</a:t>
            </a:r>
          </a:p>
          <a:p>
            <a:pPr marL="742950" lvl="1" indent="-285750">
              <a:buFont typeface="Wingdings" panose="05000000000000000000" pitchFamily="2" charset="2"/>
              <a:buChar char="Ø"/>
            </a:pPr>
            <a:r>
              <a:rPr lang="en-US" sz="1400" dirty="0">
                <a:ea typeface="Arial Unicode MS" pitchFamily="34" charset="-122"/>
                <a:cs typeface="Arial Unicode MS" pitchFamily="34" charset="-122"/>
              </a:rPr>
              <a:t>18.3 </a:t>
            </a:r>
            <a:r>
              <a:rPr lang="en-US" sz="1400" dirty="0" err="1">
                <a:ea typeface="Arial Unicode MS" pitchFamily="34" charset="-122"/>
                <a:cs typeface="Arial Unicode MS" pitchFamily="34" charset="-122"/>
              </a:rPr>
              <a:t>fJ</a:t>
            </a:r>
            <a:r>
              <a:rPr lang="en-US" sz="1400" dirty="0">
                <a:ea typeface="Arial Unicode MS" pitchFamily="34" charset="-122"/>
                <a:cs typeface="Arial Unicode MS" pitchFamily="34" charset="-122"/>
              </a:rPr>
              <a:t>/bit -&gt; 1.14 </a:t>
            </a:r>
            <a:r>
              <a:rPr lang="en-US" sz="1400" dirty="0" err="1">
                <a:ea typeface="Arial Unicode MS" pitchFamily="34" charset="-122"/>
                <a:cs typeface="Arial Unicode MS" pitchFamily="34" charset="-122"/>
              </a:rPr>
              <a:t>fJ</a:t>
            </a:r>
            <a:r>
              <a:rPr lang="en-US" sz="1400" dirty="0">
                <a:ea typeface="Arial Unicode MS" pitchFamily="34" charset="-122"/>
                <a:cs typeface="Arial Unicode MS" pitchFamily="34" charset="-122"/>
              </a:rPr>
              <a:t>/bit</a:t>
            </a:r>
          </a:p>
        </p:txBody>
      </p:sp>
      <p:sp>
        <p:nvSpPr>
          <p:cNvPr id="39" name="Rectangle 38">
            <a:extLst>
              <a:ext uri="{FF2B5EF4-FFF2-40B4-BE49-F238E27FC236}">
                <a16:creationId xmlns:a16="http://schemas.microsoft.com/office/drawing/2014/main" id="{EC24285D-6D4B-4E6B-AF9C-EEE9134B30E7}"/>
              </a:ext>
            </a:extLst>
          </p:cNvPr>
          <p:cNvSpPr/>
          <p:nvPr/>
        </p:nvSpPr>
        <p:spPr>
          <a:xfrm>
            <a:off x="5584149" y="5486645"/>
            <a:ext cx="3508396" cy="584775"/>
          </a:xfrm>
          <a:prstGeom prst="rect">
            <a:avLst/>
          </a:prstGeom>
        </p:spPr>
        <p:txBody>
          <a:bodyPr wrap="none">
            <a:spAutoFit/>
          </a:bodyPr>
          <a:lstStyle/>
          <a:p>
            <a:pPr marL="285750" indent="-285750">
              <a:buFont typeface="Arial" panose="020B0604020202020204" pitchFamily="34" charset="0"/>
              <a:buChar char="•"/>
            </a:pPr>
            <a:r>
              <a:rPr lang="en-US" sz="1600" dirty="0">
                <a:solidFill>
                  <a:srgbClr val="FF0000"/>
                </a:solidFill>
                <a:ea typeface="Arial Unicode MS" pitchFamily="34" charset="-122"/>
                <a:cs typeface="Arial Unicode MS" pitchFamily="34" charset="-122"/>
              </a:rPr>
              <a:t>Red</a:t>
            </a:r>
            <a:r>
              <a:rPr lang="en-US" sz="1600" dirty="0">
                <a:ea typeface="Arial Unicode MS" pitchFamily="34" charset="-122"/>
                <a:cs typeface="Arial Unicode MS" pitchFamily="34" charset="-122"/>
              </a:rPr>
              <a:t>/</a:t>
            </a:r>
            <a:r>
              <a:rPr lang="en-US" sz="1600" dirty="0">
                <a:solidFill>
                  <a:srgbClr val="FFFF00"/>
                </a:solidFill>
                <a:highlight>
                  <a:srgbClr val="000000"/>
                </a:highlight>
                <a:ea typeface="Arial Unicode MS" pitchFamily="34" charset="-122"/>
                <a:cs typeface="Arial Unicode MS" pitchFamily="34" charset="-122"/>
              </a:rPr>
              <a:t>yellow</a:t>
            </a:r>
            <a:r>
              <a:rPr lang="en-US" sz="1600" dirty="0">
                <a:ea typeface="Arial Unicode MS" pitchFamily="34" charset="-122"/>
                <a:cs typeface="Arial Unicode MS" pitchFamily="34" charset="-122"/>
              </a:rPr>
              <a:t>: optical mode (FDTD)</a:t>
            </a:r>
          </a:p>
          <a:p>
            <a:pPr marL="285750" indent="-285750">
              <a:buFont typeface="Arial" panose="020B0604020202020204" pitchFamily="34" charset="0"/>
              <a:buChar char="•"/>
            </a:pPr>
            <a:r>
              <a:rPr lang="en-US" sz="1600" dirty="0">
                <a:solidFill>
                  <a:srgbClr val="64B8E7"/>
                </a:solidFill>
                <a:ea typeface="Arial Unicode MS" pitchFamily="34" charset="-122"/>
                <a:cs typeface="Arial Unicode MS" pitchFamily="34" charset="-122"/>
              </a:rPr>
              <a:t>Blue</a:t>
            </a:r>
            <a:r>
              <a:rPr lang="en-US" sz="1600" dirty="0">
                <a:ea typeface="Arial Unicode MS" pitchFamily="34" charset="-122"/>
                <a:cs typeface="Arial Unicode MS" pitchFamily="34" charset="-122"/>
              </a:rPr>
              <a:t>: accumulated carriers (</a:t>
            </a:r>
            <a:r>
              <a:rPr lang="en-US" sz="1600" dirty="0" err="1">
                <a:ea typeface="Arial Unicode MS" pitchFamily="34" charset="-122"/>
                <a:cs typeface="Arial Unicode MS" pitchFamily="34" charset="-122"/>
              </a:rPr>
              <a:t>Silvaco</a:t>
            </a:r>
            <a:r>
              <a:rPr lang="en-US" sz="1600" dirty="0">
                <a:ea typeface="Arial Unicode MS" pitchFamily="34" charset="-122"/>
                <a:cs typeface="Arial Unicode MS" pitchFamily="34" charset="-122"/>
              </a:rPr>
              <a:t>)</a:t>
            </a:r>
          </a:p>
        </p:txBody>
      </p:sp>
      <p:sp>
        <p:nvSpPr>
          <p:cNvPr id="4" name="Rectangle 3">
            <a:extLst>
              <a:ext uri="{FF2B5EF4-FFF2-40B4-BE49-F238E27FC236}">
                <a16:creationId xmlns:a16="http://schemas.microsoft.com/office/drawing/2014/main" id="{CC8E072F-63D1-4650-AE13-B79DD9CD64D9}"/>
              </a:ext>
            </a:extLst>
          </p:cNvPr>
          <p:cNvSpPr/>
          <p:nvPr/>
        </p:nvSpPr>
        <p:spPr>
          <a:xfrm>
            <a:off x="868748" y="1425400"/>
            <a:ext cx="2673590" cy="738664"/>
          </a:xfrm>
          <a:prstGeom prst="rect">
            <a:avLst/>
          </a:prstGeom>
        </p:spPr>
        <p:txBody>
          <a:bodyPr wrap="square">
            <a:spAutoFit/>
          </a:bodyPr>
          <a:lstStyle/>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Capacitance: </a:t>
            </a:r>
            <a:r>
              <a:rPr lang="en-US" sz="1400" dirty="0">
                <a:ea typeface="Arial Unicode MS" pitchFamily="34" charset="-122"/>
                <a:cs typeface="Arial Unicode MS" pitchFamily="34" charset="-122"/>
              </a:rPr>
              <a:t>18.3 </a:t>
            </a:r>
            <a:r>
              <a:rPr lang="en-US" sz="1400" dirty="0" err="1">
                <a:ea typeface="Arial Unicode MS" pitchFamily="34" charset="-122"/>
                <a:cs typeface="Arial Unicode MS" pitchFamily="34" charset="-122"/>
              </a:rPr>
              <a:t>fF</a:t>
            </a:r>
            <a:endParaRPr lang="en-US" sz="1400" dirty="0">
              <a:ea typeface="Arial Unicode MS" pitchFamily="34" charset="-122"/>
              <a:cs typeface="Arial Unicode MS" pitchFamily="34" charset="-122"/>
            </a:endParaRPr>
          </a:p>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Driving voltage: </a:t>
            </a:r>
            <a:r>
              <a:rPr lang="en-US" sz="1400" dirty="0">
                <a:ea typeface="Arial Unicode MS" pitchFamily="34" charset="-122"/>
                <a:cs typeface="Arial Unicode MS" pitchFamily="34" charset="-122"/>
              </a:rPr>
              <a:t>2V</a:t>
            </a:r>
          </a:p>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Energy efficiency: </a:t>
            </a:r>
            <a:r>
              <a:rPr lang="en-US" sz="1400" dirty="0">
                <a:solidFill>
                  <a:srgbClr val="0000FF"/>
                </a:solidFill>
                <a:ea typeface="Arial Unicode MS" pitchFamily="34" charset="-122"/>
                <a:cs typeface="Arial Unicode MS" pitchFamily="34" charset="-122"/>
              </a:rPr>
              <a:t>18.3 </a:t>
            </a:r>
            <a:r>
              <a:rPr lang="en-US" sz="1400" dirty="0" err="1">
                <a:solidFill>
                  <a:srgbClr val="0000FF"/>
                </a:solidFill>
                <a:ea typeface="Arial Unicode MS" pitchFamily="34" charset="-122"/>
                <a:cs typeface="Arial Unicode MS" pitchFamily="34" charset="-122"/>
              </a:rPr>
              <a:t>fJ</a:t>
            </a:r>
            <a:r>
              <a:rPr lang="en-US" sz="1400" dirty="0">
                <a:solidFill>
                  <a:srgbClr val="0000FF"/>
                </a:solidFill>
                <a:ea typeface="Arial Unicode MS" pitchFamily="34" charset="-122"/>
                <a:cs typeface="Arial Unicode MS" pitchFamily="34" charset="-122"/>
              </a:rPr>
              <a:t>/bit</a:t>
            </a:r>
          </a:p>
        </p:txBody>
      </p:sp>
      <p:sp>
        <p:nvSpPr>
          <p:cNvPr id="27" name="TextBox 26">
            <a:extLst>
              <a:ext uri="{FF2B5EF4-FFF2-40B4-BE49-F238E27FC236}">
                <a16:creationId xmlns:a16="http://schemas.microsoft.com/office/drawing/2014/main" id="{B23BCEAE-272B-40F3-AD27-E05851087F36}"/>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27</a:t>
            </a:fld>
            <a:endParaRPr lang="en-US" dirty="0"/>
          </a:p>
        </p:txBody>
      </p:sp>
    </p:spTree>
    <p:extLst>
      <p:ext uri="{BB962C8B-B14F-4D97-AF65-F5344CB8AC3E}">
        <p14:creationId xmlns:p14="http://schemas.microsoft.com/office/powerpoint/2010/main" val="35045692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566DE-528B-4C03-806D-B9CBF9125CA7}"/>
              </a:ext>
            </a:extLst>
          </p:cNvPr>
          <p:cNvSpPr>
            <a:spLocks noGrp="1"/>
          </p:cNvSpPr>
          <p:nvPr>
            <p:ph type="title"/>
          </p:nvPr>
        </p:nvSpPr>
        <p:spPr/>
        <p:txBody>
          <a:bodyPr>
            <a:normAutofit/>
          </a:bodyPr>
          <a:lstStyle/>
          <a:p>
            <a:r>
              <a:rPr lang="en-US" dirty="0"/>
              <a:t>Towards atto-joule per bit energy efficiency</a:t>
            </a:r>
          </a:p>
        </p:txBody>
      </p:sp>
      <p:pic>
        <p:nvPicPr>
          <p:cNvPr id="5" name="Graphic 4">
            <a:extLst>
              <a:ext uri="{FF2B5EF4-FFF2-40B4-BE49-F238E27FC236}">
                <a16:creationId xmlns:a16="http://schemas.microsoft.com/office/drawing/2014/main" id="{26E3A6E9-5012-4B1B-A375-DF2F94B65AD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00412" y="1662899"/>
            <a:ext cx="3036099" cy="1920127"/>
          </a:xfrm>
          <a:prstGeom prst="rect">
            <a:avLst/>
          </a:prstGeom>
        </p:spPr>
      </p:pic>
      <p:sp>
        <p:nvSpPr>
          <p:cNvPr id="6" name="Rectangle 5">
            <a:extLst>
              <a:ext uri="{FF2B5EF4-FFF2-40B4-BE49-F238E27FC236}">
                <a16:creationId xmlns:a16="http://schemas.microsoft.com/office/drawing/2014/main" id="{38A0A007-E606-46F6-A5FF-DDBBE4DD975C}"/>
              </a:ext>
            </a:extLst>
          </p:cNvPr>
          <p:cNvSpPr/>
          <p:nvPr/>
        </p:nvSpPr>
        <p:spPr>
          <a:xfrm>
            <a:off x="1315722" y="3753818"/>
            <a:ext cx="2072940" cy="338554"/>
          </a:xfrm>
          <a:prstGeom prst="rect">
            <a:avLst/>
          </a:prstGeom>
        </p:spPr>
        <p:txBody>
          <a:bodyPr wrap="none">
            <a:spAutoFit/>
          </a:bodyPr>
          <a:lstStyle/>
          <a:p>
            <a:r>
              <a:rPr lang="en-US" sz="1600" dirty="0">
                <a:solidFill>
                  <a:srgbClr val="1C75BC"/>
                </a:solidFill>
                <a:ea typeface="Arial Unicode MS" pitchFamily="34" charset="-122"/>
                <a:cs typeface="Arial Unicode MS" pitchFamily="34" charset="-122"/>
              </a:rPr>
              <a:t>Expected performance</a:t>
            </a:r>
          </a:p>
        </p:txBody>
      </p:sp>
      <p:sp>
        <p:nvSpPr>
          <p:cNvPr id="7" name="Rectangle 6">
            <a:extLst>
              <a:ext uri="{FF2B5EF4-FFF2-40B4-BE49-F238E27FC236}">
                <a16:creationId xmlns:a16="http://schemas.microsoft.com/office/drawing/2014/main" id="{BB53518C-59F7-4B0A-8569-B94D166C2F66}"/>
              </a:ext>
            </a:extLst>
          </p:cNvPr>
          <p:cNvSpPr/>
          <p:nvPr/>
        </p:nvSpPr>
        <p:spPr>
          <a:xfrm>
            <a:off x="1363920" y="4060274"/>
            <a:ext cx="2017027" cy="1815882"/>
          </a:xfrm>
          <a:prstGeom prst="rect">
            <a:avLst/>
          </a:prstGeom>
        </p:spPr>
        <p:txBody>
          <a:bodyPr wrap="none">
            <a:spAutoFit/>
          </a:bodyPr>
          <a:lstStyle/>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Overlapping factor:</a:t>
            </a:r>
          </a:p>
          <a:p>
            <a:pPr marL="742950" lvl="1" indent="-285750">
              <a:buFont typeface="Wingdings" panose="05000000000000000000" pitchFamily="2" charset="2"/>
              <a:buChar char="Ø"/>
            </a:pPr>
            <a:r>
              <a:rPr lang="en-US" sz="1400" dirty="0">
                <a:ea typeface="Arial Unicode MS" pitchFamily="34" charset="-122"/>
                <a:cs typeface="Arial Unicode MS" pitchFamily="34" charset="-122"/>
              </a:rPr>
              <a:t>22%</a:t>
            </a:r>
          </a:p>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Capacitance:</a:t>
            </a:r>
          </a:p>
          <a:p>
            <a:pPr marL="742950" lvl="1" indent="-285750">
              <a:buFont typeface="Wingdings" panose="05000000000000000000" pitchFamily="2" charset="2"/>
              <a:buChar char="Ø"/>
            </a:pPr>
            <a:r>
              <a:rPr lang="en-US" sz="1400" dirty="0">
                <a:ea typeface="Arial Unicode MS" pitchFamily="34" charset="-122"/>
                <a:cs typeface="Arial Unicode MS" pitchFamily="34" charset="-122"/>
              </a:rPr>
              <a:t>6 </a:t>
            </a:r>
            <a:r>
              <a:rPr lang="en-US" sz="1400" dirty="0" err="1">
                <a:ea typeface="Arial Unicode MS" pitchFamily="34" charset="-122"/>
                <a:cs typeface="Arial Unicode MS" pitchFamily="34" charset="-122"/>
              </a:rPr>
              <a:t>fF</a:t>
            </a:r>
            <a:endParaRPr lang="en-US" sz="1400" dirty="0">
              <a:ea typeface="Arial Unicode MS" pitchFamily="34" charset="-122"/>
              <a:cs typeface="Arial Unicode MS" pitchFamily="34" charset="-122"/>
            </a:endParaRPr>
          </a:p>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Driving voltage:</a:t>
            </a:r>
          </a:p>
          <a:p>
            <a:pPr marL="742950" lvl="1" indent="-285750">
              <a:buFont typeface="Arial" panose="020B0604020202020204" pitchFamily="34" charset="0"/>
              <a:buChar char="•"/>
            </a:pPr>
            <a:r>
              <a:rPr lang="en-US" sz="1400" dirty="0">
                <a:ea typeface="Arial Unicode MS" pitchFamily="34" charset="-122"/>
                <a:cs typeface="Arial Unicode MS" pitchFamily="34" charset="-122"/>
              </a:rPr>
              <a:t>0.5V</a:t>
            </a:r>
          </a:p>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Energy consumption:</a:t>
            </a:r>
          </a:p>
          <a:p>
            <a:pPr marL="742950" lvl="1" indent="-285750">
              <a:buFont typeface="Wingdings" panose="05000000000000000000" pitchFamily="2" charset="2"/>
              <a:buChar char="Ø"/>
            </a:pPr>
            <a:r>
              <a:rPr lang="en-US" sz="1400" dirty="0">
                <a:ea typeface="Arial Unicode MS" pitchFamily="34" charset="-122"/>
                <a:cs typeface="Arial Unicode MS" pitchFamily="34" charset="-122"/>
              </a:rPr>
              <a:t>375 </a:t>
            </a:r>
            <a:r>
              <a:rPr lang="en-US" sz="1400" dirty="0" err="1">
                <a:ea typeface="Arial Unicode MS" pitchFamily="34" charset="-122"/>
                <a:cs typeface="Arial Unicode MS" pitchFamily="34" charset="-122"/>
              </a:rPr>
              <a:t>aJ</a:t>
            </a:r>
            <a:r>
              <a:rPr lang="en-US" sz="1400" dirty="0">
                <a:ea typeface="Arial Unicode MS" pitchFamily="34" charset="-122"/>
                <a:cs typeface="Arial Unicode MS" pitchFamily="34" charset="-122"/>
              </a:rPr>
              <a:t>/bit</a:t>
            </a:r>
          </a:p>
        </p:txBody>
      </p:sp>
      <p:grpSp>
        <p:nvGrpSpPr>
          <p:cNvPr id="27" name="Group 26">
            <a:extLst>
              <a:ext uri="{FF2B5EF4-FFF2-40B4-BE49-F238E27FC236}">
                <a16:creationId xmlns:a16="http://schemas.microsoft.com/office/drawing/2014/main" id="{3BE6F8A3-EDCC-40E5-87F7-8D83CD15B8F6}"/>
              </a:ext>
            </a:extLst>
          </p:cNvPr>
          <p:cNvGrpSpPr/>
          <p:nvPr/>
        </p:nvGrpSpPr>
        <p:grpSpPr>
          <a:xfrm>
            <a:off x="8067902" y="1102143"/>
            <a:ext cx="3163031" cy="2990229"/>
            <a:chOff x="5936908" y="1082770"/>
            <a:chExt cx="3163031" cy="2990229"/>
          </a:xfrm>
        </p:grpSpPr>
        <p:pic>
          <p:nvPicPr>
            <p:cNvPr id="17" name="Picture 16" descr="A close up of a map&#10;&#10;Description automatically generated">
              <a:extLst>
                <a:ext uri="{FF2B5EF4-FFF2-40B4-BE49-F238E27FC236}">
                  <a16:creationId xmlns:a16="http://schemas.microsoft.com/office/drawing/2014/main" id="{7CE4E3B3-7F53-498C-98B8-A133439A4CD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936908" y="1082770"/>
              <a:ext cx="3163031" cy="2990229"/>
            </a:xfrm>
            <a:prstGeom prst="rect">
              <a:avLst/>
            </a:prstGeom>
          </p:spPr>
        </p:pic>
        <p:sp>
          <p:nvSpPr>
            <p:cNvPr id="19" name="TextBox 18">
              <a:extLst>
                <a:ext uri="{FF2B5EF4-FFF2-40B4-BE49-F238E27FC236}">
                  <a16:creationId xmlns:a16="http://schemas.microsoft.com/office/drawing/2014/main" id="{8E79688E-BBBC-4F68-A28E-FC9D9281C29A}"/>
                </a:ext>
              </a:extLst>
            </p:cNvPr>
            <p:cNvSpPr txBox="1"/>
            <p:nvPr/>
          </p:nvSpPr>
          <p:spPr>
            <a:xfrm>
              <a:off x="6672603" y="2705638"/>
              <a:ext cx="385042" cy="307777"/>
            </a:xfrm>
            <a:prstGeom prst="rect">
              <a:avLst/>
            </a:prstGeom>
            <a:noFill/>
          </p:spPr>
          <p:txBody>
            <a:bodyPr wrap="none" rtlCol="0">
              <a:spAutoFit/>
            </a:bodyPr>
            <a:lstStyle/>
            <a:p>
              <a:r>
                <a:rPr lang="en-US" sz="1400" dirty="0">
                  <a:solidFill>
                    <a:srgbClr val="FF0000"/>
                  </a:solidFill>
                </a:rPr>
                <a:t>[1]</a:t>
              </a:r>
            </a:p>
          </p:txBody>
        </p:sp>
        <p:sp>
          <p:nvSpPr>
            <p:cNvPr id="20" name="TextBox 19">
              <a:extLst>
                <a:ext uri="{FF2B5EF4-FFF2-40B4-BE49-F238E27FC236}">
                  <a16:creationId xmlns:a16="http://schemas.microsoft.com/office/drawing/2014/main" id="{1ADBEA2F-8F43-4A35-A856-53E2E51A4400}"/>
                </a:ext>
              </a:extLst>
            </p:cNvPr>
            <p:cNvSpPr txBox="1"/>
            <p:nvPr/>
          </p:nvSpPr>
          <p:spPr>
            <a:xfrm>
              <a:off x="7886271" y="2692424"/>
              <a:ext cx="385042" cy="307777"/>
            </a:xfrm>
            <a:prstGeom prst="rect">
              <a:avLst/>
            </a:prstGeom>
            <a:noFill/>
          </p:spPr>
          <p:txBody>
            <a:bodyPr wrap="none" rtlCol="0">
              <a:spAutoFit/>
            </a:bodyPr>
            <a:lstStyle/>
            <a:p>
              <a:r>
                <a:rPr lang="en-US" sz="1400" dirty="0">
                  <a:solidFill>
                    <a:srgbClr val="FF0000"/>
                  </a:solidFill>
                </a:rPr>
                <a:t>[2]</a:t>
              </a:r>
            </a:p>
          </p:txBody>
        </p:sp>
        <p:sp>
          <p:nvSpPr>
            <p:cNvPr id="21" name="TextBox 20">
              <a:extLst>
                <a:ext uri="{FF2B5EF4-FFF2-40B4-BE49-F238E27FC236}">
                  <a16:creationId xmlns:a16="http://schemas.microsoft.com/office/drawing/2014/main" id="{20337CC2-566B-4D6C-B6C8-3BB43BBDC67E}"/>
                </a:ext>
              </a:extLst>
            </p:cNvPr>
            <p:cNvSpPr txBox="1"/>
            <p:nvPr/>
          </p:nvSpPr>
          <p:spPr>
            <a:xfrm>
              <a:off x="7133381" y="2918998"/>
              <a:ext cx="385042" cy="307777"/>
            </a:xfrm>
            <a:prstGeom prst="rect">
              <a:avLst/>
            </a:prstGeom>
            <a:noFill/>
          </p:spPr>
          <p:txBody>
            <a:bodyPr wrap="none" rtlCol="0">
              <a:spAutoFit/>
            </a:bodyPr>
            <a:lstStyle/>
            <a:p>
              <a:r>
                <a:rPr lang="en-US" sz="1400" dirty="0">
                  <a:solidFill>
                    <a:srgbClr val="1C75BC"/>
                  </a:solidFill>
                </a:rPr>
                <a:t>[3]</a:t>
              </a:r>
            </a:p>
          </p:txBody>
        </p:sp>
        <p:sp>
          <p:nvSpPr>
            <p:cNvPr id="22" name="TextBox 21">
              <a:extLst>
                <a:ext uri="{FF2B5EF4-FFF2-40B4-BE49-F238E27FC236}">
                  <a16:creationId xmlns:a16="http://schemas.microsoft.com/office/drawing/2014/main" id="{01861030-6431-4CFC-B770-7C8F6A59668C}"/>
                </a:ext>
              </a:extLst>
            </p:cNvPr>
            <p:cNvSpPr txBox="1"/>
            <p:nvPr/>
          </p:nvSpPr>
          <p:spPr>
            <a:xfrm>
              <a:off x="7501229" y="3299904"/>
              <a:ext cx="385042" cy="307777"/>
            </a:xfrm>
            <a:prstGeom prst="rect">
              <a:avLst/>
            </a:prstGeom>
            <a:noFill/>
          </p:spPr>
          <p:txBody>
            <a:bodyPr wrap="none" rtlCol="0">
              <a:spAutoFit/>
            </a:bodyPr>
            <a:lstStyle/>
            <a:p>
              <a:r>
                <a:rPr lang="en-US" sz="1400" dirty="0">
                  <a:solidFill>
                    <a:srgbClr val="1C75BC"/>
                  </a:solidFill>
                </a:rPr>
                <a:t>[4]</a:t>
              </a:r>
            </a:p>
          </p:txBody>
        </p:sp>
        <p:sp>
          <p:nvSpPr>
            <p:cNvPr id="23" name="TextBox 22">
              <a:extLst>
                <a:ext uri="{FF2B5EF4-FFF2-40B4-BE49-F238E27FC236}">
                  <a16:creationId xmlns:a16="http://schemas.microsoft.com/office/drawing/2014/main" id="{874C1B77-8745-48EE-82F8-1803BE55716B}"/>
                </a:ext>
              </a:extLst>
            </p:cNvPr>
            <p:cNvSpPr txBox="1"/>
            <p:nvPr/>
          </p:nvSpPr>
          <p:spPr>
            <a:xfrm>
              <a:off x="7799533" y="3013415"/>
              <a:ext cx="385042" cy="307777"/>
            </a:xfrm>
            <a:prstGeom prst="rect">
              <a:avLst/>
            </a:prstGeom>
            <a:noFill/>
          </p:spPr>
          <p:txBody>
            <a:bodyPr wrap="none" rtlCol="0">
              <a:spAutoFit/>
            </a:bodyPr>
            <a:lstStyle/>
            <a:p>
              <a:r>
                <a:rPr lang="en-US" sz="1400" dirty="0">
                  <a:solidFill>
                    <a:srgbClr val="1C75BC"/>
                  </a:solidFill>
                </a:rPr>
                <a:t>[5]</a:t>
              </a:r>
            </a:p>
          </p:txBody>
        </p:sp>
        <p:sp>
          <p:nvSpPr>
            <p:cNvPr id="24" name="TextBox 23">
              <a:extLst>
                <a:ext uri="{FF2B5EF4-FFF2-40B4-BE49-F238E27FC236}">
                  <a16:creationId xmlns:a16="http://schemas.microsoft.com/office/drawing/2014/main" id="{5C8F5FA9-6DD2-4E24-AD10-19D23272191B}"/>
                </a:ext>
              </a:extLst>
            </p:cNvPr>
            <p:cNvSpPr txBox="1"/>
            <p:nvPr/>
          </p:nvSpPr>
          <p:spPr>
            <a:xfrm>
              <a:off x="6477696" y="2205863"/>
              <a:ext cx="1321837" cy="307777"/>
            </a:xfrm>
            <a:prstGeom prst="rect">
              <a:avLst/>
            </a:prstGeom>
            <a:noFill/>
          </p:spPr>
          <p:txBody>
            <a:bodyPr wrap="none" rtlCol="0">
              <a:spAutoFit/>
            </a:bodyPr>
            <a:lstStyle/>
            <a:p>
              <a:r>
                <a:rPr lang="en-US" sz="1400" dirty="0">
                  <a:solidFill>
                    <a:srgbClr val="7030A0"/>
                  </a:solidFill>
                </a:rPr>
                <a:t>Previous device</a:t>
              </a:r>
            </a:p>
          </p:txBody>
        </p:sp>
        <p:sp>
          <p:nvSpPr>
            <p:cNvPr id="25" name="TextBox 24">
              <a:extLst>
                <a:ext uri="{FF2B5EF4-FFF2-40B4-BE49-F238E27FC236}">
                  <a16:creationId xmlns:a16="http://schemas.microsoft.com/office/drawing/2014/main" id="{D0BE1EAF-CA31-4F4D-89E2-06FB3F999F97}"/>
                </a:ext>
              </a:extLst>
            </p:cNvPr>
            <p:cNvSpPr txBox="1"/>
            <p:nvPr/>
          </p:nvSpPr>
          <p:spPr>
            <a:xfrm>
              <a:off x="6805205" y="1785928"/>
              <a:ext cx="1392048" cy="307777"/>
            </a:xfrm>
            <a:prstGeom prst="rect">
              <a:avLst/>
            </a:prstGeom>
            <a:noFill/>
          </p:spPr>
          <p:txBody>
            <a:bodyPr wrap="none" rtlCol="0">
              <a:spAutoFit/>
            </a:bodyPr>
            <a:lstStyle/>
            <a:p>
              <a:r>
                <a:rPr lang="en-US" sz="1400" dirty="0">
                  <a:solidFill>
                    <a:srgbClr val="7030A0"/>
                  </a:solidFill>
                </a:rPr>
                <a:t>Proposed design</a:t>
              </a:r>
            </a:p>
          </p:txBody>
        </p:sp>
      </p:grpSp>
      <p:sp>
        <p:nvSpPr>
          <p:cNvPr id="26" name="TextBox 25">
            <a:extLst>
              <a:ext uri="{FF2B5EF4-FFF2-40B4-BE49-F238E27FC236}">
                <a16:creationId xmlns:a16="http://schemas.microsoft.com/office/drawing/2014/main" id="{94071F2D-AEB7-41A7-A478-E5F50F16E954}"/>
              </a:ext>
            </a:extLst>
          </p:cNvPr>
          <p:cNvSpPr txBox="1"/>
          <p:nvPr/>
        </p:nvSpPr>
        <p:spPr>
          <a:xfrm>
            <a:off x="4953697" y="1910627"/>
            <a:ext cx="3163030" cy="1815882"/>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DC4405"/>
                </a:solidFill>
              </a:rPr>
              <a:t>Cross point: </a:t>
            </a:r>
            <a:r>
              <a:rPr lang="en-US" sz="1400" dirty="0"/>
              <a:t>reported energy efficiency</a:t>
            </a:r>
          </a:p>
          <a:p>
            <a:pPr marL="285750" indent="-285750">
              <a:buFont typeface="Arial" panose="020B0604020202020204" pitchFamily="34" charset="0"/>
              <a:buChar char="•"/>
            </a:pPr>
            <a:r>
              <a:rPr lang="en-US" sz="1400" dirty="0">
                <a:solidFill>
                  <a:srgbClr val="DC4405"/>
                </a:solidFill>
              </a:rPr>
              <a:t>Solid point: </a:t>
            </a:r>
            <a:r>
              <a:rPr lang="en-US" sz="1400" dirty="0"/>
              <a:t>Calculated energy efficiency based on Purcell factor, capacitance assuming perfect overlapping</a:t>
            </a:r>
          </a:p>
          <a:p>
            <a:pPr marL="285750" indent="-285750">
              <a:buFont typeface="Arial" panose="020B0604020202020204" pitchFamily="34" charset="0"/>
              <a:buChar char="•"/>
            </a:pPr>
            <a:r>
              <a:rPr lang="en-US" sz="1400" dirty="0">
                <a:solidFill>
                  <a:srgbClr val="DC4405"/>
                </a:solidFill>
              </a:rPr>
              <a:t>Dashed line: </a:t>
            </a:r>
            <a:r>
              <a:rPr lang="en-US" sz="1400" dirty="0"/>
              <a:t>indicating the overlapping factor</a:t>
            </a:r>
          </a:p>
        </p:txBody>
      </p:sp>
      <p:sp>
        <p:nvSpPr>
          <p:cNvPr id="28" name="Rectangle 27">
            <a:extLst>
              <a:ext uri="{FF2B5EF4-FFF2-40B4-BE49-F238E27FC236}">
                <a16:creationId xmlns:a16="http://schemas.microsoft.com/office/drawing/2014/main" id="{4D8F1BFC-13B7-4F68-982A-449905DCC214}"/>
              </a:ext>
            </a:extLst>
          </p:cNvPr>
          <p:cNvSpPr/>
          <p:nvPr/>
        </p:nvSpPr>
        <p:spPr>
          <a:xfrm>
            <a:off x="9569544" y="4190880"/>
            <a:ext cx="2500536" cy="2400657"/>
          </a:xfrm>
          <a:prstGeom prst="rect">
            <a:avLst/>
          </a:prstGeom>
        </p:spPr>
        <p:txBody>
          <a:bodyPr wrap="square">
            <a:spAutoFit/>
          </a:bodyPr>
          <a:lstStyle/>
          <a:p>
            <a:pPr marL="228600" marR="0" indent="-228600">
              <a:spcBef>
                <a:spcPts val="0"/>
              </a:spcBef>
              <a:spcAft>
                <a:spcPts val="0"/>
              </a:spcAft>
              <a:buFont typeface="+mj-lt"/>
              <a:buAutoNum type="arabicPeriod"/>
            </a:pPr>
            <a:r>
              <a:rPr lang="en-US" sz="1000" dirty="0">
                <a:ea typeface="宋体" panose="02010600030101010101" pitchFamily="2" charset="-122"/>
              </a:rPr>
              <a:t>M. R. Watts, W. A. </a:t>
            </a:r>
            <a:r>
              <a:rPr lang="en-US" sz="1000" dirty="0" err="1">
                <a:ea typeface="宋体" panose="02010600030101010101" pitchFamily="2" charset="-122"/>
              </a:rPr>
              <a:t>Zortman</a:t>
            </a:r>
            <a:r>
              <a:rPr lang="en-US" sz="1000" dirty="0">
                <a:ea typeface="宋体" panose="02010600030101010101" pitchFamily="2" charset="-122"/>
              </a:rPr>
              <a:t>, D. C. Trotter, R. W. Young, and A. L. </a:t>
            </a:r>
            <a:r>
              <a:rPr lang="en-US" sz="1000" dirty="0" err="1">
                <a:ea typeface="宋体" panose="02010600030101010101" pitchFamily="2" charset="-122"/>
              </a:rPr>
              <a:t>Lentine</a:t>
            </a:r>
            <a:r>
              <a:rPr lang="en-US" sz="1000" dirty="0">
                <a:ea typeface="宋体" panose="02010600030101010101" pitchFamily="2" charset="-122"/>
              </a:rPr>
              <a:t>, </a:t>
            </a:r>
            <a:r>
              <a:rPr lang="en-US" sz="1000" i="1" dirty="0">
                <a:ea typeface="宋体" panose="02010600030101010101" pitchFamily="2" charset="-122"/>
              </a:rPr>
              <a:t>Opt. Express</a:t>
            </a:r>
            <a:r>
              <a:rPr lang="en-US" sz="1000" dirty="0">
                <a:ea typeface="宋体" panose="02010600030101010101" pitchFamily="2" charset="-122"/>
              </a:rPr>
              <a:t>, vol. 19, no. 22, p. 21989, Oct. 2011.</a:t>
            </a:r>
          </a:p>
          <a:p>
            <a:pPr marL="228600" indent="-228600">
              <a:buFont typeface="+mj-lt"/>
              <a:buAutoNum type="arabicPeriod"/>
            </a:pPr>
            <a:r>
              <a:rPr lang="en-US" sz="1000" dirty="0"/>
              <a:t>E. </a:t>
            </a:r>
            <a:r>
              <a:rPr lang="en-US" sz="1000" dirty="0" err="1"/>
              <a:t>Timurdogan</a:t>
            </a:r>
            <a:r>
              <a:rPr lang="en-US" sz="1000" dirty="0"/>
              <a:t>, C. M. </a:t>
            </a:r>
            <a:r>
              <a:rPr lang="en-US" sz="1000" dirty="0" err="1"/>
              <a:t>Sorace-Agaskar</a:t>
            </a:r>
            <a:r>
              <a:rPr lang="en-US" sz="1000" dirty="0"/>
              <a:t>, J. Sun, E. Shah Hosseini, A. </a:t>
            </a:r>
            <a:r>
              <a:rPr lang="en-US" sz="1000" dirty="0" err="1"/>
              <a:t>Biberman</a:t>
            </a:r>
            <a:r>
              <a:rPr lang="en-US" sz="1000" dirty="0"/>
              <a:t>, and M. R. Watts, </a:t>
            </a:r>
            <a:r>
              <a:rPr lang="en-US" sz="1000" i="1" dirty="0"/>
              <a:t>Nat. </a:t>
            </a:r>
            <a:r>
              <a:rPr lang="en-US" sz="1000" i="1" dirty="0" err="1"/>
              <a:t>Commun</a:t>
            </a:r>
            <a:r>
              <a:rPr lang="en-US" sz="1000" i="1" dirty="0"/>
              <a:t>.</a:t>
            </a:r>
            <a:r>
              <a:rPr lang="en-US" sz="1000" dirty="0"/>
              <a:t>, vol. 5, no. 1, p. 4008, Dec. 2014.</a:t>
            </a:r>
          </a:p>
          <a:p>
            <a:pPr marL="228600" indent="-228600">
              <a:buFont typeface="+mj-lt"/>
              <a:buAutoNum type="arabicPeriod"/>
            </a:pPr>
            <a:r>
              <a:rPr lang="en-US" sz="1000" dirty="0"/>
              <a:t>P. Dong </a:t>
            </a:r>
            <a:r>
              <a:rPr lang="en-US" sz="1000" i="1" dirty="0"/>
              <a:t>et al.</a:t>
            </a:r>
            <a:r>
              <a:rPr lang="en-US" sz="1000" dirty="0"/>
              <a:t>, </a:t>
            </a:r>
            <a:r>
              <a:rPr lang="en-US" sz="1000" i="1" dirty="0"/>
              <a:t>Opt. Express</a:t>
            </a:r>
            <a:r>
              <a:rPr lang="en-US" sz="1000" dirty="0"/>
              <a:t>, vol. 17, no. 25, p. 22484, Dec. 2009.</a:t>
            </a:r>
          </a:p>
          <a:p>
            <a:pPr marL="228600" marR="0" indent="-228600">
              <a:spcBef>
                <a:spcPts val="0"/>
              </a:spcBef>
              <a:spcAft>
                <a:spcPts val="0"/>
              </a:spcAft>
              <a:buFont typeface="+mj-lt"/>
              <a:buAutoNum type="arabicPeriod"/>
            </a:pPr>
            <a:r>
              <a:rPr lang="en-US" sz="1000" dirty="0"/>
              <a:t>J. Van </a:t>
            </a:r>
            <a:r>
              <a:rPr lang="en-US" sz="1000" dirty="0" err="1"/>
              <a:t>Campenhout</a:t>
            </a:r>
            <a:r>
              <a:rPr lang="en-US" sz="1000" dirty="0"/>
              <a:t> </a:t>
            </a:r>
            <a:r>
              <a:rPr lang="en-US" sz="1000" i="1" dirty="0"/>
              <a:t>et al.</a:t>
            </a:r>
            <a:r>
              <a:rPr lang="en-US" sz="1000" dirty="0"/>
              <a:t>, in </a:t>
            </a:r>
            <a:r>
              <a:rPr lang="en-US" sz="1000" i="1" dirty="0"/>
              <a:t>Optical Fiber Communication Conference</a:t>
            </a:r>
            <a:r>
              <a:rPr lang="en-US" sz="1000" dirty="0"/>
              <a:t>, 2012, p. OM2E.4.</a:t>
            </a:r>
          </a:p>
          <a:p>
            <a:pPr marL="228600" marR="0" indent="-228600">
              <a:spcBef>
                <a:spcPts val="0"/>
              </a:spcBef>
              <a:spcAft>
                <a:spcPts val="0"/>
              </a:spcAft>
              <a:buFont typeface="+mj-lt"/>
              <a:buAutoNum type="arabicPeriod"/>
            </a:pPr>
            <a:r>
              <a:rPr lang="en-US" sz="1000" dirty="0"/>
              <a:t>X. Xiao </a:t>
            </a:r>
            <a:r>
              <a:rPr lang="en-US" sz="1000" i="1" dirty="0"/>
              <a:t>et al.</a:t>
            </a:r>
            <a:r>
              <a:rPr lang="en-US" sz="1000" dirty="0"/>
              <a:t>, </a:t>
            </a:r>
            <a:r>
              <a:rPr lang="en-US" sz="1000" i="1" dirty="0"/>
              <a:t>Opt. Express</a:t>
            </a:r>
            <a:r>
              <a:rPr lang="en-US" sz="1000" dirty="0"/>
              <a:t>, vol. 20, no. 3, p. 2507, Jan. 2012.</a:t>
            </a:r>
            <a:endParaRPr lang="en-US" sz="1100" dirty="0">
              <a:effectLst/>
              <a:ea typeface="宋体" panose="02010600030101010101" pitchFamily="2" charset="-122"/>
            </a:endParaRPr>
          </a:p>
        </p:txBody>
      </p:sp>
      <p:sp>
        <p:nvSpPr>
          <p:cNvPr id="29" name="Rectangle 28">
            <a:extLst>
              <a:ext uri="{FF2B5EF4-FFF2-40B4-BE49-F238E27FC236}">
                <a16:creationId xmlns:a16="http://schemas.microsoft.com/office/drawing/2014/main" id="{CA2E6425-C9BE-4323-94C5-E5E5EC3C09AC}"/>
              </a:ext>
            </a:extLst>
          </p:cNvPr>
          <p:cNvSpPr/>
          <p:nvPr/>
        </p:nvSpPr>
        <p:spPr>
          <a:xfrm>
            <a:off x="4335780" y="1285545"/>
            <a:ext cx="7734299" cy="544291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350F97F8-011C-4804-87AD-EC936558F0EC}"/>
              </a:ext>
            </a:extLst>
          </p:cNvPr>
          <p:cNvSpPr txBox="1"/>
          <p:nvPr/>
        </p:nvSpPr>
        <p:spPr>
          <a:xfrm>
            <a:off x="3439864" y="1314774"/>
            <a:ext cx="4005671" cy="338554"/>
          </a:xfrm>
          <a:prstGeom prst="rect">
            <a:avLst/>
          </a:prstGeom>
          <a:noFill/>
        </p:spPr>
        <p:txBody>
          <a:bodyPr wrap="square" rtlCol="0">
            <a:spAutoFit/>
          </a:bodyPr>
          <a:lstStyle>
            <a:defPPr>
              <a:defRPr lang="en-US"/>
            </a:defPPr>
            <a:lvl1pPr>
              <a:defRPr sz="1400">
                <a:solidFill>
                  <a:srgbClr val="DC4405"/>
                </a:solidFill>
                <a:ea typeface="Arial Unicode MS" pitchFamily="34" charset="-122"/>
                <a:cs typeface="Arial Unicode MS" pitchFamily="34" charset="-122"/>
              </a:defRPr>
            </a:lvl1pPr>
          </a:lstStyle>
          <a:p>
            <a:pPr algn="r"/>
            <a:r>
              <a:rPr lang="en-US" sz="1600" dirty="0">
                <a:solidFill>
                  <a:srgbClr val="1C75BC"/>
                </a:solidFill>
              </a:rPr>
              <a:t>Comparison with reported devices</a:t>
            </a:r>
          </a:p>
        </p:txBody>
      </p:sp>
      <mc:AlternateContent xmlns:mc="http://schemas.openxmlformats.org/markup-compatibility/2006" xmlns:a14="http://schemas.microsoft.com/office/drawing/2010/main">
        <mc:Choice Requires="a14">
          <p:graphicFrame>
            <p:nvGraphicFramePr>
              <p:cNvPr id="31" name="Content Placeholder 5">
                <a:extLst>
                  <a:ext uri="{FF2B5EF4-FFF2-40B4-BE49-F238E27FC236}">
                    <a16:creationId xmlns:a16="http://schemas.microsoft.com/office/drawing/2014/main" id="{73EFF4C8-317C-4F9F-A424-FC23334CCDF5}"/>
                  </a:ext>
                </a:extLst>
              </p:cNvPr>
              <p:cNvGraphicFramePr>
                <a:graphicFrameLocks noGrp="1"/>
              </p:cNvGraphicFramePr>
              <p:nvPr>
                <p:ph idx="1"/>
                <p:extLst>
                  <p:ext uri="{D42A27DB-BD31-4B8C-83A1-F6EECF244321}">
                    <p14:modId xmlns:p14="http://schemas.microsoft.com/office/powerpoint/2010/main" val="341634814"/>
                  </p:ext>
                </p:extLst>
              </p:nvPr>
            </p:nvGraphicFramePr>
            <p:xfrm>
              <a:off x="4515608" y="4307110"/>
              <a:ext cx="4904302" cy="2208736"/>
            </p:xfrm>
            <a:graphic>
              <a:graphicData uri="http://schemas.openxmlformats.org/drawingml/2006/table">
                <a:tbl>
                  <a:tblPr firstRow="1" firstCol="1" bandRow="1"/>
                  <a:tblGrid>
                    <a:gridCol w="803536">
                      <a:extLst>
                        <a:ext uri="{9D8B030D-6E8A-4147-A177-3AD203B41FA5}">
                          <a16:colId xmlns:a16="http://schemas.microsoft.com/office/drawing/2014/main" val="2960844014"/>
                        </a:ext>
                      </a:extLst>
                    </a:gridCol>
                    <a:gridCol w="1120383">
                      <a:extLst>
                        <a:ext uri="{9D8B030D-6E8A-4147-A177-3AD203B41FA5}">
                          <a16:colId xmlns:a16="http://schemas.microsoft.com/office/drawing/2014/main" val="783924757"/>
                        </a:ext>
                      </a:extLst>
                    </a:gridCol>
                    <a:gridCol w="620913">
                      <a:extLst>
                        <a:ext uri="{9D8B030D-6E8A-4147-A177-3AD203B41FA5}">
                          <a16:colId xmlns:a16="http://schemas.microsoft.com/office/drawing/2014/main" val="3942948576"/>
                        </a:ext>
                      </a:extLst>
                    </a:gridCol>
                    <a:gridCol w="686657">
                      <a:extLst>
                        <a:ext uri="{9D8B030D-6E8A-4147-A177-3AD203B41FA5}">
                          <a16:colId xmlns:a16="http://schemas.microsoft.com/office/drawing/2014/main" val="2983019260"/>
                        </a:ext>
                      </a:extLst>
                    </a:gridCol>
                    <a:gridCol w="406349">
                      <a:extLst>
                        <a:ext uri="{9D8B030D-6E8A-4147-A177-3AD203B41FA5}">
                          <a16:colId xmlns:a16="http://schemas.microsoft.com/office/drawing/2014/main" val="2119013223"/>
                        </a:ext>
                      </a:extLst>
                    </a:gridCol>
                    <a:gridCol w="338748">
                      <a:extLst>
                        <a:ext uri="{9D8B030D-6E8A-4147-A177-3AD203B41FA5}">
                          <a16:colId xmlns:a16="http://schemas.microsoft.com/office/drawing/2014/main" val="438284444"/>
                        </a:ext>
                      </a:extLst>
                    </a:gridCol>
                    <a:gridCol w="421248">
                      <a:extLst>
                        <a:ext uri="{9D8B030D-6E8A-4147-A177-3AD203B41FA5}">
                          <a16:colId xmlns:a16="http://schemas.microsoft.com/office/drawing/2014/main" val="4132565216"/>
                        </a:ext>
                      </a:extLst>
                    </a:gridCol>
                    <a:gridCol w="506468">
                      <a:extLst>
                        <a:ext uri="{9D8B030D-6E8A-4147-A177-3AD203B41FA5}">
                          <a16:colId xmlns:a16="http://schemas.microsoft.com/office/drawing/2014/main" val="264423067"/>
                        </a:ext>
                      </a:extLst>
                    </a:gridCol>
                  </a:tblGrid>
                  <a:tr h="413235">
                    <a:tc>
                      <a:txBody>
                        <a:bodyPr/>
                        <a:lstStyle/>
                        <a:p>
                          <a:pPr marL="0" marR="0" algn="ctr" fontAlgn="ctr">
                            <a:lnSpc>
                              <a:spcPct val="100000"/>
                            </a:lnSpc>
                            <a:spcBef>
                              <a:spcPts val="0"/>
                            </a:spcBef>
                            <a:spcAft>
                              <a:spcPts val="0"/>
                            </a:spcAft>
                          </a:pPr>
                          <a:r>
                            <a:rPr lang="en-US" sz="105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Ref</a:t>
                          </a:r>
                          <a:endParaRPr lang="en-US" sz="24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Capacitor /resonator type</a:t>
                          </a:r>
                          <a:endParaRPr lang="en-US" sz="16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Q-factor</a:t>
                          </a:r>
                          <a:endParaRPr lang="en-US" sz="1600" b="0" i="0" u="none" strike="noStrike">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Vm</a:t>
                          </a:r>
                          <a:endParaRPr lang="en-US" sz="1600" b="0" i="0" u="none" strike="noStrike" dirty="0">
                            <a:effectLst/>
                            <a:latin typeface="Arial" panose="020B0604020202020204" pitchFamily="34" charset="0"/>
                          </a:endParaRPr>
                        </a:p>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sSup>
                                <m:sSupPr>
                                  <m:ctrlPr>
                                    <a:rPr lang="ar-AE" sz="800" b="0" i="1" u="none" strike="noStrike">
                                      <a:effectLst/>
                                      <a:latin typeface="Cambria Math" panose="02040503050406030204" pitchFamily="18" charset="0"/>
                                      <a:ea typeface="Times New Roman" panose="02020603050405020304" pitchFamily="18" charset="0"/>
                                      <a:cs typeface="Times New Roman" panose="02020603050405020304" pitchFamily="18" charset="0"/>
                                    </a:rPr>
                                  </m:ctrlPr>
                                </m:sSupPr>
                                <m:e>
                                  <m:r>
                                    <a:rPr lang="ar-AE" sz="800" b="0" i="0" u="none" strike="noStrike">
                                      <a:effectLst/>
                                      <a:latin typeface="Cambria Math" panose="02040503050406030204" pitchFamily="18" charset="0"/>
                                      <a:ea typeface="Times New Roman" panose="02020603050405020304" pitchFamily="18" charset="0"/>
                                      <a:cs typeface="Times New Roman" panose="02020603050405020304" pitchFamily="18" charset="0"/>
                                    </a:rPr>
                                    <m:t>(</m:t>
                                  </m:r>
                                  <m:r>
                                    <a:rPr lang="ar-AE" sz="800" b="0" i="1" u="none" strike="noStrike">
                                      <a:effectLst/>
                                      <a:latin typeface="Cambria Math" panose="02040503050406030204" pitchFamily="18" charset="0"/>
                                      <a:ea typeface="Times New Roman" panose="02020603050405020304" pitchFamily="18" charset="0"/>
                                      <a:cs typeface="Times New Roman" panose="02020603050405020304" pitchFamily="18" charset="0"/>
                                    </a:rPr>
                                    <m:t>𝜆</m:t>
                                  </m:r>
                                  <m:r>
                                    <a:rPr lang="ar-AE" sz="800" b="0" i="0" u="none" strike="noStrike">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ar-AE" sz="800" b="0" i="1" u="none" strike="noStrike">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ar-AE" sz="800" b="0" i="1" u="none" strike="noStrike">
                                          <a:effectLst/>
                                          <a:latin typeface="Cambria Math" panose="02040503050406030204" pitchFamily="18" charset="0"/>
                                          <a:ea typeface="Times New Roman" panose="02020603050405020304" pitchFamily="18" charset="0"/>
                                          <a:cs typeface="Times New Roman" panose="02020603050405020304" pitchFamily="18" charset="0"/>
                                        </a:rPr>
                                        <m:t>𝑛</m:t>
                                      </m:r>
                                    </m:e>
                                    <m:sub>
                                      <m:r>
                                        <a:rPr lang="ar-AE" sz="800" b="0" i="1" u="none" strike="noStrike">
                                          <a:effectLst/>
                                          <a:latin typeface="Cambria Math" panose="02040503050406030204" pitchFamily="18" charset="0"/>
                                          <a:ea typeface="Times New Roman" panose="02020603050405020304" pitchFamily="18" charset="0"/>
                                          <a:cs typeface="Times New Roman" panose="02020603050405020304" pitchFamily="18" charset="0"/>
                                        </a:rPr>
                                        <m:t>𝑆𝑖</m:t>
                                      </m:r>
                                    </m:sub>
                                  </m:sSub>
                                  <m:r>
                                    <a:rPr lang="ar-AE" sz="800" b="0" i="0" u="none" strike="noStrike">
                                      <a:effectLst/>
                                      <a:latin typeface="Cambria Math" panose="02040503050406030204" pitchFamily="18" charset="0"/>
                                      <a:ea typeface="Times New Roman" panose="02020603050405020304" pitchFamily="18" charset="0"/>
                                      <a:cs typeface="Times New Roman" panose="02020603050405020304" pitchFamily="18" charset="0"/>
                                    </a:rPr>
                                    <m:t>)</m:t>
                                  </m:r>
                                </m:e>
                                <m:sup>
                                  <m:r>
                                    <a:rPr lang="ar-AE" sz="800" b="0" i="0" u="none" strike="noStrike">
                                      <a:effectLst/>
                                      <a:latin typeface="Cambria Math" panose="02040503050406030204" pitchFamily="18" charset="0"/>
                                      <a:ea typeface="Times New Roman" panose="02020603050405020304" pitchFamily="18" charset="0"/>
                                      <a:cs typeface="Times New Roman" panose="02020603050405020304" pitchFamily="18" charset="0"/>
                                    </a:rPr>
                                    <m:t>3</m:t>
                                  </m:r>
                                </m:sup>
                              </m:sSup>
                            </m:oMath>
                          </a14:m>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ar-AE" sz="16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gFp</a:t>
                          </a:r>
                          <a:endParaRPr lang="en-US" sz="16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C (</a:t>
                          </a:r>
                          <a:r>
                            <a:rPr lang="en-US" sz="8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fF</a:t>
                          </a: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6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l-GR"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α</a:t>
                          </a:r>
                          <a:endParaRPr lang="el-GR" sz="16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Ebit</a:t>
                          </a: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8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fJ</a:t>
                          </a: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/bit)</a:t>
                          </a:r>
                          <a:endParaRPr lang="en-US" sz="16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67478656"/>
                      </a:ext>
                    </a:extLst>
                  </a:tr>
                  <a:tr h="229851">
                    <a:tc>
                      <a:txBody>
                        <a:bodyPr/>
                        <a:lstStyle/>
                        <a:p>
                          <a:pPr marL="0" marR="0" algn="ctr">
                            <a:lnSpc>
                              <a:spcPct val="100000"/>
                            </a:lnSpc>
                            <a:spcBef>
                              <a:spcPts val="0"/>
                            </a:spcBef>
                            <a:spcAft>
                              <a:spcPts val="0"/>
                            </a:spcAft>
                          </a:pPr>
                          <a:r>
                            <a:rPr lang="en-US" sz="900" dirty="0">
                              <a:effectLst/>
                            </a:rPr>
                            <a:t>[1]</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vertical PN junction /micro-disk</a:t>
                          </a:r>
                          <a:endParaRPr lang="en-US" sz="1400" b="0" i="0" u="none" strike="noStrike" dirty="0">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9700</a:t>
                          </a:r>
                          <a:endParaRPr lang="en-US" sz="1500" b="0" i="0" u="none" strike="noStrike" dirty="0">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4.46</a:t>
                          </a:r>
                          <a:endParaRPr lang="en-US" sz="1500" b="0" i="0" u="none" strike="noStrike">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166</a:t>
                          </a:r>
                          <a:endParaRPr lang="en-US" sz="1500" b="0" i="0" u="none" strike="noStrike">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20</a:t>
                          </a:r>
                          <a:endParaRPr lang="en-US" sz="1500" b="0" i="0" u="none" strike="noStrike">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12.2%</a:t>
                          </a:r>
                          <a:endParaRPr lang="en-US" sz="1500" b="0" i="0" u="none" strike="noStrike">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61</a:t>
                          </a:r>
                          <a:endParaRPr lang="en-US" sz="1500" b="0" i="0" u="none" strike="noStrike">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286779503"/>
                      </a:ext>
                    </a:extLst>
                  </a:tr>
                  <a:tr h="229851">
                    <a:tc>
                      <a:txBody>
                        <a:bodyPr/>
                        <a:lstStyle/>
                        <a:p>
                          <a:pPr marL="0" marR="0" algn="ctr">
                            <a:lnSpc>
                              <a:spcPct val="100000"/>
                            </a:lnSpc>
                            <a:spcBef>
                              <a:spcPts val="0"/>
                            </a:spcBef>
                            <a:spcAft>
                              <a:spcPts val="0"/>
                            </a:spcAft>
                          </a:pPr>
                          <a:r>
                            <a:rPr lang="en-US" sz="900" dirty="0">
                              <a:effectLst/>
                            </a:rPr>
                            <a:t>[2]</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vertical PN junction /micro-disk</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6480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6.82</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146.5</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17</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extLst>
                      <a:ext uri="{0D108BD9-81ED-4DB2-BD59-A6C34878D82A}">
                        <a16:rowId xmlns:a16="http://schemas.microsoft.com/office/drawing/2014/main" val="3677186812"/>
                      </a:ext>
                    </a:extLst>
                  </a:tr>
                  <a:tr h="229851">
                    <a:tc>
                      <a:txBody>
                        <a:bodyPr/>
                        <a:lstStyle/>
                        <a:p>
                          <a:pPr marL="0" marR="0" algn="ctr">
                            <a:lnSpc>
                              <a:spcPct val="100000"/>
                            </a:lnSpc>
                            <a:spcBef>
                              <a:spcPts val="0"/>
                            </a:spcBef>
                            <a:spcAft>
                              <a:spcPts val="0"/>
                            </a:spcAft>
                          </a:pPr>
                          <a:r>
                            <a:rPr lang="en-US" sz="900" dirty="0">
                              <a:effectLst/>
                            </a:rPr>
                            <a:t>[3]</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lateral PN junction /micro-ring</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14500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36.29</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87.5</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15.6%</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extLst>
                      <a:ext uri="{0D108BD9-81ED-4DB2-BD59-A6C34878D82A}">
                        <a16:rowId xmlns:a16="http://schemas.microsoft.com/office/drawing/2014/main" val="2447291126"/>
                      </a:ext>
                    </a:extLst>
                  </a:tr>
                  <a:tr h="239723">
                    <a:tc>
                      <a:txBody>
                        <a:bodyPr/>
                        <a:lstStyle/>
                        <a:p>
                          <a:pPr marL="0" marR="0" algn="ctr">
                            <a:lnSpc>
                              <a:spcPct val="100000"/>
                            </a:lnSpc>
                            <a:spcBef>
                              <a:spcPts val="0"/>
                            </a:spcBef>
                            <a:spcAft>
                              <a:spcPts val="0"/>
                            </a:spcAft>
                          </a:pPr>
                          <a:r>
                            <a:rPr lang="en-US" sz="900" dirty="0">
                              <a:effectLst/>
                            </a:rPr>
                            <a:t>[4]</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Si/oxide/Si MOS</a:t>
                          </a:r>
                          <a:endParaRPr lang="en-US" sz="1400" b="0" i="0" u="none" strike="noStrike" dirty="0">
                            <a:effectLst/>
                            <a:latin typeface="Arial" panose="020B0604020202020204" pitchFamily="34" charset="0"/>
                          </a:endParaRPr>
                        </a:p>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/micro-ring</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3500</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21.20</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28</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320</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10.5%</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180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extLst>
                      <a:ext uri="{0D108BD9-81ED-4DB2-BD59-A6C34878D82A}">
                        <a16:rowId xmlns:a16="http://schemas.microsoft.com/office/drawing/2014/main" val="858422671"/>
                      </a:ext>
                    </a:extLst>
                  </a:tr>
                  <a:tr h="273307">
                    <a:tc>
                      <a:txBody>
                        <a:bodyPr/>
                        <a:lstStyle/>
                        <a:p>
                          <a:pPr marL="0" marR="0" algn="ctr">
                            <a:lnSpc>
                              <a:spcPct val="100000"/>
                            </a:lnSpc>
                            <a:spcBef>
                              <a:spcPts val="0"/>
                            </a:spcBef>
                            <a:spcAft>
                              <a:spcPts val="0"/>
                            </a:spcAft>
                          </a:pPr>
                          <a:r>
                            <a:rPr lang="en-US" sz="900" dirty="0">
                              <a:effectLst/>
                            </a:rPr>
                            <a:t>[5]</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7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interleaver</a:t>
                          </a:r>
                          <a:endParaRPr lang="en-US" sz="1400" b="0" i="0" u="none" strike="noStrike" dirty="0">
                            <a:effectLst/>
                            <a:latin typeface="Arial" panose="020B0604020202020204" pitchFamily="34" charset="0"/>
                          </a:endParaRPr>
                        </a:p>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PN junction /micro-ring</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14500</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105.74</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29</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66</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36.9%</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66</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extLst>
                      <a:ext uri="{0D108BD9-81ED-4DB2-BD59-A6C34878D82A}">
                        <a16:rowId xmlns:a16="http://schemas.microsoft.com/office/drawing/2014/main" val="3105675666"/>
                      </a:ext>
                    </a:extLst>
                  </a:tr>
                  <a:tr h="296459">
                    <a:tc>
                      <a:txBody>
                        <a:bodyPr/>
                        <a:lstStyle/>
                        <a:p>
                          <a:pPr marL="0" marR="0" algn="ctr">
                            <a:lnSpc>
                              <a:spcPct val="100000"/>
                            </a:lnSpc>
                            <a:spcBef>
                              <a:spcPts val="0"/>
                            </a:spcBef>
                            <a:spcAft>
                              <a:spcPts val="0"/>
                            </a:spcAft>
                          </a:pPr>
                          <a:r>
                            <a:rPr lang="en-US" sz="900" dirty="0">
                              <a:effectLst/>
                            </a:rPr>
                            <a:t>Previous device</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hybrid Si-ITO MOS /PC nanocavity</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3700</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0.55</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855</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13</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7.4%</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3.25</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extLst>
                      <a:ext uri="{0D108BD9-81ED-4DB2-BD59-A6C34878D82A}">
                        <a16:rowId xmlns:a16="http://schemas.microsoft.com/office/drawing/2014/main" val="2918964081"/>
                      </a:ext>
                    </a:extLst>
                  </a:tr>
                  <a:tr h="296459">
                    <a:tc>
                      <a:txBody>
                        <a:bodyPr/>
                        <a:lstStyle/>
                        <a:p>
                          <a:pPr marL="0" marR="0" algn="ctr">
                            <a:lnSpc>
                              <a:spcPct val="100000"/>
                            </a:lnSpc>
                            <a:spcBef>
                              <a:spcPts val="0"/>
                            </a:spcBef>
                            <a:spcAft>
                              <a:spcPts val="0"/>
                            </a:spcAft>
                          </a:pPr>
                          <a:r>
                            <a:rPr lang="en-US" sz="900" dirty="0">
                              <a:effectLst/>
                            </a:rPr>
                            <a:t>Proposed design</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hybrid Si-ITO MOS /PC nanocavity</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5600</a:t>
                          </a:r>
                          <a:endParaRPr lang="en-US" sz="1500" b="0" i="0" u="none" strike="noStrike">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0.66</a:t>
                          </a:r>
                          <a:endParaRPr lang="en-US" sz="1500" b="0" i="0" u="none" strike="noStrike">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1247</a:t>
                          </a:r>
                          <a:endParaRPr lang="en-US" sz="1500" b="0" i="0" u="none" strike="noStrike">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a:t>
                          </a:r>
                          <a:endParaRPr lang="en-US" sz="1500" b="0" i="0" u="none" strike="noStrike">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22%</a:t>
                          </a:r>
                          <a:endParaRPr lang="en-US" sz="1500" b="0" i="0" u="none" strike="noStrike">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0.375</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extLst>
                      <a:ext uri="{0D108BD9-81ED-4DB2-BD59-A6C34878D82A}">
                        <a16:rowId xmlns:a16="http://schemas.microsoft.com/office/drawing/2014/main" val="3620269030"/>
                      </a:ext>
                    </a:extLst>
                  </a:tr>
                </a:tbl>
              </a:graphicData>
            </a:graphic>
          </p:graphicFrame>
        </mc:Choice>
        <mc:Fallback xmlns="">
          <p:graphicFrame>
            <p:nvGraphicFramePr>
              <p:cNvPr id="31" name="Content Placeholder 5">
                <a:extLst>
                  <a:ext uri="{FF2B5EF4-FFF2-40B4-BE49-F238E27FC236}">
                    <a16:creationId xmlns:a16="http://schemas.microsoft.com/office/drawing/2014/main" id="{73EFF4C8-317C-4F9F-A424-FC23334CCDF5}"/>
                  </a:ext>
                </a:extLst>
              </p:cNvPr>
              <p:cNvGraphicFramePr>
                <a:graphicFrameLocks noGrp="1"/>
              </p:cNvGraphicFramePr>
              <p:nvPr>
                <p:ph idx="1"/>
                <p:extLst>
                  <p:ext uri="{D42A27DB-BD31-4B8C-83A1-F6EECF244321}">
                    <p14:modId xmlns:p14="http://schemas.microsoft.com/office/powerpoint/2010/main" val="341634814"/>
                  </p:ext>
                </p:extLst>
              </p:nvPr>
            </p:nvGraphicFramePr>
            <p:xfrm>
              <a:off x="4515608" y="4307110"/>
              <a:ext cx="4904302" cy="2208736"/>
            </p:xfrm>
            <a:graphic>
              <a:graphicData uri="http://schemas.openxmlformats.org/drawingml/2006/table">
                <a:tbl>
                  <a:tblPr firstRow="1" firstCol="1" bandRow="1"/>
                  <a:tblGrid>
                    <a:gridCol w="803536">
                      <a:extLst>
                        <a:ext uri="{9D8B030D-6E8A-4147-A177-3AD203B41FA5}">
                          <a16:colId xmlns:a16="http://schemas.microsoft.com/office/drawing/2014/main" val="2960844014"/>
                        </a:ext>
                      </a:extLst>
                    </a:gridCol>
                    <a:gridCol w="1120383">
                      <a:extLst>
                        <a:ext uri="{9D8B030D-6E8A-4147-A177-3AD203B41FA5}">
                          <a16:colId xmlns:a16="http://schemas.microsoft.com/office/drawing/2014/main" val="783924757"/>
                        </a:ext>
                      </a:extLst>
                    </a:gridCol>
                    <a:gridCol w="620913">
                      <a:extLst>
                        <a:ext uri="{9D8B030D-6E8A-4147-A177-3AD203B41FA5}">
                          <a16:colId xmlns:a16="http://schemas.microsoft.com/office/drawing/2014/main" val="3942948576"/>
                        </a:ext>
                      </a:extLst>
                    </a:gridCol>
                    <a:gridCol w="686657">
                      <a:extLst>
                        <a:ext uri="{9D8B030D-6E8A-4147-A177-3AD203B41FA5}">
                          <a16:colId xmlns:a16="http://schemas.microsoft.com/office/drawing/2014/main" val="2983019260"/>
                        </a:ext>
                      </a:extLst>
                    </a:gridCol>
                    <a:gridCol w="406349">
                      <a:extLst>
                        <a:ext uri="{9D8B030D-6E8A-4147-A177-3AD203B41FA5}">
                          <a16:colId xmlns:a16="http://schemas.microsoft.com/office/drawing/2014/main" val="2119013223"/>
                        </a:ext>
                      </a:extLst>
                    </a:gridCol>
                    <a:gridCol w="338748">
                      <a:extLst>
                        <a:ext uri="{9D8B030D-6E8A-4147-A177-3AD203B41FA5}">
                          <a16:colId xmlns:a16="http://schemas.microsoft.com/office/drawing/2014/main" val="438284444"/>
                        </a:ext>
                      </a:extLst>
                    </a:gridCol>
                    <a:gridCol w="421248">
                      <a:extLst>
                        <a:ext uri="{9D8B030D-6E8A-4147-A177-3AD203B41FA5}">
                          <a16:colId xmlns:a16="http://schemas.microsoft.com/office/drawing/2014/main" val="4132565216"/>
                        </a:ext>
                      </a:extLst>
                    </a:gridCol>
                    <a:gridCol w="506468">
                      <a:extLst>
                        <a:ext uri="{9D8B030D-6E8A-4147-A177-3AD203B41FA5}">
                          <a16:colId xmlns:a16="http://schemas.microsoft.com/office/drawing/2014/main" val="264423067"/>
                        </a:ext>
                      </a:extLst>
                    </a:gridCol>
                  </a:tblGrid>
                  <a:tr h="413235">
                    <a:tc>
                      <a:txBody>
                        <a:bodyPr/>
                        <a:lstStyle/>
                        <a:p>
                          <a:pPr marL="0" marR="0" algn="ctr" fontAlgn="ctr">
                            <a:lnSpc>
                              <a:spcPct val="100000"/>
                            </a:lnSpc>
                            <a:spcBef>
                              <a:spcPts val="0"/>
                            </a:spcBef>
                            <a:spcAft>
                              <a:spcPts val="0"/>
                            </a:spcAft>
                          </a:pPr>
                          <a:r>
                            <a:rPr lang="en-US" sz="105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Ref</a:t>
                          </a:r>
                          <a:endParaRPr lang="en-US" sz="24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Capacitor /resonator type</a:t>
                          </a:r>
                          <a:endParaRPr lang="en-US" sz="16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Q-factor</a:t>
                          </a:r>
                          <a:endParaRPr lang="en-US" sz="1600" b="0" i="0" u="none" strike="noStrike">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6"/>
                          <a:stretch>
                            <a:fillRect l="-369912" t="-2941" r="-244248" b="-448529"/>
                          </a:stretch>
                        </a:blipFill>
                      </a:tcPr>
                    </a:tc>
                    <a:tc>
                      <a:txBody>
                        <a:bodyPr/>
                        <a:lstStyle/>
                        <a:p>
                          <a:pPr marL="0" marR="0" algn="ctr" fontAlgn="ctr">
                            <a:lnSpc>
                              <a:spcPct val="100000"/>
                            </a:lnSpc>
                            <a:spcBef>
                              <a:spcPts val="0"/>
                            </a:spcBef>
                            <a:spcAft>
                              <a:spcPts val="0"/>
                            </a:spcAft>
                          </a:pPr>
                          <a:r>
                            <a:rPr lang="en-US" sz="8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gFp</a:t>
                          </a:r>
                          <a:endParaRPr lang="en-US" sz="16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C (</a:t>
                          </a:r>
                          <a:r>
                            <a:rPr lang="en-US" sz="8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fF</a:t>
                          </a: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6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l-GR"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α</a:t>
                          </a:r>
                          <a:endParaRPr lang="el-GR" sz="16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Ebit</a:t>
                          </a: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8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fJ</a:t>
                          </a: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/bit)</a:t>
                          </a:r>
                          <a:endParaRPr lang="en-US" sz="1600" b="0" i="0" u="none" strike="noStrike" dirty="0">
                            <a:effectLst/>
                            <a:latin typeface="Arial" panose="020B0604020202020204" pitchFamily="34" charset="0"/>
                          </a:endParaRPr>
                        </a:p>
                      </a:txBody>
                      <a:tcPr marL="47937" marR="47937" marT="6658"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67478656"/>
                      </a:ext>
                    </a:extLst>
                  </a:tr>
                  <a:tr h="229851">
                    <a:tc>
                      <a:txBody>
                        <a:bodyPr/>
                        <a:lstStyle/>
                        <a:p>
                          <a:pPr marL="0" marR="0" algn="ctr">
                            <a:lnSpc>
                              <a:spcPct val="100000"/>
                            </a:lnSpc>
                            <a:spcBef>
                              <a:spcPts val="0"/>
                            </a:spcBef>
                            <a:spcAft>
                              <a:spcPts val="0"/>
                            </a:spcAft>
                          </a:pPr>
                          <a:r>
                            <a:rPr lang="en-US" sz="900" dirty="0">
                              <a:effectLst/>
                            </a:rPr>
                            <a:t>[1]</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vertical PN junction /micro-disk</a:t>
                          </a:r>
                          <a:endParaRPr lang="en-US" sz="1400" b="0" i="0" u="none" strike="noStrike" dirty="0">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9700</a:t>
                          </a:r>
                          <a:endParaRPr lang="en-US" sz="1500" b="0" i="0" u="none" strike="noStrike" dirty="0">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4.46</a:t>
                          </a:r>
                          <a:endParaRPr lang="en-US" sz="1500" b="0" i="0" u="none" strike="noStrike">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166</a:t>
                          </a:r>
                          <a:endParaRPr lang="en-US" sz="1500" b="0" i="0" u="none" strike="noStrike">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20</a:t>
                          </a:r>
                          <a:endParaRPr lang="en-US" sz="1500" b="0" i="0" u="none" strike="noStrike">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12.2%</a:t>
                          </a:r>
                          <a:endParaRPr lang="en-US" sz="1500" b="0" i="0" u="none" strike="noStrike">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61</a:t>
                          </a:r>
                          <a:endParaRPr lang="en-US" sz="1500" b="0" i="0" u="none" strike="noStrike">
                            <a:effectLst/>
                            <a:latin typeface="Arial" panose="020B0604020202020204" pitchFamily="34" charset="0"/>
                          </a:endParaRPr>
                        </a:p>
                      </a:txBody>
                      <a:tcPr marL="47937" marR="47937" marT="6658"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286779503"/>
                      </a:ext>
                    </a:extLst>
                  </a:tr>
                  <a:tr h="229851">
                    <a:tc>
                      <a:txBody>
                        <a:bodyPr/>
                        <a:lstStyle/>
                        <a:p>
                          <a:pPr marL="0" marR="0" algn="ctr">
                            <a:lnSpc>
                              <a:spcPct val="100000"/>
                            </a:lnSpc>
                            <a:spcBef>
                              <a:spcPts val="0"/>
                            </a:spcBef>
                            <a:spcAft>
                              <a:spcPts val="0"/>
                            </a:spcAft>
                          </a:pPr>
                          <a:r>
                            <a:rPr lang="en-US" sz="900" dirty="0">
                              <a:effectLst/>
                            </a:rPr>
                            <a:t>[2]</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vertical PN junction /micro-disk</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6480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6.82</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146.5</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17</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extLst>
                      <a:ext uri="{0D108BD9-81ED-4DB2-BD59-A6C34878D82A}">
                        <a16:rowId xmlns:a16="http://schemas.microsoft.com/office/drawing/2014/main" val="3677186812"/>
                      </a:ext>
                    </a:extLst>
                  </a:tr>
                  <a:tr h="229851">
                    <a:tc>
                      <a:txBody>
                        <a:bodyPr/>
                        <a:lstStyle/>
                        <a:p>
                          <a:pPr marL="0" marR="0" algn="ctr">
                            <a:lnSpc>
                              <a:spcPct val="100000"/>
                            </a:lnSpc>
                            <a:spcBef>
                              <a:spcPts val="0"/>
                            </a:spcBef>
                            <a:spcAft>
                              <a:spcPts val="0"/>
                            </a:spcAft>
                          </a:pPr>
                          <a:r>
                            <a:rPr lang="en-US" sz="900" dirty="0">
                              <a:effectLst/>
                            </a:rPr>
                            <a:t>[3]</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lateral PN junction /micro-ring</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14500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36.29</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87.5</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15.6%</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extLst>
                      <a:ext uri="{0D108BD9-81ED-4DB2-BD59-A6C34878D82A}">
                        <a16:rowId xmlns:a16="http://schemas.microsoft.com/office/drawing/2014/main" val="2447291126"/>
                      </a:ext>
                    </a:extLst>
                  </a:tr>
                  <a:tr h="239723">
                    <a:tc>
                      <a:txBody>
                        <a:bodyPr/>
                        <a:lstStyle/>
                        <a:p>
                          <a:pPr marL="0" marR="0" algn="ctr">
                            <a:lnSpc>
                              <a:spcPct val="100000"/>
                            </a:lnSpc>
                            <a:spcBef>
                              <a:spcPts val="0"/>
                            </a:spcBef>
                            <a:spcAft>
                              <a:spcPts val="0"/>
                            </a:spcAft>
                          </a:pPr>
                          <a:r>
                            <a:rPr lang="en-US" sz="900" dirty="0">
                              <a:effectLst/>
                            </a:rPr>
                            <a:t>[4]</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Si/oxide/Si MOS</a:t>
                          </a:r>
                          <a:endParaRPr lang="en-US" sz="1400" b="0" i="0" u="none" strike="noStrike" dirty="0">
                            <a:effectLst/>
                            <a:latin typeface="Arial" panose="020B0604020202020204" pitchFamily="34" charset="0"/>
                          </a:endParaRPr>
                        </a:p>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/micro-ring</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3500</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21.20</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28</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320</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10.5%</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180</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extLst>
                      <a:ext uri="{0D108BD9-81ED-4DB2-BD59-A6C34878D82A}">
                        <a16:rowId xmlns:a16="http://schemas.microsoft.com/office/drawing/2014/main" val="858422671"/>
                      </a:ext>
                    </a:extLst>
                  </a:tr>
                  <a:tr h="273307">
                    <a:tc>
                      <a:txBody>
                        <a:bodyPr/>
                        <a:lstStyle/>
                        <a:p>
                          <a:pPr marL="0" marR="0" algn="ctr">
                            <a:lnSpc>
                              <a:spcPct val="100000"/>
                            </a:lnSpc>
                            <a:spcBef>
                              <a:spcPts val="0"/>
                            </a:spcBef>
                            <a:spcAft>
                              <a:spcPts val="0"/>
                            </a:spcAft>
                          </a:pPr>
                          <a:r>
                            <a:rPr lang="en-US" sz="900" dirty="0">
                              <a:effectLst/>
                            </a:rPr>
                            <a:t>[5]</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7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interleaver</a:t>
                          </a:r>
                          <a:endParaRPr lang="en-US" sz="1400" b="0" i="0" u="none" strike="noStrike" dirty="0">
                            <a:effectLst/>
                            <a:latin typeface="Arial" panose="020B0604020202020204" pitchFamily="34" charset="0"/>
                          </a:endParaRPr>
                        </a:p>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PN junction /micro-ring</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14500</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105.74</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29</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66</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36.9%</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66</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extLst>
                      <a:ext uri="{0D108BD9-81ED-4DB2-BD59-A6C34878D82A}">
                        <a16:rowId xmlns:a16="http://schemas.microsoft.com/office/drawing/2014/main" val="3105675666"/>
                      </a:ext>
                    </a:extLst>
                  </a:tr>
                  <a:tr h="296459">
                    <a:tc>
                      <a:txBody>
                        <a:bodyPr/>
                        <a:lstStyle/>
                        <a:p>
                          <a:pPr marL="0" marR="0" algn="ctr">
                            <a:lnSpc>
                              <a:spcPct val="100000"/>
                            </a:lnSpc>
                            <a:spcBef>
                              <a:spcPts val="0"/>
                            </a:spcBef>
                            <a:spcAft>
                              <a:spcPts val="0"/>
                            </a:spcAft>
                          </a:pPr>
                          <a:r>
                            <a:rPr lang="en-US" sz="900" dirty="0">
                              <a:effectLst/>
                            </a:rPr>
                            <a:t>Previous device</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hybrid Si-ITO MOS /PC nanocavity</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3700</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0.55</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855</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13</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7.4%</a:t>
                          </a:r>
                          <a:endParaRPr lang="en-US" sz="1500" b="0" i="0" u="none" strike="noStrike">
                            <a:effectLst/>
                            <a:latin typeface="Arial" panose="020B0604020202020204" pitchFamily="34" charset="0"/>
                          </a:endParaRPr>
                        </a:p>
                      </a:txBody>
                      <a:tcPr marL="47937" marR="47937" marT="6658"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3.25</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a:noFill/>
                        </a:lnB>
                      </a:tcPr>
                    </a:tc>
                    <a:extLst>
                      <a:ext uri="{0D108BD9-81ED-4DB2-BD59-A6C34878D82A}">
                        <a16:rowId xmlns:a16="http://schemas.microsoft.com/office/drawing/2014/main" val="2918964081"/>
                      </a:ext>
                    </a:extLst>
                  </a:tr>
                  <a:tr h="296459">
                    <a:tc>
                      <a:txBody>
                        <a:bodyPr/>
                        <a:lstStyle/>
                        <a:p>
                          <a:pPr marL="0" marR="0" algn="ctr">
                            <a:lnSpc>
                              <a:spcPct val="100000"/>
                            </a:lnSpc>
                            <a:spcBef>
                              <a:spcPts val="0"/>
                            </a:spcBef>
                            <a:spcAft>
                              <a:spcPts val="0"/>
                            </a:spcAft>
                          </a:pPr>
                          <a:r>
                            <a:rPr lang="en-US" sz="900" dirty="0">
                              <a:effectLst/>
                            </a:rPr>
                            <a:t>Proposed design</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6212" marR="56212"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7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hybrid Si-ITO MOS /PC nanocavity</a:t>
                          </a:r>
                          <a:endParaRPr lang="en-US" sz="1400" b="0" i="0" u="none" strike="noStrike" dirty="0">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5600</a:t>
                          </a:r>
                          <a:endParaRPr lang="en-US" sz="1500" b="0" i="0" u="none" strike="noStrike">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0.66</a:t>
                          </a:r>
                          <a:endParaRPr lang="en-US" sz="1500" b="0" i="0" u="none" strike="noStrike">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1247</a:t>
                          </a:r>
                          <a:endParaRPr lang="en-US" sz="1500" b="0" i="0" u="none" strike="noStrike">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a:t>
                          </a:r>
                          <a:endParaRPr lang="en-US" sz="1500" b="0" i="0" u="none" strike="noStrike">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22%</a:t>
                          </a:r>
                          <a:endParaRPr lang="en-US" sz="1500" b="0" i="0" u="none" strike="noStrike">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9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0.375</a:t>
                          </a:r>
                          <a:endParaRPr lang="en-US" sz="1500" b="0" i="0" u="none" strike="noStrike" dirty="0">
                            <a:effectLst/>
                            <a:latin typeface="Arial" panose="020B0604020202020204" pitchFamily="34" charset="0"/>
                          </a:endParaRPr>
                        </a:p>
                      </a:txBody>
                      <a:tcPr marL="47937" marR="47937" marT="6658" marB="0" anchor="ctr">
                        <a:lnL>
                          <a:noFill/>
                        </a:lnL>
                        <a:lnR>
                          <a:noFill/>
                        </a:lnR>
                        <a:lnT>
                          <a:noFill/>
                        </a:lnT>
                        <a:lnB w="19050" cap="flat" cmpd="dbl" algn="ctr">
                          <a:solidFill>
                            <a:srgbClr val="000000"/>
                          </a:solidFill>
                          <a:prstDash val="solid"/>
                          <a:round/>
                          <a:headEnd type="none" w="med" len="med"/>
                          <a:tailEnd type="none" w="med" len="med"/>
                        </a:lnB>
                      </a:tcPr>
                    </a:tc>
                    <a:extLst>
                      <a:ext uri="{0D108BD9-81ED-4DB2-BD59-A6C34878D82A}">
                        <a16:rowId xmlns:a16="http://schemas.microsoft.com/office/drawing/2014/main" val="3620269030"/>
                      </a:ext>
                    </a:extLst>
                  </a:tr>
                </a:tbl>
              </a:graphicData>
            </a:graphic>
          </p:graphicFrame>
        </mc:Fallback>
      </mc:AlternateContent>
      <p:sp>
        <p:nvSpPr>
          <p:cNvPr id="32" name="TextBox 31">
            <a:extLst>
              <a:ext uri="{FF2B5EF4-FFF2-40B4-BE49-F238E27FC236}">
                <a16:creationId xmlns:a16="http://schemas.microsoft.com/office/drawing/2014/main" id="{B8BE33D5-85CA-4593-B771-08B20530F06D}"/>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28</a:t>
            </a:fld>
            <a:endParaRPr lang="en-US" dirty="0"/>
          </a:p>
        </p:txBody>
      </p:sp>
    </p:spTree>
    <p:extLst>
      <p:ext uri="{BB962C8B-B14F-4D97-AF65-F5344CB8AC3E}">
        <p14:creationId xmlns:p14="http://schemas.microsoft.com/office/powerpoint/2010/main" val="26795537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0103E-ED0D-4C64-9949-E9E7312B220E}"/>
              </a:ext>
            </a:extLst>
          </p:cNvPr>
          <p:cNvSpPr>
            <a:spLocks noGrp="1"/>
          </p:cNvSpPr>
          <p:nvPr>
            <p:ph type="title"/>
          </p:nvPr>
        </p:nvSpPr>
        <p:spPr>
          <a:xfrm>
            <a:off x="1474236" y="658626"/>
            <a:ext cx="9879563" cy="494927"/>
          </a:xfrm>
        </p:spPr>
        <p:txBody>
          <a:bodyPr vert="horz" lIns="91440" tIns="45720" rIns="91440" bIns="45720" rtlCol="0" anchor="ctr">
            <a:normAutofit fontScale="90000"/>
          </a:bodyPr>
          <a:lstStyle/>
          <a:p>
            <a:r>
              <a:rPr lang="en-US" sz="4000" kern="1200">
                <a:solidFill>
                  <a:schemeClr val="tx1"/>
                </a:solidFill>
                <a:latin typeface="+mj-lt"/>
                <a:ea typeface="+mj-ea"/>
                <a:cs typeface="+mj-cs"/>
              </a:rPr>
              <a:t>Summary</a:t>
            </a:r>
          </a:p>
        </p:txBody>
      </p:sp>
      <p:sp>
        <p:nvSpPr>
          <p:cNvPr id="8" name="Picture Placeholder 7">
            <a:extLst>
              <a:ext uri="{FF2B5EF4-FFF2-40B4-BE49-F238E27FC236}">
                <a16:creationId xmlns:a16="http://schemas.microsoft.com/office/drawing/2014/main" id="{E52718E4-D288-4287-BFD8-75A73234A082}"/>
              </a:ext>
            </a:extLst>
          </p:cNvPr>
          <p:cNvSpPr>
            <a:spLocks noGrp="1"/>
          </p:cNvSpPr>
          <p:nvPr>
            <p:ph type="pic" sz="quarter" idx="10"/>
          </p:nvPr>
        </p:nvSpPr>
        <p:spPr/>
      </p:sp>
      <p:graphicFrame>
        <p:nvGraphicFramePr>
          <p:cNvPr id="4" name="Table 3">
            <a:extLst>
              <a:ext uri="{FF2B5EF4-FFF2-40B4-BE49-F238E27FC236}">
                <a16:creationId xmlns:a16="http://schemas.microsoft.com/office/drawing/2014/main" id="{E8F92269-AE3C-47A1-B65A-61C758D35C78}"/>
              </a:ext>
            </a:extLst>
          </p:cNvPr>
          <p:cNvGraphicFramePr>
            <a:graphicFrameLocks noGrp="1"/>
          </p:cNvGraphicFramePr>
          <p:nvPr>
            <p:extLst>
              <p:ext uri="{D42A27DB-BD31-4B8C-83A1-F6EECF244321}">
                <p14:modId xmlns:p14="http://schemas.microsoft.com/office/powerpoint/2010/main" val="861952518"/>
              </p:ext>
            </p:extLst>
          </p:nvPr>
        </p:nvGraphicFramePr>
        <p:xfrm>
          <a:off x="3839365" y="3815576"/>
          <a:ext cx="7665721" cy="2629799"/>
        </p:xfrm>
        <a:graphic>
          <a:graphicData uri="http://schemas.openxmlformats.org/drawingml/2006/table">
            <a:tbl>
              <a:tblPr firstRow="1" firstCol="1" bandRow="1"/>
              <a:tblGrid>
                <a:gridCol w="1408823">
                  <a:extLst>
                    <a:ext uri="{9D8B030D-6E8A-4147-A177-3AD203B41FA5}">
                      <a16:colId xmlns:a16="http://schemas.microsoft.com/office/drawing/2014/main" val="3864410398"/>
                    </a:ext>
                  </a:extLst>
                </a:gridCol>
                <a:gridCol w="1562258">
                  <a:extLst>
                    <a:ext uri="{9D8B030D-6E8A-4147-A177-3AD203B41FA5}">
                      <a16:colId xmlns:a16="http://schemas.microsoft.com/office/drawing/2014/main" val="2792857473"/>
                    </a:ext>
                  </a:extLst>
                </a:gridCol>
                <a:gridCol w="1562258">
                  <a:extLst>
                    <a:ext uri="{9D8B030D-6E8A-4147-A177-3AD203B41FA5}">
                      <a16:colId xmlns:a16="http://schemas.microsoft.com/office/drawing/2014/main" val="265137355"/>
                    </a:ext>
                  </a:extLst>
                </a:gridCol>
                <a:gridCol w="1566191">
                  <a:extLst>
                    <a:ext uri="{9D8B030D-6E8A-4147-A177-3AD203B41FA5}">
                      <a16:colId xmlns:a16="http://schemas.microsoft.com/office/drawing/2014/main" val="2197077581"/>
                    </a:ext>
                  </a:extLst>
                </a:gridCol>
                <a:gridCol w="1566191">
                  <a:extLst>
                    <a:ext uri="{9D8B030D-6E8A-4147-A177-3AD203B41FA5}">
                      <a16:colId xmlns:a16="http://schemas.microsoft.com/office/drawing/2014/main" val="3192402154"/>
                    </a:ext>
                  </a:extLst>
                </a:gridCol>
              </a:tblGrid>
              <a:tr h="320079">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 </a:t>
                      </a:r>
                      <a:endParaRPr lang="en-US" sz="2200" b="0" i="0" u="none" strike="noStrike">
                        <a:effectLst/>
                        <a:latin typeface="Arial" panose="020B0604020202020204" pitchFamily="34" charset="0"/>
                      </a:endParaRPr>
                    </a:p>
                  </a:txBody>
                  <a:tcPr marL="82918" marR="82918" marT="11516"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1200" b="0" i="0" u="none" strike="noStrike" dirty="0">
                          <a:effectLst/>
                          <a:latin typeface="Times New Roman" panose="02020603050405020304" pitchFamily="18" charset="0"/>
                          <a:ea typeface="宋体" panose="02010600030101010101" pitchFamily="2" charset="-122"/>
                          <a:cs typeface="Times New Roman" panose="02020603050405020304" pitchFamily="18" charset="0"/>
                        </a:rPr>
                        <a:t>Device 1</a:t>
                      </a:r>
                      <a:endParaRPr lang="en-US" sz="2200" b="0" i="0" u="none" strike="noStrike" dirty="0">
                        <a:effectLst/>
                        <a:latin typeface="Arial" panose="020B0604020202020204" pitchFamily="34" charset="0"/>
                      </a:endParaRPr>
                    </a:p>
                  </a:txBody>
                  <a:tcPr marL="82918" marR="82918" marT="11516"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1200" b="0" i="0" u="none" strike="noStrike" dirty="0">
                          <a:effectLst/>
                          <a:latin typeface="Times New Roman" panose="02020603050405020304" pitchFamily="18" charset="0"/>
                          <a:ea typeface="宋体" panose="02010600030101010101" pitchFamily="2" charset="-122"/>
                          <a:cs typeface="Times New Roman" panose="02020603050405020304" pitchFamily="18" charset="0"/>
                        </a:rPr>
                        <a:t>Device 2</a:t>
                      </a:r>
                      <a:endParaRPr lang="en-US" sz="2200" b="0" i="0" u="none" strike="noStrike" dirty="0">
                        <a:effectLst/>
                        <a:latin typeface="Arial" panose="020B0604020202020204" pitchFamily="34" charset="0"/>
                      </a:endParaRPr>
                    </a:p>
                  </a:txBody>
                  <a:tcPr marL="82918" marR="82918" marT="11516"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1200" b="0" i="0" u="none" strike="noStrike" dirty="0">
                          <a:effectLst/>
                          <a:latin typeface="Times New Roman" panose="02020603050405020304" pitchFamily="18" charset="0"/>
                          <a:ea typeface="宋体" panose="02010600030101010101" pitchFamily="2" charset="-122"/>
                          <a:cs typeface="Times New Roman" panose="02020603050405020304" pitchFamily="18" charset="0"/>
                        </a:rPr>
                        <a:t>Device 3</a:t>
                      </a:r>
                      <a:endParaRPr lang="en-US" sz="2200" b="0" i="0" u="none" strike="noStrike" dirty="0">
                        <a:effectLst/>
                        <a:latin typeface="Arial" panose="020B0604020202020204" pitchFamily="34" charset="0"/>
                      </a:endParaRPr>
                    </a:p>
                  </a:txBody>
                  <a:tcPr marL="82918" marR="82918" marT="11516"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1200" b="0" i="0" u="none" strike="noStrike" dirty="0">
                          <a:effectLst/>
                          <a:latin typeface="Times New Roman" panose="02020603050405020304" pitchFamily="18" charset="0"/>
                          <a:ea typeface="宋体" panose="02010600030101010101" pitchFamily="2" charset="-122"/>
                          <a:cs typeface="Times New Roman" panose="02020603050405020304" pitchFamily="18" charset="0"/>
                        </a:rPr>
                        <a:t>Proposed design</a:t>
                      </a:r>
                      <a:endParaRPr lang="en-US" sz="2200" b="0" i="0" u="none" strike="noStrike" dirty="0">
                        <a:effectLst/>
                        <a:latin typeface="Arial" panose="020B0604020202020204" pitchFamily="34" charset="0"/>
                      </a:endParaRPr>
                    </a:p>
                  </a:txBody>
                  <a:tcPr marL="82918" marR="82918" marT="11516"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479352"/>
                  </a:ext>
                </a:extLst>
              </a:tr>
              <a:tr h="320079">
                <a:tc>
                  <a:txBody>
                    <a:bodyPr/>
                    <a:lstStyle/>
                    <a:p>
                      <a:pPr marL="0" marR="0" algn="ctr" fontAlgn="ctr">
                        <a:lnSpc>
                          <a:spcPct val="100000"/>
                        </a:lnSpc>
                        <a:spcBef>
                          <a:spcPts val="0"/>
                        </a:spcBef>
                        <a:spcAft>
                          <a:spcPts val="0"/>
                        </a:spcAft>
                      </a:pPr>
                      <a:r>
                        <a:rPr lang="en-US" sz="1200" b="0" i="1" u="none" strike="noStrike">
                          <a:effectLst/>
                          <a:latin typeface="Times New Roman" panose="02020603050405020304" pitchFamily="18" charset="0"/>
                          <a:ea typeface="宋体" panose="02010600030101010101" pitchFamily="2" charset="-122"/>
                          <a:cs typeface="Times New Roman" panose="02020603050405020304" pitchFamily="18" charset="0"/>
                        </a:rPr>
                        <a:t>Bottom electrical connection</a:t>
                      </a:r>
                      <a:endParaRPr lang="en-US" sz="2200" b="0" i="0" u="none" strike="noStrike">
                        <a:effectLst/>
                        <a:latin typeface="Arial" panose="020B0604020202020204" pitchFamily="34" charset="0"/>
                      </a:endParaRPr>
                    </a:p>
                  </a:txBody>
                  <a:tcPr marL="82918" marR="82918" marT="115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Si contact strip</a:t>
                      </a:r>
                      <a:endParaRPr lang="en-US" sz="2200" b="0" i="0" u="none" strike="noStrike">
                        <a:effectLst/>
                        <a:latin typeface="Arial" panose="020B0604020202020204" pitchFamily="34" charset="0"/>
                      </a:endParaRPr>
                    </a:p>
                  </a:txBody>
                  <a:tcPr marL="82918" marR="82918" marT="115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Si contact strip</a:t>
                      </a:r>
                      <a:endParaRPr lang="en-US" sz="2200" b="0" i="0" u="none" strike="noStrike">
                        <a:effectLst/>
                        <a:latin typeface="Arial" panose="020B0604020202020204" pitchFamily="34" charset="0"/>
                      </a:endParaRPr>
                    </a:p>
                  </a:txBody>
                  <a:tcPr marL="82918" marR="82918" marT="115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Partially etched Si slab</a:t>
                      </a:r>
                      <a:endParaRPr lang="en-US" sz="2200" b="0" i="0" u="none" strike="noStrike">
                        <a:effectLst/>
                        <a:latin typeface="Arial" panose="020B0604020202020204" pitchFamily="34" charset="0"/>
                      </a:endParaRPr>
                    </a:p>
                  </a:txBody>
                  <a:tcPr marL="82918" marR="82918" marT="115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Partially etched Si slab with node-matched doping</a:t>
                      </a:r>
                      <a:endParaRPr lang="en-US" sz="2200" b="0" i="0" u="none" strike="noStrike">
                        <a:effectLst/>
                        <a:latin typeface="Arial" panose="020B0604020202020204" pitchFamily="34" charset="0"/>
                      </a:endParaRPr>
                    </a:p>
                  </a:txBody>
                  <a:tcPr marL="82918" marR="82918" marT="11516"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989209685"/>
                  </a:ext>
                </a:extLst>
              </a:tr>
              <a:tr h="174699">
                <a:tc>
                  <a:txBody>
                    <a:bodyPr/>
                    <a:lstStyle/>
                    <a:p>
                      <a:pPr marL="0" marR="0" algn="ctr" fontAlgn="ctr">
                        <a:lnSpc>
                          <a:spcPct val="100000"/>
                        </a:lnSpc>
                        <a:spcBef>
                          <a:spcPts val="0"/>
                        </a:spcBef>
                        <a:spcAft>
                          <a:spcPts val="0"/>
                        </a:spcAft>
                      </a:pPr>
                      <a:r>
                        <a:rPr lang="en-US" sz="1200" b="0" i="1" u="none" strike="noStrike">
                          <a:effectLst/>
                          <a:latin typeface="Times New Roman" panose="02020603050405020304" pitchFamily="18" charset="0"/>
                          <a:ea typeface="宋体" panose="02010600030101010101" pitchFamily="2" charset="-122"/>
                          <a:cs typeface="Times New Roman" panose="02020603050405020304" pitchFamily="18" charset="0"/>
                        </a:rPr>
                        <a:t>Gate oxide</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20nm SiO</a:t>
                      </a:r>
                      <a:r>
                        <a:rPr lang="en-US" sz="1200" b="0" i="0" u="none" strike="noStrike" baseline="-25000">
                          <a:effectLst/>
                          <a:latin typeface="Times New Roman" panose="02020603050405020304" pitchFamily="18" charset="0"/>
                          <a:ea typeface="宋体" panose="02010600030101010101" pitchFamily="2" charset="-122"/>
                          <a:cs typeface="Times New Roman" panose="02020603050405020304" pitchFamily="18" charset="0"/>
                        </a:rPr>
                        <a:t>2</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10nm HfO</a:t>
                      </a:r>
                      <a:r>
                        <a:rPr lang="en-US" sz="1200" b="0" i="0" u="none" strike="noStrike" baseline="-25000">
                          <a:effectLst/>
                          <a:latin typeface="Times New Roman" panose="02020603050405020304" pitchFamily="18" charset="0"/>
                          <a:ea typeface="宋体" panose="02010600030101010101" pitchFamily="2" charset="-122"/>
                          <a:cs typeface="Times New Roman" panose="02020603050405020304" pitchFamily="18" charset="0"/>
                        </a:rPr>
                        <a:t>2</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16nm HfO</a:t>
                      </a:r>
                      <a:r>
                        <a:rPr lang="en-US" sz="1200" b="0" i="0" u="none" strike="noStrike" baseline="-25000">
                          <a:effectLst/>
                          <a:latin typeface="Times New Roman" panose="02020603050405020304" pitchFamily="18" charset="0"/>
                          <a:ea typeface="宋体" panose="02010600030101010101" pitchFamily="2" charset="-122"/>
                          <a:cs typeface="Times New Roman" panose="02020603050405020304" pitchFamily="18" charset="0"/>
                        </a:rPr>
                        <a:t>2</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16nm HfO</a:t>
                      </a:r>
                      <a:r>
                        <a:rPr lang="en-US" sz="1200" b="0" i="0" u="none" strike="noStrike" baseline="-25000">
                          <a:effectLst/>
                          <a:latin typeface="Times New Roman" panose="02020603050405020304" pitchFamily="18" charset="0"/>
                          <a:ea typeface="宋体" panose="02010600030101010101" pitchFamily="2" charset="-122"/>
                          <a:cs typeface="Times New Roman" panose="02020603050405020304" pitchFamily="18" charset="0"/>
                        </a:rPr>
                        <a:t>2</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extLst>
                  <a:ext uri="{0D108BD9-81ED-4DB2-BD59-A6C34878D82A}">
                    <a16:rowId xmlns:a16="http://schemas.microsoft.com/office/drawing/2014/main" val="3490993430"/>
                  </a:ext>
                </a:extLst>
              </a:tr>
              <a:tr h="174699">
                <a:tc>
                  <a:txBody>
                    <a:bodyPr/>
                    <a:lstStyle/>
                    <a:p>
                      <a:pPr marL="0" marR="0" algn="ctr" fontAlgn="ctr">
                        <a:lnSpc>
                          <a:spcPct val="100000"/>
                        </a:lnSpc>
                        <a:spcBef>
                          <a:spcPts val="0"/>
                        </a:spcBef>
                        <a:spcAft>
                          <a:spcPts val="0"/>
                        </a:spcAft>
                      </a:pPr>
                      <a:r>
                        <a:rPr lang="en-US" sz="1200" b="0" i="1" u="none" strike="noStrike">
                          <a:effectLst/>
                          <a:latin typeface="Times New Roman" panose="02020603050405020304" pitchFamily="18" charset="0"/>
                          <a:ea typeface="宋体" panose="02010600030101010101" pitchFamily="2" charset="-122"/>
                          <a:cs typeface="Times New Roman" panose="02020603050405020304" pitchFamily="18" charset="0"/>
                        </a:rPr>
                        <a:t>TCO gate</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ITO</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In</a:t>
                      </a:r>
                      <a:r>
                        <a:rPr lang="en-US" sz="1200" b="0" i="0" u="none" strike="noStrike" baseline="-25000">
                          <a:effectLst/>
                          <a:latin typeface="Times New Roman" panose="02020603050405020304" pitchFamily="18" charset="0"/>
                          <a:ea typeface="宋体" panose="02010600030101010101" pitchFamily="2" charset="-122"/>
                          <a:cs typeface="Times New Roman" panose="02020603050405020304" pitchFamily="18" charset="0"/>
                        </a:rPr>
                        <a:t>2</a:t>
                      </a: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O</a:t>
                      </a:r>
                      <a:r>
                        <a:rPr lang="en-US" sz="1200" b="0" i="0" u="none" strike="noStrike" baseline="-25000">
                          <a:effectLst/>
                          <a:latin typeface="Times New Roman" panose="02020603050405020304" pitchFamily="18" charset="0"/>
                          <a:ea typeface="宋体" panose="02010600030101010101" pitchFamily="2" charset="-122"/>
                          <a:cs typeface="Times New Roman" panose="02020603050405020304" pitchFamily="18" charset="0"/>
                        </a:rPr>
                        <a:t>3</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ITO</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Ti-doped In</a:t>
                      </a:r>
                      <a:r>
                        <a:rPr lang="en-US" sz="1200" b="0" i="0" u="none" strike="noStrike" baseline="-25000">
                          <a:effectLst/>
                          <a:latin typeface="Times New Roman" panose="02020603050405020304" pitchFamily="18" charset="0"/>
                          <a:ea typeface="Times New Roman" panose="02020603050405020304" pitchFamily="18" charset="0"/>
                          <a:cs typeface="Times New Roman" panose="02020603050405020304" pitchFamily="18" charset="0"/>
                        </a:rPr>
                        <a:t>2</a:t>
                      </a:r>
                      <a:r>
                        <a:rPr lang="en-US" sz="12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O</a:t>
                      </a:r>
                      <a:r>
                        <a:rPr lang="en-US" sz="1200" b="0" i="0" u="none" strike="noStrike" baseline="-25000">
                          <a:effectLst/>
                          <a:latin typeface="Times New Roman" panose="02020603050405020304" pitchFamily="18" charset="0"/>
                          <a:ea typeface="Times New Roman" panose="02020603050405020304" pitchFamily="18" charset="0"/>
                          <a:cs typeface="Times New Roman" panose="02020603050405020304" pitchFamily="18" charset="0"/>
                        </a:rPr>
                        <a:t>3</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extLst>
                  <a:ext uri="{0D108BD9-81ED-4DB2-BD59-A6C34878D82A}">
                    <a16:rowId xmlns:a16="http://schemas.microsoft.com/office/drawing/2014/main" val="2443142357"/>
                  </a:ext>
                </a:extLst>
              </a:tr>
              <a:tr h="174699">
                <a:tc>
                  <a:txBody>
                    <a:bodyPr/>
                    <a:lstStyle/>
                    <a:p>
                      <a:pPr marL="0" marR="0" algn="ctr" fontAlgn="ctr">
                        <a:lnSpc>
                          <a:spcPct val="100000"/>
                        </a:lnSpc>
                        <a:spcBef>
                          <a:spcPts val="0"/>
                        </a:spcBef>
                        <a:spcAft>
                          <a:spcPts val="0"/>
                        </a:spcAft>
                      </a:pPr>
                      <a:r>
                        <a:rPr lang="en-US" sz="1200" b="0" i="1" u="none" strike="noStrike">
                          <a:effectLst/>
                          <a:latin typeface="Times New Roman" panose="02020603050405020304" pitchFamily="18" charset="0"/>
                          <a:ea typeface="宋体" panose="02010600030101010101" pitchFamily="2" charset="-122"/>
                          <a:cs typeface="Times New Roman" panose="02020603050405020304" pitchFamily="18" charset="0"/>
                        </a:rPr>
                        <a:t>Q factor</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1,000</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3,700</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dirty="0">
                          <a:solidFill>
                            <a:srgbClr val="DC4405"/>
                          </a:solidFill>
                          <a:effectLst/>
                          <a:latin typeface="Times New Roman" panose="02020603050405020304" pitchFamily="18" charset="0"/>
                          <a:ea typeface="宋体" panose="02010600030101010101" pitchFamily="2" charset="-122"/>
                          <a:cs typeface="Times New Roman" panose="02020603050405020304" pitchFamily="18" charset="0"/>
                        </a:rPr>
                        <a:t>5,600</a:t>
                      </a:r>
                      <a:endParaRPr lang="en-US" sz="2200" b="0" i="0" u="none" strike="noStrike" dirty="0">
                        <a:solidFill>
                          <a:srgbClr val="DC4405"/>
                        </a:solidFill>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dirty="0">
                          <a:effectLst/>
                          <a:latin typeface="Times New Roman" panose="02020603050405020304" pitchFamily="18" charset="0"/>
                          <a:ea typeface="宋体" panose="02010600030101010101" pitchFamily="2" charset="-122"/>
                          <a:cs typeface="Times New Roman" panose="02020603050405020304" pitchFamily="18" charset="0"/>
                        </a:rPr>
                        <a:t>5,600</a:t>
                      </a:r>
                      <a:endParaRPr lang="en-US" sz="2200" b="0" i="0" u="none" strike="noStrike" dirty="0">
                        <a:effectLst/>
                        <a:latin typeface="Arial" panose="020B0604020202020204" pitchFamily="34" charset="0"/>
                      </a:endParaRPr>
                    </a:p>
                  </a:txBody>
                  <a:tcPr marL="82918" marR="82918" marT="11516" marB="0" anchor="ctr">
                    <a:lnL>
                      <a:noFill/>
                    </a:lnL>
                    <a:lnR>
                      <a:noFill/>
                    </a:lnR>
                    <a:lnT>
                      <a:noFill/>
                    </a:lnT>
                    <a:lnB>
                      <a:noFill/>
                    </a:lnB>
                  </a:tcPr>
                </a:tc>
                <a:extLst>
                  <a:ext uri="{0D108BD9-81ED-4DB2-BD59-A6C34878D82A}">
                    <a16:rowId xmlns:a16="http://schemas.microsoft.com/office/drawing/2014/main" val="2251177011"/>
                  </a:ext>
                </a:extLst>
              </a:tr>
              <a:tr h="174699">
                <a:tc>
                  <a:txBody>
                    <a:bodyPr/>
                    <a:lstStyle/>
                    <a:p>
                      <a:pPr marL="0" marR="0" algn="ctr" fontAlgn="ctr">
                        <a:lnSpc>
                          <a:spcPct val="100000"/>
                        </a:lnSpc>
                        <a:spcBef>
                          <a:spcPts val="0"/>
                        </a:spcBef>
                        <a:spcAft>
                          <a:spcPts val="0"/>
                        </a:spcAft>
                      </a:pPr>
                      <a:r>
                        <a:rPr lang="en-US" sz="1200" b="0" i="1" u="none" strike="noStrike">
                          <a:effectLst/>
                          <a:latin typeface="Times New Roman" panose="02020603050405020304" pitchFamily="18" charset="0"/>
                          <a:ea typeface="宋体" panose="02010600030101010101" pitchFamily="2" charset="-122"/>
                          <a:cs typeface="Times New Roman" panose="02020603050405020304" pitchFamily="18" charset="0"/>
                        </a:rPr>
                        <a:t>Insertion loss</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0.5 dB</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6 dB</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7.8 dB</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1 dB</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extLst>
                  <a:ext uri="{0D108BD9-81ED-4DB2-BD59-A6C34878D82A}">
                    <a16:rowId xmlns:a16="http://schemas.microsoft.com/office/drawing/2014/main" val="1000862684"/>
                  </a:ext>
                </a:extLst>
              </a:tr>
              <a:tr h="174699">
                <a:tc>
                  <a:txBody>
                    <a:bodyPr/>
                    <a:lstStyle/>
                    <a:p>
                      <a:pPr marL="0" marR="0" algn="ctr" fontAlgn="ctr">
                        <a:lnSpc>
                          <a:spcPct val="100000"/>
                        </a:lnSpc>
                        <a:spcBef>
                          <a:spcPts val="0"/>
                        </a:spcBef>
                        <a:spcAft>
                          <a:spcPts val="0"/>
                        </a:spcAft>
                      </a:pPr>
                      <a:r>
                        <a:rPr lang="en-US" sz="1200" b="0" i="1" u="none" strike="noStrike">
                          <a:effectLst/>
                          <a:latin typeface="Times New Roman" panose="02020603050405020304" pitchFamily="18" charset="0"/>
                          <a:ea typeface="宋体" panose="02010600030101010101" pitchFamily="2" charset="-122"/>
                          <a:cs typeface="Times New Roman" panose="02020603050405020304" pitchFamily="18" charset="0"/>
                        </a:rPr>
                        <a:t>Tuning efficiency</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30 pm/V</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dirty="0">
                          <a:solidFill>
                            <a:srgbClr val="DC4405"/>
                          </a:solidFill>
                          <a:effectLst/>
                          <a:latin typeface="Times New Roman" panose="02020603050405020304" pitchFamily="18" charset="0"/>
                          <a:ea typeface="宋体" panose="02010600030101010101" pitchFamily="2" charset="-122"/>
                          <a:cs typeface="Times New Roman" panose="02020603050405020304" pitchFamily="18" charset="0"/>
                        </a:rPr>
                        <a:t>250 pm/V</a:t>
                      </a:r>
                      <a:endParaRPr lang="en-US" sz="2200" b="0" i="0" u="none" strike="noStrike" dirty="0">
                        <a:solidFill>
                          <a:srgbClr val="DC4405"/>
                        </a:solidFill>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71 pm/V</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285 pm/V</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extLst>
                  <a:ext uri="{0D108BD9-81ED-4DB2-BD59-A6C34878D82A}">
                    <a16:rowId xmlns:a16="http://schemas.microsoft.com/office/drawing/2014/main" val="3348687549"/>
                  </a:ext>
                </a:extLst>
              </a:tr>
              <a:tr h="174699">
                <a:tc>
                  <a:txBody>
                    <a:bodyPr/>
                    <a:lstStyle/>
                    <a:p>
                      <a:pPr marL="0" marR="0" algn="ctr" fontAlgn="ctr">
                        <a:lnSpc>
                          <a:spcPct val="100000"/>
                        </a:lnSpc>
                        <a:spcBef>
                          <a:spcPts val="0"/>
                        </a:spcBef>
                        <a:spcAft>
                          <a:spcPts val="0"/>
                        </a:spcAft>
                      </a:pPr>
                      <a:r>
                        <a:rPr lang="en-US" sz="1200" b="0" i="1" u="none" strike="noStrike">
                          <a:effectLst/>
                          <a:latin typeface="Times New Roman" panose="02020603050405020304" pitchFamily="18" charset="0"/>
                          <a:ea typeface="宋体" panose="02010600030101010101" pitchFamily="2" charset="-122"/>
                          <a:cs typeface="Times New Roman" panose="02020603050405020304" pitchFamily="18" charset="0"/>
                        </a:rPr>
                        <a:t>Driving voltage</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12 V</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dirty="0">
                          <a:solidFill>
                            <a:srgbClr val="DC4405"/>
                          </a:solidFill>
                          <a:effectLst/>
                          <a:latin typeface="Times New Roman" panose="02020603050405020304" pitchFamily="18" charset="0"/>
                          <a:ea typeface="宋体" panose="02010600030101010101" pitchFamily="2" charset="-122"/>
                          <a:cs typeface="Times New Roman" panose="02020603050405020304" pitchFamily="18" charset="0"/>
                        </a:rPr>
                        <a:t>1 V</a:t>
                      </a:r>
                      <a:endParaRPr lang="en-US" sz="2200" b="0" i="0" u="none" strike="noStrike" dirty="0">
                        <a:solidFill>
                          <a:srgbClr val="DC4405"/>
                        </a:solidFill>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2 V</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0.5 V</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extLst>
                  <a:ext uri="{0D108BD9-81ED-4DB2-BD59-A6C34878D82A}">
                    <a16:rowId xmlns:a16="http://schemas.microsoft.com/office/drawing/2014/main" val="3259229115"/>
                  </a:ext>
                </a:extLst>
              </a:tr>
              <a:tr h="174699">
                <a:tc>
                  <a:txBody>
                    <a:bodyPr/>
                    <a:lstStyle/>
                    <a:p>
                      <a:pPr marL="0" marR="0" algn="ctr" fontAlgn="ctr">
                        <a:lnSpc>
                          <a:spcPct val="100000"/>
                        </a:lnSpc>
                        <a:spcBef>
                          <a:spcPts val="0"/>
                        </a:spcBef>
                        <a:spcAft>
                          <a:spcPts val="0"/>
                        </a:spcAft>
                      </a:pPr>
                      <a:r>
                        <a:rPr lang="en-US" sz="1200" b="0" i="1" u="none" strike="noStrike">
                          <a:effectLst/>
                          <a:latin typeface="Times New Roman" panose="02020603050405020304" pitchFamily="18" charset="0"/>
                          <a:ea typeface="宋体" panose="02010600030101010101" pitchFamily="2" charset="-122"/>
                          <a:cs typeface="Times New Roman" panose="02020603050405020304" pitchFamily="18" charset="0"/>
                        </a:rPr>
                        <a:t>MOS capacitance</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1.28 fF</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13 fF</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18.3 fF</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6 fF</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extLst>
                  <a:ext uri="{0D108BD9-81ED-4DB2-BD59-A6C34878D82A}">
                    <a16:rowId xmlns:a16="http://schemas.microsoft.com/office/drawing/2014/main" val="1308009977"/>
                  </a:ext>
                </a:extLst>
              </a:tr>
              <a:tr h="174699">
                <a:tc>
                  <a:txBody>
                    <a:bodyPr/>
                    <a:lstStyle/>
                    <a:p>
                      <a:pPr marL="0" marR="0" algn="ctr" fontAlgn="ctr">
                        <a:lnSpc>
                          <a:spcPct val="100000"/>
                        </a:lnSpc>
                        <a:spcBef>
                          <a:spcPts val="0"/>
                        </a:spcBef>
                        <a:spcAft>
                          <a:spcPts val="0"/>
                        </a:spcAft>
                      </a:pPr>
                      <a:r>
                        <a:rPr lang="en-US" sz="1200" b="0" i="1" u="none" strike="noStrike">
                          <a:effectLst/>
                          <a:latin typeface="Times New Roman" panose="02020603050405020304" pitchFamily="18" charset="0"/>
                          <a:ea typeface="宋体" panose="02010600030101010101" pitchFamily="2" charset="-122"/>
                          <a:cs typeface="Times New Roman" panose="02020603050405020304" pitchFamily="18" charset="0"/>
                        </a:rPr>
                        <a:t>Energy efficiency</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46 fJ/bit</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dirty="0">
                          <a:solidFill>
                            <a:srgbClr val="DC4405"/>
                          </a:solidFill>
                          <a:effectLst/>
                          <a:latin typeface="Times New Roman" panose="02020603050405020304" pitchFamily="18" charset="0"/>
                          <a:ea typeface="宋体" panose="02010600030101010101" pitchFamily="2" charset="-122"/>
                          <a:cs typeface="Times New Roman" panose="02020603050405020304" pitchFamily="18" charset="0"/>
                        </a:rPr>
                        <a:t>3 </a:t>
                      </a:r>
                      <a:r>
                        <a:rPr lang="en-US" sz="1200" b="0" i="0" u="none" strike="noStrike" dirty="0" err="1">
                          <a:solidFill>
                            <a:srgbClr val="DC4405"/>
                          </a:solidFill>
                          <a:effectLst/>
                          <a:latin typeface="Times New Roman" panose="02020603050405020304" pitchFamily="18" charset="0"/>
                          <a:ea typeface="宋体" panose="02010600030101010101" pitchFamily="2" charset="-122"/>
                          <a:cs typeface="Times New Roman" panose="02020603050405020304" pitchFamily="18" charset="0"/>
                        </a:rPr>
                        <a:t>fJ</a:t>
                      </a:r>
                      <a:r>
                        <a:rPr lang="en-US" sz="1200" b="0" i="0" u="none" strike="noStrike" dirty="0">
                          <a:solidFill>
                            <a:srgbClr val="DC4405"/>
                          </a:solidFill>
                          <a:effectLst/>
                          <a:latin typeface="Times New Roman" panose="02020603050405020304" pitchFamily="18" charset="0"/>
                          <a:ea typeface="宋体" panose="02010600030101010101" pitchFamily="2" charset="-122"/>
                          <a:cs typeface="Times New Roman" panose="02020603050405020304" pitchFamily="18" charset="0"/>
                        </a:rPr>
                        <a:t>/bit</a:t>
                      </a:r>
                      <a:endParaRPr lang="en-US" sz="2200" b="0" i="0" u="none" strike="noStrike" dirty="0">
                        <a:solidFill>
                          <a:srgbClr val="DC4405"/>
                        </a:solidFill>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18.3 fJ/bit</a:t>
                      </a:r>
                      <a:endParaRPr lang="en-US" sz="2200" b="0" i="0" u="none" strike="noStrike">
                        <a:effectLst/>
                        <a:latin typeface="Arial" panose="020B0604020202020204" pitchFamily="34" charset="0"/>
                      </a:endParaRPr>
                    </a:p>
                  </a:txBody>
                  <a:tcPr marL="82918" marR="82918" marT="11516"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1200" b="0" i="0" u="none" strike="noStrike" dirty="0">
                          <a:solidFill>
                            <a:srgbClr val="DC4405"/>
                          </a:solidFill>
                          <a:effectLst/>
                          <a:latin typeface="Times New Roman" panose="02020603050405020304" pitchFamily="18" charset="0"/>
                          <a:ea typeface="宋体" panose="02010600030101010101" pitchFamily="2" charset="-122"/>
                          <a:cs typeface="Times New Roman" panose="02020603050405020304" pitchFamily="18" charset="0"/>
                        </a:rPr>
                        <a:t>375 </a:t>
                      </a:r>
                      <a:r>
                        <a:rPr lang="en-US" sz="1200" b="0" i="0" u="none" strike="noStrike" dirty="0" err="1">
                          <a:solidFill>
                            <a:srgbClr val="DC4405"/>
                          </a:solidFill>
                          <a:effectLst/>
                          <a:latin typeface="Times New Roman" panose="02020603050405020304" pitchFamily="18" charset="0"/>
                          <a:ea typeface="宋体" panose="02010600030101010101" pitchFamily="2" charset="-122"/>
                          <a:cs typeface="Times New Roman" panose="02020603050405020304" pitchFamily="18" charset="0"/>
                        </a:rPr>
                        <a:t>aJ</a:t>
                      </a:r>
                      <a:r>
                        <a:rPr lang="en-US" sz="1200" b="0" i="0" u="none" strike="noStrike" dirty="0">
                          <a:solidFill>
                            <a:srgbClr val="DC4405"/>
                          </a:solidFill>
                          <a:effectLst/>
                          <a:latin typeface="Times New Roman" panose="02020603050405020304" pitchFamily="18" charset="0"/>
                          <a:ea typeface="宋体" panose="02010600030101010101" pitchFamily="2" charset="-122"/>
                          <a:cs typeface="Times New Roman" panose="02020603050405020304" pitchFamily="18" charset="0"/>
                        </a:rPr>
                        <a:t>/bit</a:t>
                      </a:r>
                      <a:endParaRPr lang="en-US" sz="2200" b="0" i="0" u="none" strike="noStrike" dirty="0">
                        <a:solidFill>
                          <a:srgbClr val="DC4405"/>
                        </a:solidFill>
                        <a:effectLst/>
                        <a:latin typeface="Arial" panose="020B0604020202020204" pitchFamily="34" charset="0"/>
                      </a:endParaRPr>
                    </a:p>
                  </a:txBody>
                  <a:tcPr marL="82918" marR="82918" marT="11516" marB="0" anchor="ctr">
                    <a:lnL>
                      <a:noFill/>
                    </a:lnL>
                    <a:lnR>
                      <a:noFill/>
                    </a:lnR>
                    <a:lnT>
                      <a:noFill/>
                    </a:lnT>
                    <a:lnB>
                      <a:noFill/>
                    </a:lnB>
                  </a:tcPr>
                </a:tc>
                <a:extLst>
                  <a:ext uri="{0D108BD9-81ED-4DB2-BD59-A6C34878D82A}">
                    <a16:rowId xmlns:a16="http://schemas.microsoft.com/office/drawing/2014/main" val="563853193"/>
                  </a:ext>
                </a:extLst>
              </a:tr>
              <a:tr h="174699">
                <a:tc>
                  <a:txBody>
                    <a:bodyPr/>
                    <a:lstStyle/>
                    <a:p>
                      <a:pPr marL="0" marR="0" algn="ctr" fontAlgn="ctr">
                        <a:lnSpc>
                          <a:spcPct val="100000"/>
                        </a:lnSpc>
                        <a:spcBef>
                          <a:spcPts val="0"/>
                        </a:spcBef>
                        <a:spcAft>
                          <a:spcPts val="0"/>
                        </a:spcAft>
                      </a:pPr>
                      <a:r>
                        <a:rPr lang="en-US" sz="1200" b="0" i="1" u="none" strike="noStrike">
                          <a:effectLst/>
                          <a:latin typeface="Times New Roman" panose="02020603050405020304" pitchFamily="18" charset="0"/>
                          <a:ea typeface="宋体" panose="02010600030101010101" pitchFamily="2" charset="-122"/>
                          <a:cs typeface="Times New Roman" panose="02020603050405020304" pitchFamily="18" charset="0"/>
                        </a:rPr>
                        <a:t>Bandwidth</a:t>
                      </a:r>
                      <a:endParaRPr lang="en-US" sz="2200" b="0" i="0" u="none" strike="noStrike">
                        <a:effectLst/>
                        <a:latin typeface="Arial" panose="020B0604020202020204" pitchFamily="34" charset="0"/>
                      </a:endParaRPr>
                    </a:p>
                  </a:txBody>
                  <a:tcPr marL="82918" marR="82918" marT="11516"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3.2 MHz</a:t>
                      </a:r>
                      <a:endParaRPr lang="en-US" sz="2200" b="0" i="0" u="none" strike="noStrike">
                        <a:effectLst/>
                        <a:latin typeface="Arial" panose="020B0604020202020204" pitchFamily="34" charset="0"/>
                      </a:endParaRPr>
                    </a:p>
                  </a:txBody>
                  <a:tcPr marL="82918" marR="82918" marT="11516"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1200" b="0" i="0" u="none" strike="noStrike">
                          <a:effectLst/>
                          <a:latin typeface="Times New Roman" panose="02020603050405020304" pitchFamily="18" charset="0"/>
                          <a:ea typeface="宋体" panose="02010600030101010101" pitchFamily="2" charset="-122"/>
                          <a:cs typeface="Times New Roman" panose="02020603050405020304" pitchFamily="18" charset="0"/>
                        </a:rPr>
                        <a:t>\</a:t>
                      </a:r>
                      <a:endParaRPr lang="en-US" sz="2200" b="0" i="0" u="none" strike="noStrike">
                        <a:effectLst/>
                        <a:latin typeface="Arial" panose="020B0604020202020204" pitchFamily="34" charset="0"/>
                      </a:endParaRPr>
                    </a:p>
                  </a:txBody>
                  <a:tcPr marL="82918" marR="82918" marT="11516"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1200" b="0" i="0" u="none" strike="noStrike" dirty="0">
                          <a:solidFill>
                            <a:srgbClr val="DC4405"/>
                          </a:solidFill>
                          <a:effectLst/>
                          <a:latin typeface="Times New Roman" panose="02020603050405020304" pitchFamily="18" charset="0"/>
                          <a:ea typeface="宋体" panose="02010600030101010101" pitchFamily="2" charset="-122"/>
                          <a:cs typeface="Times New Roman" panose="02020603050405020304" pitchFamily="18" charset="0"/>
                        </a:rPr>
                        <a:t>2.2 GHz</a:t>
                      </a:r>
                      <a:endParaRPr lang="en-US" sz="2200" b="0" i="0" u="none" strike="noStrike" dirty="0">
                        <a:solidFill>
                          <a:srgbClr val="DC4405"/>
                        </a:solidFill>
                        <a:effectLst/>
                        <a:latin typeface="Arial" panose="020B0604020202020204" pitchFamily="34" charset="0"/>
                      </a:endParaRPr>
                    </a:p>
                  </a:txBody>
                  <a:tcPr marL="82918" marR="82918" marT="11516"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1200" b="0" i="0" u="none" strike="noStrike" dirty="0">
                          <a:solidFill>
                            <a:srgbClr val="DC4405"/>
                          </a:solidFill>
                          <a:effectLst/>
                          <a:latin typeface="Times New Roman" panose="02020603050405020304" pitchFamily="18" charset="0"/>
                          <a:ea typeface="宋体" panose="02010600030101010101" pitchFamily="2" charset="-122"/>
                          <a:cs typeface="Times New Roman" panose="02020603050405020304" pitchFamily="18" charset="0"/>
                        </a:rPr>
                        <a:t>23.5 GHz</a:t>
                      </a:r>
                      <a:endParaRPr lang="en-US" sz="2200" b="0" i="0" u="none" strike="noStrike" dirty="0">
                        <a:solidFill>
                          <a:srgbClr val="DC4405"/>
                        </a:solidFill>
                        <a:effectLst/>
                        <a:latin typeface="Arial" panose="020B0604020202020204" pitchFamily="34" charset="0"/>
                      </a:endParaRPr>
                    </a:p>
                  </a:txBody>
                  <a:tcPr marL="82918" marR="82918" marT="11516" marB="0" anchor="ctr">
                    <a:lnL>
                      <a:noFill/>
                    </a:lnL>
                    <a:lnR>
                      <a:noFill/>
                    </a:lnR>
                    <a:lnT>
                      <a:noFill/>
                    </a:lnT>
                    <a:lnB w="19050" cap="flat" cmpd="dbl" algn="ctr">
                      <a:solidFill>
                        <a:srgbClr val="000000"/>
                      </a:solidFill>
                      <a:prstDash val="solid"/>
                      <a:round/>
                      <a:headEnd type="none" w="med" len="med"/>
                      <a:tailEnd type="none" w="med" len="med"/>
                    </a:lnB>
                  </a:tcPr>
                </a:tc>
                <a:extLst>
                  <a:ext uri="{0D108BD9-81ED-4DB2-BD59-A6C34878D82A}">
                    <a16:rowId xmlns:a16="http://schemas.microsoft.com/office/drawing/2014/main" val="1076553512"/>
                  </a:ext>
                </a:extLst>
              </a:tr>
            </a:tbl>
          </a:graphicData>
        </a:graphic>
      </p:graphicFrame>
      <p:pic>
        <p:nvPicPr>
          <p:cNvPr id="20" name="Picture 19">
            <a:extLst>
              <a:ext uri="{FF2B5EF4-FFF2-40B4-BE49-F238E27FC236}">
                <a16:creationId xmlns:a16="http://schemas.microsoft.com/office/drawing/2014/main" id="{28998067-9A5B-4EB8-B4F4-1CAC8C44550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72225" y="2263573"/>
            <a:ext cx="2189359" cy="1202758"/>
          </a:xfrm>
          <a:prstGeom prst="rect">
            <a:avLst/>
          </a:prstGeom>
        </p:spPr>
      </p:pic>
      <p:pic>
        <p:nvPicPr>
          <p:cNvPr id="21" name="Picture 20">
            <a:extLst>
              <a:ext uri="{FF2B5EF4-FFF2-40B4-BE49-F238E27FC236}">
                <a16:creationId xmlns:a16="http://schemas.microsoft.com/office/drawing/2014/main" id="{F63D3E89-F8A4-4CD1-BDA1-57A36260705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39365" y="2019362"/>
            <a:ext cx="1466903" cy="1493146"/>
          </a:xfrm>
          <a:prstGeom prst="rect">
            <a:avLst/>
          </a:prstGeom>
        </p:spPr>
      </p:pic>
      <p:pic>
        <p:nvPicPr>
          <p:cNvPr id="22" name="Picture 21">
            <a:extLst>
              <a:ext uri="{FF2B5EF4-FFF2-40B4-BE49-F238E27FC236}">
                <a16:creationId xmlns:a16="http://schemas.microsoft.com/office/drawing/2014/main" id="{06CADD69-05AF-4456-B5FE-22E6CF30A67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95640" y="2019362"/>
            <a:ext cx="1842796" cy="1476714"/>
          </a:xfrm>
          <a:prstGeom prst="rect">
            <a:avLst/>
          </a:prstGeom>
        </p:spPr>
      </p:pic>
      <p:pic>
        <p:nvPicPr>
          <p:cNvPr id="23" name="Picture 22" descr="A picture containing colorful&#10;&#10;Description automatically generated">
            <a:extLst>
              <a:ext uri="{FF2B5EF4-FFF2-40B4-BE49-F238E27FC236}">
                <a16:creationId xmlns:a16="http://schemas.microsoft.com/office/drawing/2014/main" id="{1F9E19F0-FC0F-44C4-BDEB-12531C209417}"/>
              </a:ext>
            </a:extLst>
          </p:cNvPr>
          <p:cNvPicPr/>
          <p:nvPr/>
        </p:nvPicPr>
        <p:blipFill rotWithShape="1">
          <a:blip r:embed="rId6" cstate="print">
            <a:extLst>
              <a:ext uri="{28A0092B-C50C-407E-A947-70E740481C1C}">
                <a14:useLocalDpi xmlns:a14="http://schemas.microsoft.com/office/drawing/2010/main" val="0"/>
              </a:ext>
            </a:extLst>
          </a:blip>
          <a:srcRect t="7459" r="57613" b="15286"/>
          <a:stretch/>
        </p:blipFill>
        <p:spPr>
          <a:xfrm>
            <a:off x="10136694" y="942658"/>
            <a:ext cx="1490393" cy="1320915"/>
          </a:xfrm>
          <a:prstGeom prst="rect">
            <a:avLst/>
          </a:prstGeom>
        </p:spPr>
      </p:pic>
      <p:pic>
        <p:nvPicPr>
          <p:cNvPr id="24" name="Graphic 23">
            <a:extLst>
              <a:ext uri="{FF2B5EF4-FFF2-40B4-BE49-F238E27FC236}">
                <a16:creationId xmlns:a16="http://schemas.microsoft.com/office/drawing/2014/main" id="{3435EB09-D995-4BCF-94F4-807A0F31F86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979966" y="2325517"/>
            <a:ext cx="1803851" cy="1140814"/>
          </a:xfrm>
          <a:prstGeom prst="rect">
            <a:avLst/>
          </a:prstGeom>
        </p:spPr>
      </p:pic>
      <p:sp>
        <p:nvSpPr>
          <p:cNvPr id="10" name="Content Placeholder 3">
            <a:extLst>
              <a:ext uri="{FF2B5EF4-FFF2-40B4-BE49-F238E27FC236}">
                <a16:creationId xmlns:a16="http://schemas.microsoft.com/office/drawing/2014/main" id="{FC567648-D043-483A-A446-9E7304ED91FD}"/>
              </a:ext>
            </a:extLst>
          </p:cNvPr>
          <p:cNvSpPr>
            <a:spLocks noGrp="1"/>
          </p:cNvSpPr>
          <p:nvPr>
            <p:ph idx="1"/>
          </p:nvPr>
        </p:nvSpPr>
        <p:spPr>
          <a:xfrm>
            <a:off x="805164" y="1507311"/>
            <a:ext cx="2915820" cy="5187820"/>
          </a:xfrm>
        </p:spPr>
        <p:txBody>
          <a:bodyPr>
            <a:normAutofit/>
          </a:bodyPr>
          <a:lstStyle/>
          <a:p>
            <a:r>
              <a:rPr lang="en-US" sz="1400" dirty="0"/>
              <a:t>We design and demonstrate an ultra-compact high-speed ultra-energy-efficient Si-TCO PC nanocavity modulator.</a:t>
            </a:r>
          </a:p>
          <a:p>
            <a:r>
              <a:rPr lang="en-US" sz="1400" dirty="0"/>
              <a:t>Systematically analyze the relationship between speed and semiconductor conduction path.</a:t>
            </a:r>
          </a:p>
          <a:p>
            <a:r>
              <a:rPr lang="en-US" sz="1400" dirty="0"/>
              <a:t>Analyze the overlapping factor.</a:t>
            </a:r>
          </a:p>
          <a:p>
            <a:r>
              <a:rPr lang="en-US" sz="1400" dirty="0"/>
              <a:t>Propose strategy to achieve higher speed and attojoule/bit energy efficiency.</a:t>
            </a:r>
          </a:p>
          <a:p>
            <a:endParaRPr lang="en-US" sz="1400" dirty="0"/>
          </a:p>
        </p:txBody>
      </p:sp>
      <p:sp>
        <p:nvSpPr>
          <p:cNvPr id="11" name="TextBox 10">
            <a:extLst>
              <a:ext uri="{FF2B5EF4-FFF2-40B4-BE49-F238E27FC236}">
                <a16:creationId xmlns:a16="http://schemas.microsoft.com/office/drawing/2014/main" id="{4D68832C-B5A0-4F2C-A38B-DBFB9F097A3B}"/>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29</a:t>
            </a:fld>
            <a:endParaRPr lang="en-US" dirty="0"/>
          </a:p>
        </p:txBody>
      </p:sp>
    </p:spTree>
    <p:extLst>
      <p:ext uri="{BB962C8B-B14F-4D97-AF65-F5344CB8AC3E}">
        <p14:creationId xmlns:p14="http://schemas.microsoft.com/office/powerpoint/2010/main" val="9812510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D2854-AF21-4B81-853A-0E6623769B67}"/>
              </a:ext>
            </a:extLst>
          </p:cNvPr>
          <p:cNvSpPr>
            <a:spLocks noGrp="1"/>
          </p:cNvSpPr>
          <p:nvPr>
            <p:ph type="title"/>
          </p:nvPr>
        </p:nvSpPr>
        <p:spPr>
          <a:xfrm>
            <a:off x="1474236" y="658626"/>
            <a:ext cx="9879563" cy="494927"/>
          </a:xfrm>
        </p:spPr>
        <p:txBody>
          <a:bodyPr>
            <a:normAutofit fontScale="90000"/>
          </a:bodyPr>
          <a:lstStyle/>
          <a:p>
            <a:r>
              <a:rPr lang="en-US" dirty="0"/>
              <a:t>Motivation to ultra-energy-efficient optical interconnects</a:t>
            </a:r>
          </a:p>
        </p:txBody>
      </p:sp>
      <p:pic>
        <p:nvPicPr>
          <p:cNvPr id="5" name="Picture 4">
            <a:extLst>
              <a:ext uri="{FF2B5EF4-FFF2-40B4-BE49-F238E27FC236}">
                <a16:creationId xmlns:a16="http://schemas.microsoft.com/office/drawing/2014/main" id="{6D0BD199-3AE5-4FAB-80D5-ED00A195AB16}"/>
              </a:ext>
            </a:extLst>
          </p:cNvPr>
          <p:cNvPicPr>
            <a:picLocks noChangeAspect="1"/>
          </p:cNvPicPr>
          <p:nvPr/>
        </p:nvPicPr>
        <p:blipFill>
          <a:blip r:embed="rId3"/>
          <a:stretch>
            <a:fillRect/>
          </a:stretch>
        </p:blipFill>
        <p:spPr>
          <a:xfrm>
            <a:off x="7888169" y="3601807"/>
            <a:ext cx="3671455" cy="2174730"/>
          </a:xfrm>
          <a:prstGeom prst="rect">
            <a:avLst/>
          </a:prstGeom>
        </p:spPr>
      </p:pic>
      <p:sp>
        <p:nvSpPr>
          <p:cNvPr id="6" name="TextBox 5">
            <a:extLst>
              <a:ext uri="{FF2B5EF4-FFF2-40B4-BE49-F238E27FC236}">
                <a16:creationId xmlns:a16="http://schemas.microsoft.com/office/drawing/2014/main" id="{597B01E3-2373-4AB2-A96F-B14A3F2DE432}"/>
              </a:ext>
            </a:extLst>
          </p:cNvPr>
          <p:cNvSpPr txBox="1"/>
          <p:nvPr/>
        </p:nvSpPr>
        <p:spPr>
          <a:xfrm>
            <a:off x="7321490" y="3263253"/>
            <a:ext cx="4870510" cy="338554"/>
          </a:xfrm>
          <a:prstGeom prst="rect">
            <a:avLst/>
          </a:prstGeom>
          <a:noFill/>
        </p:spPr>
        <p:txBody>
          <a:bodyPr wrap="square" rtlCol="0">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GPU processor and memory-system performance trends</a:t>
            </a:r>
          </a:p>
        </p:txBody>
      </p:sp>
      <p:sp>
        <p:nvSpPr>
          <p:cNvPr id="7" name="TextBox 6">
            <a:extLst>
              <a:ext uri="{FF2B5EF4-FFF2-40B4-BE49-F238E27FC236}">
                <a16:creationId xmlns:a16="http://schemas.microsoft.com/office/drawing/2014/main" id="{446FB8DC-7862-47E6-9F43-3EDC6012655C}"/>
              </a:ext>
            </a:extLst>
          </p:cNvPr>
          <p:cNvSpPr txBox="1"/>
          <p:nvPr/>
        </p:nvSpPr>
        <p:spPr>
          <a:xfrm>
            <a:off x="8097981" y="5783464"/>
            <a:ext cx="3367292" cy="276999"/>
          </a:xfrm>
          <a:prstGeom prst="rect">
            <a:avLst/>
          </a:prstGeom>
          <a:noFill/>
        </p:spPr>
        <p:txBody>
          <a:bodyPr wrap="square" rtlCol="0">
            <a:spAutoFit/>
          </a:bodyPr>
          <a:lstStyle/>
          <a:p>
            <a:r>
              <a:rPr lang="en-US" sz="1200" dirty="0"/>
              <a:t>(Keckler, Stephen W., et al.  IEEE micro 31.5 (2011))</a:t>
            </a:r>
          </a:p>
        </p:txBody>
      </p:sp>
      <p:pic>
        <p:nvPicPr>
          <p:cNvPr id="10" name="Picture 9">
            <a:extLst>
              <a:ext uri="{FF2B5EF4-FFF2-40B4-BE49-F238E27FC236}">
                <a16:creationId xmlns:a16="http://schemas.microsoft.com/office/drawing/2014/main" id="{47978121-4DB2-4B8B-ACDC-BDBE0B7F3241}"/>
              </a:ext>
            </a:extLst>
          </p:cNvPr>
          <p:cNvPicPr>
            <a:picLocks noChangeAspect="1"/>
          </p:cNvPicPr>
          <p:nvPr/>
        </p:nvPicPr>
        <p:blipFill>
          <a:blip r:embed="rId4"/>
          <a:stretch>
            <a:fillRect/>
          </a:stretch>
        </p:blipFill>
        <p:spPr>
          <a:xfrm>
            <a:off x="324197" y="1634836"/>
            <a:ext cx="5425438" cy="4199643"/>
          </a:xfrm>
          <a:prstGeom prst="rect">
            <a:avLst/>
          </a:prstGeom>
        </p:spPr>
      </p:pic>
      <p:sp>
        <p:nvSpPr>
          <p:cNvPr id="11" name="Rectangle 10">
            <a:extLst>
              <a:ext uri="{FF2B5EF4-FFF2-40B4-BE49-F238E27FC236}">
                <a16:creationId xmlns:a16="http://schemas.microsoft.com/office/drawing/2014/main" id="{F7C52C20-B21B-4BF4-9EE0-977A62789CF2}"/>
              </a:ext>
            </a:extLst>
          </p:cNvPr>
          <p:cNvSpPr/>
          <p:nvPr/>
        </p:nvSpPr>
        <p:spPr>
          <a:xfrm>
            <a:off x="1261018" y="1303210"/>
            <a:ext cx="3163045"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Evolution of optical communication</a:t>
            </a:r>
          </a:p>
        </p:txBody>
      </p:sp>
      <p:sp>
        <p:nvSpPr>
          <p:cNvPr id="12" name="Rectangle 11">
            <a:extLst>
              <a:ext uri="{FF2B5EF4-FFF2-40B4-BE49-F238E27FC236}">
                <a16:creationId xmlns:a16="http://schemas.microsoft.com/office/drawing/2014/main" id="{A8C9937E-2584-4CEB-86A4-1AA4F32B505E}"/>
              </a:ext>
            </a:extLst>
          </p:cNvPr>
          <p:cNvSpPr/>
          <p:nvPr/>
        </p:nvSpPr>
        <p:spPr>
          <a:xfrm>
            <a:off x="783248" y="5785378"/>
            <a:ext cx="4160832" cy="276999"/>
          </a:xfrm>
          <a:prstGeom prst="rect">
            <a:avLst/>
          </a:prstGeom>
        </p:spPr>
        <p:txBody>
          <a:bodyPr wrap="square">
            <a:spAutoFit/>
          </a:bodyPr>
          <a:lstStyle/>
          <a:p>
            <a:r>
              <a:rPr lang="en-US" sz="1200" dirty="0"/>
              <a:t>(Bashir, et al. ACM Computing Surveys (CSUR) 51.6 (2019))</a:t>
            </a:r>
          </a:p>
        </p:txBody>
      </p:sp>
      <p:sp>
        <p:nvSpPr>
          <p:cNvPr id="40" name="Rectangle 39">
            <a:extLst>
              <a:ext uri="{FF2B5EF4-FFF2-40B4-BE49-F238E27FC236}">
                <a16:creationId xmlns:a16="http://schemas.microsoft.com/office/drawing/2014/main" id="{958A57D0-5045-4CD5-80CB-696C45B329CA}"/>
              </a:ext>
            </a:extLst>
          </p:cNvPr>
          <p:cNvSpPr/>
          <p:nvPr/>
        </p:nvSpPr>
        <p:spPr>
          <a:xfrm>
            <a:off x="677488" y="6060463"/>
            <a:ext cx="7420493" cy="584775"/>
          </a:xfrm>
          <a:prstGeom prst="rect">
            <a:avLst/>
          </a:prstGeom>
        </p:spPr>
        <p:txBody>
          <a:bodyPr wrap="square">
            <a:spAutoFit/>
          </a:bodyPr>
          <a:lstStyle/>
          <a:p>
            <a:r>
              <a:rPr lang="en-US" sz="1600" dirty="0">
                <a:solidFill>
                  <a:srgbClr val="DC4405"/>
                </a:solidFill>
              </a:rPr>
              <a:t>Advantages of optical interconnects compared with electrical interconnects:</a:t>
            </a:r>
          </a:p>
          <a:p>
            <a:pPr marL="285750" indent="-285750">
              <a:buFont typeface="Arial" panose="020B0604020202020204" pitchFamily="34" charset="0"/>
              <a:buChar char="•"/>
            </a:pPr>
            <a:r>
              <a:rPr lang="en-US" sz="1600" dirty="0">
                <a:solidFill>
                  <a:srgbClr val="DC4405"/>
                </a:solidFill>
              </a:rPr>
              <a:t>Bandwidth density, Signal latency, Power efficiency, Cost </a:t>
            </a:r>
          </a:p>
        </p:txBody>
      </p:sp>
      <p:grpSp>
        <p:nvGrpSpPr>
          <p:cNvPr id="53" name="Group 52">
            <a:extLst>
              <a:ext uri="{FF2B5EF4-FFF2-40B4-BE49-F238E27FC236}">
                <a16:creationId xmlns:a16="http://schemas.microsoft.com/office/drawing/2014/main" id="{28125252-4489-4203-A950-04F3AF0A0E06}"/>
              </a:ext>
            </a:extLst>
          </p:cNvPr>
          <p:cNvGrpSpPr/>
          <p:nvPr/>
        </p:nvGrpSpPr>
        <p:grpSpPr>
          <a:xfrm>
            <a:off x="8005744" y="3546388"/>
            <a:ext cx="3644268" cy="2375575"/>
            <a:chOff x="8215556" y="1593272"/>
            <a:chExt cx="3644268" cy="2375575"/>
          </a:xfrm>
        </p:grpSpPr>
        <p:sp>
          <p:nvSpPr>
            <p:cNvPr id="50" name="Oval 49">
              <a:extLst>
                <a:ext uri="{FF2B5EF4-FFF2-40B4-BE49-F238E27FC236}">
                  <a16:creationId xmlns:a16="http://schemas.microsoft.com/office/drawing/2014/main" id="{FA304295-DD57-4FC9-8330-C54CF18A2835}"/>
                </a:ext>
              </a:extLst>
            </p:cNvPr>
            <p:cNvSpPr/>
            <p:nvPr/>
          </p:nvSpPr>
          <p:spPr>
            <a:xfrm>
              <a:off x="9991439" y="1891145"/>
              <a:ext cx="1293088" cy="153785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E4C3412-DD3F-4841-8FDC-A00466B6A05E}"/>
                </a:ext>
              </a:extLst>
            </p:cNvPr>
            <p:cNvSpPr/>
            <p:nvPr/>
          </p:nvSpPr>
          <p:spPr>
            <a:xfrm>
              <a:off x="8562108" y="3264199"/>
              <a:ext cx="2944091" cy="394421"/>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26504374-3FF6-4EE9-97CF-D49B6992F67C}"/>
                </a:ext>
              </a:extLst>
            </p:cNvPr>
            <p:cNvSpPr txBox="1"/>
            <p:nvPr/>
          </p:nvSpPr>
          <p:spPr>
            <a:xfrm>
              <a:off x="9666210" y="1593272"/>
              <a:ext cx="2193614" cy="338554"/>
            </a:xfrm>
            <a:prstGeom prst="rect">
              <a:avLst/>
            </a:prstGeom>
            <a:noFill/>
          </p:spPr>
          <p:txBody>
            <a:bodyPr wrap="none" rtlCol="0">
              <a:spAutoFit/>
            </a:bodyPr>
            <a:lstStyle/>
            <a:p>
              <a:r>
                <a:rPr lang="en-US" sz="1600" dirty="0">
                  <a:solidFill>
                    <a:srgbClr val="FF0000"/>
                  </a:solidFill>
                </a:rPr>
                <a:t>Processing performance</a:t>
              </a:r>
            </a:p>
          </p:txBody>
        </p:sp>
        <p:sp>
          <p:nvSpPr>
            <p:cNvPr id="56" name="TextBox 55">
              <a:extLst>
                <a:ext uri="{FF2B5EF4-FFF2-40B4-BE49-F238E27FC236}">
                  <a16:creationId xmlns:a16="http://schemas.microsoft.com/office/drawing/2014/main" id="{A380B694-0392-402E-B596-9BE40123590A}"/>
                </a:ext>
              </a:extLst>
            </p:cNvPr>
            <p:cNvSpPr txBox="1"/>
            <p:nvPr/>
          </p:nvSpPr>
          <p:spPr>
            <a:xfrm>
              <a:off x="8215556" y="3630293"/>
              <a:ext cx="2190793" cy="338554"/>
            </a:xfrm>
            <a:prstGeom prst="rect">
              <a:avLst/>
            </a:prstGeom>
            <a:noFill/>
          </p:spPr>
          <p:txBody>
            <a:bodyPr wrap="none" rtlCol="0">
              <a:spAutoFit/>
            </a:bodyPr>
            <a:lstStyle/>
            <a:p>
              <a:r>
                <a:rPr lang="en-US" sz="1600" dirty="0">
                  <a:solidFill>
                    <a:srgbClr val="0000FF"/>
                  </a:solidFill>
                </a:rPr>
                <a:t>Interconnect bandwidth</a:t>
              </a:r>
            </a:p>
          </p:txBody>
        </p:sp>
      </p:grpSp>
      <p:sp>
        <p:nvSpPr>
          <p:cNvPr id="54" name="TextBox 53">
            <a:extLst>
              <a:ext uri="{FF2B5EF4-FFF2-40B4-BE49-F238E27FC236}">
                <a16:creationId xmlns:a16="http://schemas.microsoft.com/office/drawing/2014/main" id="{F5EF0F58-6F63-4208-9983-C08AEB1480B0}"/>
              </a:ext>
            </a:extLst>
          </p:cNvPr>
          <p:cNvSpPr txBox="1"/>
          <p:nvPr/>
        </p:nvSpPr>
        <p:spPr>
          <a:xfrm>
            <a:off x="7532717" y="6086283"/>
            <a:ext cx="4384964" cy="584775"/>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rgbClr val="DC4405"/>
                </a:solidFill>
              </a:rPr>
              <a:t>The growth of processing power is much faster than the growth of interconnects bandwidth. </a:t>
            </a:r>
          </a:p>
        </p:txBody>
      </p:sp>
      <p:grpSp>
        <p:nvGrpSpPr>
          <p:cNvPr id="1035" name="Group 1034">
            <a:extLst>
              <a:ext uri="{FF2B5EF4-FFF2-40B4-BE49-F238E27FC236}">
                <a16:creationId xmlns:a16="http://schemas.microsoft.com/office/drawing/2014/main" id="{95D230AF-5ED6-4043-B1EC-9B136741C1B2}"/>
              </a:ext>
            </a:extLst>
          </p:cNvPr>
          <p:cNvGrpSpPr/>
          <p:nvPr/>
        </p:nvGrpSpPr>
        <p:grpSpPr>
          <a:xfrm>
            <a:off x="3096491" y="3082636"/>
            <a:ext cx="4428577" cy="2800495"/>
            <a:chOff x="3096491" y="3082636"/>
            <a:chExt cx="4428577" cy="2800495"/>
          </a:xfrm>
        </p:grpSpPr>
        <p:grpSp>
          <p:nvGrpSpPr>
            <p:cNvPr id="44" name="Group 43">
              <a:extLst>
                <a:ext uri="{FF2B5EF4-FFF2-40B4-BE49-F238E27FC236}">
                  <a16:creationId xmlns:a16="http://schemas.microsoft.com/office/drawing/2014/main" id="{ECEDFBB1-5B0C-4B28-BB5A-7E49C5059437}"/>
                </a:ext>
              </a:extLst>
            </p:cNvPr>
            <p:cNvGrpSpPr/>
            <p:nvPr/>
          </p:nvGrpSpPr>
          <p:grpSpPr>
            <a:xfrm>
              <a:off x="4378189" y="4135206"/>
              <a:ext cx="3146879" cy="1747925"/>
              <a:chOff x="6994648" y="4745182"/>
              <a:chExt cx="3146879" cy="1747925"/>
            </a:xfrm>
          </p:grpSpPr>
          <p:sp>
            <p:nvSpPr>
              <p:cNvPr id="43" name="Rectangle 42">
                <a:extLst>
                  <a:ext uri="{FF2B5EF4-FFF2-40B4-BE49-F238E27FC236}">
                    <a16:creationId xmlns:a16="http://schemas.microsoft.com/office/drawing/2014/main" id="{3826C076-1B30-4A92-A06E-FCD3902CC82A}"/>
                  </a:ext>
                </a:extLst>
              </p:cNvPr>
              <p:cNvSpPr/>
              <p:nvPr/>
            </p:nvSpPr>
            <p:spPr>
              <a:xfrm>
                <a:off x="7017327" y="4745182"/>
                <a:ext cx="3124200" cy="1744298"/>
              </a:xfrm>
              <a:prstGeom prst="rect">
                <a:avLst/>
              </a:prstGeom>
              <a:solidFill>
                <a:schemeClr val="bg1"/>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2" name="Group 41">
                <a:extLst>
                  <a:ext uri="{FF2B5EF4-FFF2-40B4-BE49-F238E27FC236}">
                    <a16:creationId xmlns:a16="http://schemas.microsoft.com/office/drawing/2014/main" id="{E6F2F2D6-A9D7-4F27-8735-9A98A8AD5F53}"/>
                  </a:ext>
                </a:extLst>
              </p:cNvPr>
              <p:cNvGrpSpPr/>
              <p:nvPr/>
            </p:nvGrpSpPr>
            <p:grpSpPr>
              <a:xfrm>
                <a:off x="6994648" y="4843393"/>
                <a:ext cx="3110754" cy="1649714"/>
                <a:chOff x="5066617" y="4210324"/>
                <a:chExt cx="3110754" cy="1649714"/>
              </a:xfrm>
            </p:grpSpPr>
            <p:pic>
              <p:nvPicPr>
                <p:cNvPr id="1028" name="Picture 4">
                  <a:extLst>
                    <a:ext uri="{FF2B5EF4-FFF2-40B4-BE49-F238E27FC236}">
                      <a16:creationId xmlns:a16="http://schemas.microsoft.com/office/drawing/2014/main" id="{20082CEF-AF96-420D-9067-DB8B5BB05335}"/>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r="30429"/>
                <a:stretch/>
              </p:blipFill>
              <p:spPr bwMode="auto">
                <a:xfrm>
                  <a:off x="6644903" y="4210324"/>
                  <a:ext cx="1466973" cy="1404635"/>
                </a:xfrm>
                <a:prstGeom prst="rect">
                  <a:avLst/>
                </a:prstGeom>
                <a:noFill/>
                <a:extLst>
                  <a:ext uri="{909E8E84-426E-40DD-AFC4-6F175D3DCCD1}">
                    <a14:hiddenFill xmlns:a14="http://schemas.microsoft.com/office/drawing/2010/main">
                      <a:solidFill>
                        <a:srgbClr val="FFFFFF"/>
                      </a:solidFill>
                    </a14:hiddenFill>
                  </a:ext>
                </a:extLst>
              </p:spPr>
            </p:pic>
            <p:sp>
              <p:nvSpPr>
                <p:cNvPr id="33" name="Rectangle 32">
                  <a:extLst>
                    <a:ext uri="{FF2B5EF4-FFF2-40B4-BE49-F238E27FC236}">
                      <a16:creationId xmlns:a16="http://schemas.microsoft.com/office/drawing/2014/main" id="{BF836541-3777-4972-8F57-A35D36BA8DBD}"/>
                    </a:ext>
                  </a:extLst>
                </p:cNvPr>
                <p:cNvSpPr/>
                <p:nvPr/>
              </p:nvSpPr>
              <p:spPr>
                <a:xfrm>
                  <a:off x="6644903" y="5548573"/>
                  <a:ext cx="1532468" cy="276999"/>
                </a:xfrm>
                <a:prstGeom prst="rect">
                  <a:avLst/>
                </a:prstGeom>
              </p:spPr>
              <p:txBody>
                <a:bodyPr wrap="square">
                  <a:spAutoFit/>
                </a:bodyPr>
                <a:lstStyle/>
                <a:p>
                  <a:r>
                    <a:rPr lang="en-US" sz="1200" dirty="0"/>
                    <a:t>(IBM Sequoia 2012)</a:t>
                  </a:r>
                </a:p>
              </p:txBody>
            </p:sp>
            <p:pic>
              <p:nvPicPr>
                <p:cNvPr id="1030" name="Picture 6">
                  <a:extLst>
                    <a:ext uri="{FF2B5EF4-FFF2-40B4-BE49-F238E27FC236}">
                      <a16:creationId xmlns:a16="http://schemas.microsoft.com/office/drawing/2014/main" id="{79304D28-0CCF-4762-B989-91ED6F015C1A}"/>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191048" y="4684901"/>
                  <a:ext cx="1346756" cy="1122858"/>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83103C37-6923-4F75-B00A-D323D1411C16}"/>
                    </a:ext>
                  </a:extLst>
                </p:cNvPr>
                <p:cNvSpPr/>
                <p:nvPr/>
              </p:nvSpPr>
              <p:spPr>
                <a:xfrm>
                  <a:off x="5066617" y="5583039"/>
                  <a:ext cx="1688476" cy="276999"/>
                </a:xfrm>
                <a:prstGeom prst="rect">
                  <a:avLst/>
                </a:prstGeom>
              </p:spPr>
              <p:txBody>
                <a:bodyPr wrap="none">
                  <a:spAutoFit/>
                </a:bodyPr>
                <a:lstStyle/>
                <a:p>
                  <a:r>
                    <a:rPr lang="en-US" sz="1200" dirty="0"/>
                    <a:t>(Cisco SFP-10G-AOC3M)</a:t>
                  </a:r>
                </a:p>
              </p:txBody>
            </p:sp>
          </p:grpSp>
        </p:grpSp>
        <p:cxnSp>
          <p:nvCxnSpPr>
            <p:cNvPr id="46" name="Connector: Elbow 45">
              <a:extLst>
                <a:ext uri="{FF2B5EF4-FFF2-40B4-BE49-F238E27FC236}">
                  <a16:creationId xmlns:a16="http://schemas.microsoft.com/office/drawing/2014/main" id="{B834D9A1-2106-44DE-B24D-C231079755DC}"/>
                </a:ext>
              </a:extLst>
            </p:cNvPr>
            <p:cNvCxnSpPr>
              <a:cxnSpLocks/>
            </p:cNvCxnSpPr>
            <p:nvPr/>
          </p:nvCxnSpPr>
          <p:spPr>
            <a:xfrm>
              <a:off x="3096491" y="3082636"/>
              <a:ext cx="1273898" cy="1131445"/>
            </a:xfrm>
            <a:prstGeom prst="bent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34" name="TextBox 1033">
              <a:extLst>
                <a:ext uri="{FF2B5EF4-FFF2-40B4-BE49-F238E27FC236}">
                  <a16:creationId xmlns:a16="http://schemas.microsoft.com/office/drawing/2014/main" id="{F84317C9-3965-4368-B32B-4A480B001FD5}"/>
                </a:ext>
              </a:extLst>
            </p:cNvPr>
            <p:cNvSpPr txBox="1"/>
            <p:nvPr/>
          </p:nvSpPr>
          <p:spPr>
            <a:xfrm>
              <a:off x="4436562" y="4121630"/>
              <a:ext cx="1052468" cy="523220"/>
            </a:xfrm>
            <a:prstGeom prst="rect">
              <a:avLst/>
            </a:prstGeom>
            <a:noFill/>
          </p:spPr>
          <p:txBody>
            <a:bodyPr wrap="none" rtlCol="0">
              <a:spAutoFit/>
            </a:bodyPr>
            <a:lstStyle/>
            <a:p>
              <a:r>
                <a:rPr lang="en-US" sz="1400" dirty="0">
                  <a:solidFill>
                    <a:srgbClr val="FF0000"/>
                  </a:solidFill>
                </a:rPr>
                <a:t>AOC</a:t>
              </a:r>
            </a:p>
            <a:p>
              <a:r>
                <a:rPr lang="en-US" sz="1400" dirty="0">
                  <a:solidFill>
                    <a:srgbClr val="FF0000"/>
                  </a:solidFill>
                </a:rPr>
                <a:t>rack-to-rack</a:t>
              </a:r>
            </a:p>
          </p:txBody>
        </p:sp>
      </p:grpSp>
      <p:grpSp>
        <p:nvGrpSpPr>
          <p:cNvPr id="1036" name="Group 1035">
            <a:extLst>
              <a:ext uri="{FF2B5EF4-FFF2-40B4-BE49-F238E27FC236}">
                <a16:creationId xmlns:a16="http://schemas.microsoft.com/office/drawing/2014/main" id="{0AB7A66E-3742-4574-A263-4C48638ACA92}"/>
              </a:ext>
            </a:extLst>
          </p:cNvPr>
          <p:cNvGrpSpPr/>
          <p:nvPr/>
        </p:nvGrpSpPr>
        <p:grpSpPr>
          <a:xfrm>
            <a:off x="3658606" y="2417278"/>
            <a:ext cx="7324603" cy="1679074"/>
            <a:chOff x="3658606" y="2417278"/>
            <a:chExt cx="7324603" cy="1679074"/>
          </a:xfrm>
        </p:grpSpPr>
        <p:grpSp>
          <p:nvGrpSpPr>
            <p:cNvPr id="1027" name="Group 1026">
              <a:extLst>
                <a:ext uri="{FF2B5EF4-FFF2-40B4-BE49-F238E27FC236}">
                  <a16:creationId xmlns:a16="http://schemas.microsoft.com/office/drawing/2014/main" id="{75A55F3F-FA69-4713-9E9D-2EBCF25831E4}"/>
                </a:ext>
              </a:extLst>
            </p:cNvPr>
            <p:cNvGrpSpPr/>
            <p:nvPr/>
          </p:nvGrpSpPr>
          <p:grpSpPr>
            <a:xfrm>
              <a:off x="5794680" y="2496029"/>
              <a:ext cx="5188529" cy="1600323"/>
              <a:chOff x="5749634" y="2548295"/>
              <a:chExt cx="5188529" cy="1600323"/>
            </a:xfrm>
          </p:grpSpPr>
          <p:sp>
            <p:nvSpPr>
              <p:cNvPr id="1025" name="Rectangle 1024">
                <a:extLst>
                  <a:ext uri="{FF2B5EF4-FFF2-40B4-BE49-F238E27FC236}">
                    <a16:creationId xmlns:a16="http://schemas.microsoft.com/office/drawing/2014/main" id="{B9B7C32E-2D19-4A20-894B-96548A5E2EA4}"/>
                  </a:ext>
                </a:extLst>
              </p:cNvPr>
              <p:cNvSpPr/>
              <p:nvPr/>
            </p:nvSpPr>
            <p:spPr>
              <a:xfrm>
                <a:off x="5749634" y="2548295"/>
                <a:ext cx="5188529" cy="1586910"/>
              </a:xfrm>
              <a:prstGeom prst="rect">
                <a:avLst/>
              </a:prstGeom>
              <a:solidFill>
                <a:schemeClr val="bg1"/>
              </a:solidFill>
              <a:ln w="28575">
                <a:solidFill>
                  <a:srgbClr val="E9AF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B141423A-527C-4370-A9EB-A921460D93FF}"/>
                  </a:ext>
                </a:extLst>
              </p:cNvPr>
              <p:cNvSpPr/>
              <p:nvPr/>
            </p:nvSpPr>
            <p:spPr>
              <a:xfrm>
                <a:off x="7475483" y="3871619"/>
                <a:ext cx="2050472" cy="276999"/>
              </a:xfrm>
              <a:prstGeom prst="rect">
                <a:avLst/>
              </a:prstGeom>
            </p:spPr>
            <p:txBody>
              <a:bodyPr wrap="square">
                <a:spAutoFit/>
              </a:bodyPr>
              <a:lstStyle/>
              <a:p>
                <a:r>
                  <a:rPr lang="en-US" sz="1200" dirty="0"/>
                  <a:t>(La Porta, A., et al. 2015 ECTC)</a:t>
                </a:r>
              </a:p>
            </p:txBody>
          </p:sp>
          <p:pic>
            <p:nvPicPr>
              <p:cNvPr id="57" name="Picture 56">
                <a:extLst>
                  <a:ext uri="{FF2B5EF4-FFF2-40B4-BE49-F238E27FC236}">
                    <a16:creationId xmlns:a16="http://schemas.microsoft.com/office/drawing/2014/main" id="{51FD26DA-6AEB-4CA1-AA1F-F3E98CE594A4}"/>
                  </a:ext>
                </a:extLst>
              </p:cNvPr>
              <p:cNvPicPr>
                <a:picLocks noChangeAspect="1"/>
              </p:cNvPicPr>
              <p:nvPr/>
            </p:nvPicPr>
            <p:blipFill>
              <a:blip r:embed="rId7"/>
              <a:stretch>
                <a:fillRect/>
              </a:stretch>
            </p:blipFill>
            <p:spPr>
              <a:xfrm>
                <a:off x="8693710" y="2568235"/>
                <a:ext cx="2175834" cy="1381256"/>
              </a:xfrm>
              <a:prstGeom prst="rect">
                <a:avLst/>
              </a:prstGeom>
            </p:spPr>
          </p:pic>
          <p:pic>
            <p:nvPicPr>
              <p:cNvPr id="63" name="Picture 62">
                <a:extLst>
                  <a:ext uri="{FF2B5EF4-FFF2-40B4-BE49-F238E27FC236}">
                    <a16:creationId xmlns:a16="http://schemas.microsoft.com/office/drawing/2014/main" id="{21AE8B6D-823C-4D41-B078-705624A18EFD}"/>
                  </a:ext>
                </a:extLst>
              </p:cNvPr>
              <p:cNvPicPr>
                <a:picLocks noChangeAspect="1"/>
              </p:cNvPicPr>
              <p:nvPr/>
            </p:nvPicPr>
            <p:blipFill>
              <a:blip r:embed="rId8"/>
              <a:stretch>
                <a:fillRect/>
              </a:stretch>
            </p:blipFill>
            <p:spPr>
              <a:xfrm>
                <a:off x="5851863" y="2820412"/>
                <a:ext cx="2886252" cy="1124093"/>
              </a:xfrm>
              <a:prstGeom prst="rect">
                <a:avLst/>
              </a:prstGeom>
            </p:spPr>
          </p:pic>
        </p:grpSp>
        <p:cxnSp>
          <p:nvCxnSpPr>
            <p:cNvPr id="1031" name="Connector: Elbow 1030">
              <a:extLst>
                <a:ext uri="{FF2B5EF4-FFF2-40B4-BE49-F238E27FC236}">
                  <a16:creationId xmlns:a16="http://schemas.microsoft.com/office/drawing/2014/main" id="{92B3F678-DD93-4BB7-B41A-E8EB85010A8D}"/>
                </a:ext>
              </a:extLst>
            </p:cNvPr>
            <p:cNvCxnSpPr/>
            <p:nvPr/>
          </p:nvCxnSpPr>
          <p:spPr>
            <a:xfrm>
              <a:off x="3658606" y="2417278"/>
              <a:ext cx="2120576" cy="350868"/>
            </a:xfrm>
            <a:prstGeom prst="bentConnector3">
              <a:avLst/>
            </a:prstGeom>
            <a:ln w="28575">
              <a:solidFill>
                <a:srgbClr val="E9AFAF"/>
              </a:solidFill>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E15D2E63-BCC3-40C4-BEFC-3542A5E4F7EC}"/>
                </a:ext>
              </a:extLst>
            </p:cNvPr>
            <p:cNvSpPr txBox="1"/>
            <p:nvPr/>
          </p:nvSpPr>
          <p:spPr>
            <a:xfrm>
              <a:off x="5844442" y="2506819"/>
              <a:ext cx="2317899" cy="523220"/>
            </a:xfrm>
            <a:prstGeom prst="rect">
              <a:avLst/>
            </a:prstGeom>
            <a:noFill/>
          </p:spPr>
          <p:txBody>
            <a:bodyPr wrap="square" rtlCol="0">
              <a:spAutoFit/>
            </a:bodyPr>
            <a:lstStyle/>
            <a:p>
              <a:r>
                <a:rPr lang="en-US" sz="1400" dirty="0">
                  <a:solidFill>
                    <a:srgbClr val="8A2626"/>
                  </a:solidFill>
                </a:rPr>
                <a:t>Co-packaging </a:t>
              </a:r>
              <a:r>
                <a:rPr lang="en-US" sz="1400" dirty="0" err="1">
                  <a:solidFill>
                    <a:srgbClr val="8A2626"/>
                  </a:solidFill>
                </a:rPr>
                <a:t>SiP</a:t>
              </a:r>
              <a:endParaRPr lang="en-US" sz="1400" dirty="0">
                <a:solidFill>
                  <a:srgbClr val="8A2626"/>
                </a:solidFill>
              </a:endParaRPr>
            </a:p>
            <a:p>
              <a:r>
                <a:rPr lang="en-US" sz="1400" dirty="0">
                  <a:solidFill>
                    <a:srgbClr val="8A2626"/>
                  </a:solidFill>
                </a:rPr>
                <a:t>Chip-to-chip</a:t>
              </a:r>
            </a:p>
          </p:txBody>
        </p:sp>
      </p:grpSp>
      <p:grpSp>
        <p:nvGrpSpPr>
          <p:cNvPr id="1037" name="Group 1036">
            <a:extLst>
              <a:ext uri="{FF2B5EF4-FFF2-40B4-BE49-F238E27FC236}">
                <a16:creationId xmlns:a16="http://schemas.microsoft.com/office/drawing/2014/main" id="{5EF426EF-9084-4418-BA1A-33B12BF1572F}"/>
              </a:ext>
            </a:extLst>
          </p:cNvPr>
          <p:cNvGrpSpPr/>
          <p:nvPr/>
        </p:nvGrpSpPr>
        <p:grpSpPr>
          <a:xfrm>
            <a:off x="3941618" y="936037"/>
            <a:ext cx="7412181" cy="1481241"/>
            <a:chOff x="3941618" y="936037"/>
            <a:chExt cx="7412181" cy="1481241"/>
          </a:xfrm>
        </p:grpSpPr>
        <p:sp>
          <p:nvSpPr>
            <p:cNvPr id="70" name="Rectangle 69">
              <a:extLst>
                <a:ext uri="{FF2B5EF4-FFF2-40B4-BE49-F238E27FC236}">
                  <a16:creationId xmlns:a16="http://schemas.microsoft.com/office/drawing/2014/main" id="{D85C64A8-B5CD-4D83-A04F-F78DEB47BC38}"/>
                </a:ext>
              </a:extLst>
            </p:cNvPr>
            <p:cNvSpPr/>
            <p:nvPr/>
          </p:nvSpPr>
          <p:spPr>
            <a:xfrm>
              <a:off x="7043234" y="936037"/>
              <a:ext cx="4310565" cy="1481241"/>
            </a:xfrm>
            <a:prstGeom prst="rect">
              <a:avLst/>
            </a:prstGeom>
            <a:solidFill>
              <a:schemeClr val="bg1"/>
            </a:solidFill>
            <a:ln w="28575">
              <a:solidFill>
                <a:srgbClr val="FF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 name="Picture 1023">
              <a:extLst>
                <a:ext uri="{FF2B5EF4-FFF2-40B4-BE49-F238E27FC236}">
                  <a16:creationId xmlns:a16="http://schemas.microsoft.com/office/drawing/2014/main" id="{01812389-A9BE-48C8-8D3B-5B421DA4BFE2}"/>
                </a:ext>
              </a:extLst>
            </p:cNvPr>
            <p:cNvPicPr>
              <a:picLocks noChangeAspect="1"/>
            </p:cNvPicPr>
            <p:nvPr/>
          </p:nvPicPr>
          <p:blipFill>
            <a:blip r:embed="rId9"/>
            <a:stretch>
              <a:fillRect/>
            </a:stretch>
          </p:blipFill>
          <p:spPr>
            <a:xfrm rot="5400000">
              <a:off x="9126508" y="208650"/>
              <a:ext cx="1332472" cy="2917654"/>
            </a:xfrm>
            <a:prstGeom prst="rect">
              <a:avLst/>
            </a:prstGeom>
          </p:spPr>
        </p:pic>
        <p:cxnSp>
          <p:nvCxnSpPr>
            <p:cNvPr id="1033" name="Connector: Elbow 1032">
              <a:extLst>
                <a:ext uri="{FF2B5EF4-FFF2-40B4-BE49-F238E27FC236}">
                  <a16:creationId xmlns:a16="http://schemas.microsoft.com/office/drawing/2014/main" id="{02C10E30-932D-4DFC-8465-17CA36384570}"/>
                </a:ext>
              </a:extLst>
            </p:cNvPr>
            <p:cNvCxnSpPr/>
            <p:nvPr/>
          </p:nvCxnSpPr>
          <p:spPr>
            <a:xfrm flipV="1">
              <a:off x="3941618" y="1390152"/>
              <a:ext cx="3101616" cy="661539"/>
            </a:xfrm>
            <a:prstGeom prst="bentConnector3">
              <a:avLst/>
            </a:prstGeom>
            <a:ln w="28575">
              <a:solidFill>
                <a:srgbClr val="FF00FF"/>
              </a:solidFill>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3ADA7399-7B99-45BD-B9E5-46FFB27DA04C}"/>
                </a:ext>
              </a:extLst>
            </p:cNvPr>
            <p:cNvSpPr txBox="1"/>
            <p:nvPr/>
          </p:nvSpPr>
          <p:spPr>
            <a:xfrm>
              <a:off x="7043234" y="982423"/>
              <a:ext cx="2317899" cy="523220"/>
            </a:xfrm>
            <a:prstGeom prst="rect">
              <a:avLst/>
            </a:prstGeom>
            <a:noFill/>
          </p:spPr>
          <p:txBody>
            <a:bodyPr wrap="square" rtlCol="0">
              <a:spAutoFit/>
            </a:bodyPr>
            <a:lstStyle/>
            <a:p>
              <a:r>
                <a:rPr lang="en-US" sz="1400" dirty="0">
                  <a:solidFill>
                    <a:srgbClr val="FF00FF"/>
                  </a:solidFill>
                </a:rPr>
                <a:t>Monolithic</a:t>
              </a:r>
            </a:p>
            <a:p>
              <a:r>
                <a:rPr lang="en-US" sz="1400" dirty="0">
                  <a:solidFill>
                    <a:srgbClr val="FF00FF"/>
                  </a:solidFill>
                </a:rPr>
                <a:t>Core-to-core</a:t>
              </a:r>
            </a:p>
          </p:txBody>
        </p:sp>
        <p:sp>
          <p:nvSpPr>
            <p:cNvPr id="80" name="Rectangle 79">
              <a:extLst>
                <a:ext uri="{FF2B5EF4-FFF2-40B4-BE49-F238E27FC236}">
                  <a16:creationId xmlns:a16="http://schemas.microsoft.com/office/drawing/2014/main" id="{FB265BB6-F525-42A2-B199-C4933F119B99}"/>
                </a:ext>
              </a:extLst>
            </p:cNvPr>
            <p:cNvSpPr/>
            <p:nvPr/>
          </p:nvSpPr>
          <p:spPr>
            <a:xfrm>
              <a:off x="7153269" y="1833554"/>
              <a:ext cx="1158950" cy="461665"/>
            </a:xfrm>
            <a:prstGeom prst="rect">
              <a:avLst/>
            </a:prstGeom>
          </p:spPr>
          <p:txBody>
            <a:bodyPr wrap="square">
              <a:spAutoFit/>
            </a:bodyPr>
            <a:lstStyle/>
            <a:p>
              <a:r>
                <a:rPr lang="en-US" sz="1200" dirty="0"/>
                <a:t>(Sun, C., et al, Nature (2015))</a:t>
              </a:r>
            </a:p>
          </p:txBody>
        </p:sp>
      </p:grpSp>
      <p:sp>
        <p:nvSpPr>
          <p:cNvPr id="45" name="TextBox 44">
            <a:extLst>
              <a:ext uri="{FF2B5EF4-FFF2-40B4-BE49-F238E27FC236}">
                <a16:creationId xmlns:a16="http://schemas.microsoft.com/office/drawing/2014/main" id="{F046B08B-81B8-43D3-9C1D-54EBB869B17A}"/>
              </a:ext>
            </a:extLst>
          </p:cNvPr>
          <p:cNvSpPr txBox="1"/>
          <p:nvPr/>
        </p:nvSpPr>
        <p:spPr>
          <a:xfrm>
            <a:off x="11864897" y="-1"/>
            <a:ext cx="327103" cy="369332"/>
          </a:xfrm>
          <a:prstGeom prst="rect">
            <a:avLst/>
          </a:prstGeom>
          <a:noFill/>
        </p:spPr>
        <p:txBody>
          <a:bodyPr wrap="square" rtlCol="0">
            <a:spAutoFit/>
          </a:bodyPr>
          <a:lstStyle/>
          <a:p>
            <a:fld id="{EDBA06D3-BE8B-45D4-BABF-E63D55811E1B}" type="slidenum">
              <a:rPr lang="en-US" smtClean="0"/>
              <a:t>3</a:t>
            </a:fld>
            <a:endParaRPr lang="en-US" dirty="0"/>
          </a:p>
        </p:txBody>
      </p:sp>
    </p:spTree>
    <p:extLst>
      <p:ext uri="{BB962C8B-B14F-4D97-AF65-F5344CB8AC3E}">
        <p14:creationId xmlns:p14="http://schemas.microsoft.com/office/powerpoint/2010/main" val="4100706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3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8BEB4C59-35CA-4CA7-BC16-9D121713F115}"/>
              </a:ext>
            </a:extLst>
          </p:cNvPr>
          <p:cNvSpPr/>
          <p:nvPr/>
        </p:nvSpPr>
        <p:spPr>
          <a:xfrm>
            <a:off x="1315321" y="2582685"/>
            <a:ext cx="10156882" cy="2005556"/>
          </a:xfrm>
          <a:prstGeom prst="rect">
            <a:avLst/>
          </a:prstGeom>
          <a:solidFill>
            <a:schemeClr val="accent2">
              <a:lumMod val="20000"/>
              <a:lumOff val="80000"/>
            </a:schemeClr>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3E4B38D-D4F0-46FD-886D-AC5B18AEBB2F}"/>
              </a:ext>
            </a:extLst>
          </p:cNvPr>
          <p:cNvSpPr/>
          <p:nvPr/>
        </p:nvSpPr>
        <p:spPr>
          <a:xfrm>
            <a:off x="1315321" y="447068"/>
            <a:ext cx="10156882" cy="2005556"/>
          </a:xfrm>
          <a:prstGeom prst="rect">
            <a:avLst/>
          </a:prstGeom>
          <a:solidFill>
            <a:schemeClr val="bg1"/>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F6454D78-8EA8-4C7A-AEA0-C82C6E48207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47438" y="608949"/>
            <a:ext cx="3061339" cy="1681794"/>
          </a:xfrm>
          <a:prstGeom prst="rect">
            <a:avLst/>
          </a:prstGeom>
        </p:spPr>
      </p:pic>
      <p:pic>
        <p:nvPicPr>
          <p:cNvPr id="14" name="Picture 13">
            <a:extLst>
              <a:ext uri="{FF2B5EF4-FFF2-40B4-BE49-F238E27FC236}">
                <a16:creationId xmlns:a16="http://schemas.microsoft.com/office/drawing/2014/main" id="{268B370F-ABE1-45C2-A69E-90D6388D479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43540" y="2734084"/>
            <a:ext cx="2370415" cy="1702757"/>
          </a:xfrm>
          <a:prstGeom prst="rect">
            <a:avLst/>
          </a:prstGeom>
        </p:spPr>
      </p:pic>
      <p:pic>
        <p:nvPicPr>
          <p:cNvPr id="15" name="Graphic 14">
            <a:extLst>
              <a:ext uri="{FF2B5EF4-FFF2-40B4-BE49-F238E27FC236}">
                <a16:creationId xmlns:a16="http://schemas.microsoft.com/office/drawing/2014/main" id="{9FBED9FD-0703-4021-89A9-B9115E1F921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99725" y="4895991"/>
            <a:ext cx="2858043" cy="1650178"/>
          </a:xfrm>
          <a:prstGeom prst="rect">
            <a:avLst/>
          </a:prstGeom>
        </p:spPr>
      </p:pic>
      <p:sp>
        <p:nvSpPr>
          <p:cNvPr id="29" name="Picture Placeholder 28">
            <a:extLst>
              <a:ext uri="{FF2B5EF4-FFF2-40B4-BE49-F238E27FC236}">
                <a16:creationId xmlns:a16="http://schemas.microsoft.com/office/drawing/2014/main" id="{6B81F729-663F-4850-B6EF-965177A911CB}"/>
              </a:ext>
            </a:extLst>
          </p:cNvPr>
          <p:cNvSpPr>
            <a:spLocks noGrp="1"/>
          </p:cNvSpPr>
          <p:nvPr>
            <p:ph type="pic" sz="quarter" idx="10"/>
          </p:nvPr>
        </p:nvSpPr>
        <p:spPr/>
      </p:sp>
      <p:sp>
        <p:nvSpPr>
          <p:cNvPr id="33" name="Rectangle 32">
            <a:extLst>
              <a:ext uri="{FF2B5EF4-FFF2-40B4-BE49-F238E27FC236}">
                <a16:creationId xmlns:a16="http://schemas.microsoft.com/office/drawing/2014/main" id="{BDAEE726-CC56-4790-A7C7-6FA279CCC8E3}"/>
              </a:ext>
            </a:extLst>
          </p:cNvPr>
          <p:cNvSpPr/>
          <p:nvPr/>
        </p:nvSpPr>
        <p:spPr>
          <a:xfrm>
            <a:off x="1315321" y="4718302"/>
            <a:ext cx="10156882" cy="2005556"/>
          </a:xfrm>
          <a:prstGeom prst="rect">
            <a:avLst/>
          </a:prstGeom>
          <a:no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CAEDB802-48EF-4506-8FDE-088829BC3DE4}"/>
              </a:ext>
            </a:extLst>
          </p:cNvPr>
          <p:cNvSpPr txBox="1"/>
          <p:nvPr/>
        </p:nvSpPr>
        <p:spPr>
          <a:xfrm>
            <a:off x="4608777" y="520582"/>
            <a:ext cx="6918204" cy="2062103"/>
          </a:xfrm>
          <a:prstGeom prst="rect">
            <a:avLst/>
          </a:prstGeom>
          <a:noFill/>
        </p:spPr>
        <p:txBody>
          <a:bodyPr wrap="square" rtlCol="0">
            <a:spAutoFit/>
          </a:bodyPr>
          <a:lstStyle/>
          <a:p>
            <a:r>
              <a:rPr lang="en-US" sz="1600" b="1" dirty="0">
                <a:solidFill>
                  <a:srgbClr val="DC4405"/>
                </a:solidFill>
              </a:rPr>
              <a:t>High-speed ultra-energy-efficient Si-TCO PC Nanocavity Modulator</a:t>
            </a:r>
          </a:p>
          <a:p>
            <a:pPr marL="285750" indent="-285750">
              <a:buFont typeface="Arial" panose="020B0604020202020204" pitchFamily="34" charset="0"/>
              <a:buChar char="•"/>
            </a:pPr>
            <a:r>
              <a:rPr lang="en-US" sz="1600" dirty="0"/>
              <a:t>Device principle and previous results</a:t>
            </a:r>
          </a:p>
          <a:p>
            <a:pPr marL="285750" indent="-285750">
              <a:buFont typeface="Arial" panose="020B0604020202020204" pitchFamily="34" charset="0"/>
              <a:buChar char="•"/>
            </a:pPr>
            <a:r>
              <a:rPr lang="en-US" sz="1600" dirty="0"/>
              <a:t>Electrical design for high-speed E-O modulation</a:t>
            </a:r>
          </a:p>
          <a:p>
            <a:pPr marL="285750" indent="-285750">
              <a:buFont typeface="Arial" panose="020B0604020202020204" pitchFamily="34" charset="0"/>
              <a:buChar char="•"/>
            </a:pPr>
            <a:r>
              <a:rPr lang="en-US" sz="1600" dirty="0"/>
              <a:t>Experimental demonstration</a:t>
            </a:r>
          </a:p>
          <a:p>
            <a:pPr marL="285750" indent="-285750">
              <a:buFont typeface="Arial" panose="020B0604020202020204" pitchFamily="34" charset="0"/>
              <a:buChar char="•"/>
            </a:pPr>
            <a:r>
              <a:rPr lang="en-US" sz="1600" dirty="0"/>
              <a:t>Analysis of free carrier-optical mode overlapping</a:t>
            </a:r>
          </a:p>
          <a:p>
            <a:pPr marL="285750" indent="-285750">
              <a:buFont typeface="Arial" panose="020B0604020202020204" pitchFamily="34" charset="0"/>
              <a:buChar char="•"/>
            </a:pPr>
            <a:r>
              <a:rPr lang="en-US" sz="1600" dirty="0"/>
              <a:t>Towards atto-joule per bit energy efficiency</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35" name="TextBox 34">
            <a:extLst>
              <a:ext uri="{FF2B5EF4-FFF2-40B4-BE49-F238E27FC236}">
                <a16:creationId xmlns:a16="http://schemas.microsoft.com/office/drawing/2014/main" id="{5CEE8313-E201-43B3-BA30-B2148C72F9C6}"/>
              </a:ext>
            </a:extLst>
          </p:cNvPr>
          <p:cNvSpPr txBox="1"/>
          <p:nvPr/>
        </p:nvSpPr>
        <p:spPr>
          <a:xfrm>
            <a:off x="4608777" y="2671052"/>
            <a:ext cx="6918204" cy="1323439"/>
          </a:xfrm>
          <a:prstGeom prst="rect">
            <a:avLst/>
          </a:prstGeom>
          <a:noFill/>
        </p:spPr>
        <p:txBody>
          <a:bodyPr wrap="square" rtlCol="0">
            <a:spAutoFit/>
          </a:bodyPr>
          <a:lstStyle/>
          <a:p>
            <a:r>
              <a:rPr lang="en-US" sz="1600" b="1" dirty="0">
                <a:solidFill>
                  <a:srgbClr val="DC4405"/>
                </a:solidFill>
              </a:rPr>
              <a:t>TCO-Gated Silicon Microring Resonator</a:t>
            </a:r>
          </a:p>
          <a:p>
            <a:pPr marL="285750" indent="-285750">
              <a:buFont typeface="Arial" panose="020B0604020202020204" pitchFamily="34" charset="0"/>
              <a:buChar char="•"/>
            </a:pPr>
            <a:r>
              <a:rPr lang="en-US" sz="1600" b="1" dirty="0"/>
              <a:t>TCO-gated silicon microring filter (Extreme tunability)</a:t>
            </a:r>
          </a:p>
          <a:p>
            <a:pPr marL="285750" indent="-285750">
              <a:buFont typeface="Arial" panose="020B0604020202020204" pitchFamily="34" charset="0"/>
              <a:buChar char="•"/>
            </a:pPr>
            <a:r>
              <a:rPr lang="en-US" sz="1600" dirty="0"/>
              <a:t>TCO-gated silicon microring modulator (High speed)</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36" name="TextBox 35">
            <a:extLst>
              <a:ext uri="{FF2B5EF4-FFF2-40B4-BE49-F238E27FC236}">
                <a16:creationId xmlns:a16="http://schemas.microsoft.com/office/drawing/2014/main" id="{E5D89073-0675-458A-BF13-23D40CF054A1}"/>
              </a:ext>
            </a:extLst>
          </p:cNvPr>
          <p:cNvSpPr txBox="1"/>
          <p:nvPr/>
        </p:nvSpPr>
        <p:spPr>
          <a:xfrm>
            <a:off x="4608777" y="4795897"/>
            <a:ext cx="6918204" cy="1815882"/>
          </a:xfrm>
          <a:prstGeom prst="rect">
            <a:avLst/>
          </a:prstGeom>
          <a:noFill/>
        </p:spPr>
        <p:txBody>
          <a:bodyPr wrap="square" rtlCol="0">
            <a:spAutoFit/>
          </a:bodyPr>
          <a:lstStyle/>
          <a:p>
            <a:r>
              <a:rPr lang="en-US" sz="1600" b="1" dirty="0">
                <a:solidFill>
                  <a:srgbClr val="DC4405"/>
                </a:solidFill>
              </a:rPr>
              <a:t>Ultra-fast Femto-joule All-optical Switching (AOS) using high mobility TCO</a:t>
            </a:r>
            <a:endParaRPr lang="en-US" sz="1600" dirty="0"/>
          </a:p>
          <a:p>
            <a:pPr marL="285750" indent="-285750">
              <a:buFont typeface="Arial" panose="020B0604020202020204" pitchFamily="34" charset="0"/>
              <a:buChar char="•"/>
            </a:pPr>
            <a:r>
              <a:rPr lang="en-US" sz="1600" dirty="0"/>
              <a:t>Nonlinear optical effect in ENZ TCO</a:t>
            </a:r>
          </a:p>
          <a:p>
            <a:pPr marL="285750" indent="-285750">
              <a:buFont typeface="Arial" panose="020B0604020202020204" pitchFamily="34" charset="0"/>
              <a:buChar char="•"/>
            </a:pPr>
            <a:r>
              <a:rPr lang="en-US" sz="1600" dirty="0"/>
              <a:t>Principle of the AOS driven by high mobility TCO</a:t>
            </a:r>
          </a:p>
          <a:p>
            <a:pPr marL="285750" indent="-285750">
              <a:buFont typeface="Arial" panose="020B0604020202020204" pitchFamily="34" charset="0"/>
              <a:buChar char="•"/>
            </a:pPr>
            <a:r>
              <a:rPr lang="en-US" sz="1600" dirty="0"/>
              <a:t>Transient response of the AOS device</a:t>
            </a:r>
          </a:p>
          <a:p>
            <a:pPr marL="285750" indent="-285750">
              <a:buFont typeface="Arial" panose="020B0604020202020204" pitchFamily="34" charset="0"/>
              <a:buChar char="•"/>
            </a:pPr>
            <a:r>
              <a:rPr lang="en-US" sz="1600" dirty="0"/>
              <a:t>Comparison with other on-chip AOS devices</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12" name="TextBox 11">
            <a:extLst>
              <a:ext uri="{FF2B5EF4-FFF2-40B4-BE49-F238E27FC236}">
                <a16:creationId xmlns:a16="http://schemas.microsoft.com/office/drawing/2014/main" id="{F250C019-A291-477F-B515-F133FBC54BC0}"/>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30</a:t>
            </a:fld>
            <a:endParaRPr lang="en-US" dirty="0"/>
          </a:p>
        </p:txBody>
      </p:sp>
    </p:spTree>
    <p:extLst>
      <p:ext uri="{BB962C8B-B14F-4D97-AF65-F5344CB8AC3E}">
        <p14:creationId xmlns:p14="http://schemas.microsoft.com/office/powerpoint/2010/main" val="2824500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875A3F4-D90C-4C19-8719-32034A17DFC5}"/>
              </a:ext>
            </a:extLst>
          </p:cNvPr>
          <p:cNvSpPr/>
          <p:nvPr/>
        </p:nvSpPr>
        <p:spPr>
          <a:xfrm>
            <a:off x="4240444" y="1253836"/>
            <a:ext cx="7334868" cy="52436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83EEB74-4420-41CE-91F3-6EAF2DB6B52C}"/>
              </a:ext>
            </a:extLst>
          </p:cNvPr>
          <p:cNvSpPr>
            <a:spLocks noGrp="1"/>
          </p:cNvSpPr>
          <p:nvPr>
            <p:ph type="title"/>
          </p:nvPr>
        </p:nvSpPr>
        <p:spPr/>
        <p:txBody>
          <a:bodyPr/>
          <a:lstStyle/>
          <a:p>
            <a:r>
              <a:rPr lang="en-US" dirty="0"/>
              <a:t>TCO-gated silicon microring filter </a:t>
            </a:r>
          </a:p>
        </p:txBody>
      </p:sp>
      <p:sp>
        <p:nvSpPr>
          <p:cNvPr id="3" name="Picture Placeholder 2">
            <a:extLst>
              <a:ext uri="{FF2B5EF4-FFF2-40B4-BE49-F238E27FC236}">
                <a16:creationId xmlns:a16="http://schemas.microsoft.com/office/drawing/2014/main" id="{62FA48A7-C4D2-4765-BD0E-6CA23C075508}"/>
              </a:ext>
            </a:extLst>
          </p:cNvPr>
          <p:cNvSpPr>
            <a:spLocks noGrp="1"/>
          </p:cNvSpPr>
          <p:nvPr>
            <p:ph type="pic" sz="quarter" idx="10"/>
          </p:nvPr>
        </p:nvSpPr>
        <p:spPr/>
      </p:sp>
      <p:pic>
        <p:nvPicPr>
          <p:cNvPr id="6" name="Picture 5">
            <a:extLst>
              <a:ext uri="{FF2B5EF4-FFF2-40B4-BE49-F238E27FC236}">
                <a16:creationId xmlns:a16="http://schemas.microsoft.com/office/drawing/2014/main" id="{E330ECE7-4E62-4D25-9873-E0972F34198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53589" y="3138862"/>
            <a:ext cx="3920856" cy="2856269"/>
          </a:xfrm>
          <a:prstGeom prst="rect">
            <a:avLst/>
          </a:prstGeom>
        </p:spPr>
      </p:pic>
      <p:pic>
        <p:nvPicPr>
          <p:cNvPr id="11" name="Picture 10">
            <a:extLst>
              <a:ext uri="{FF2B5EF4-FFF2-40B4-BE49-F238E27FC236}">
                <a16:creationId xmlns:a16="http://schemas.microsoft.com/office/drawing/2014/main" id="{891801DB-AE65-4794-BB56-8F6F57246E1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75118" y="2982854"/>
            <a:ext cx="2527239" cy="2847870"/>
          </a:xfrm>
          <a:prstGeom prst="rect">
            <a:avLst/>
          </a:prstGeom>
        </p:spPr>
      </p:pic>
      <p:grpSp>
        <p:nvGrpSpPr>
          <p:cNvPr id="13" name="Group 12">
            <a:extLst>
              <a:ext uri="{FF2B5EF4-FFF2-40B4-BE49-F238E27FC236}">
                <a16:creationId xmlns:a16="http://schemas.microsoft.com/office/drawing/2014/main" id="{12132797-4B51-4AC6-998F-084ECAF8ABC2}"/>
              </a:ext>
            </a:extLst>
          </p:cNvPr>
          <p:cNvGrpSpPr/>
          <p:nvPr/>
        </p:nvGrpSpPr>
        <p:grpSpPr>
          <a:xfrm>
            <a:off x="1082487" y="1361630"/>
            <a:ext cx="2906353" cy="1676980"/>
            <a:chOff x="830422" y="956469"/>
            <a:chExt cx="3277200" cy="1890960"/>
          </a:xfrm>
        </p:grpSpPr>
        <p:pic>
          <p:nvPicPr>
            <p:cNvPr id="14" name="Picture 13">
              <a:extLst>
                <a:ext uri="{FF2B5EF4-FFF2-40B4-BE49-F238E27FC236}">
                  <a16:creationId xmlns:a16="http://schemas.microsoft.com/office/drawing/2014/main" id="{DA5F5A41-F87E-448B-87B3-AC6462791B2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0422" y="956469"/>
              <a:ext cx="3277200" cy="1890960"/>
            </a:xfrm>
            <a:prstGeom prst="rect">
              <a:avLst/>
            </a:prstGeom>
          </p:spPr>
        </p:pic>
        <p:sp>
          <p:nvSpPr>
            <p:cNvPr id="15" name="TextBox 14">
              <a:extLst>
                <a:ext uri="{FF2B5EF4-FFF2-40B4-BE49-F238E27FC236}">
                  <a16:creationId xmlns:a16="http://schemas.microsoft.com/office/drawing/2014/main" id="{AB3ABA64-1DAA-4E26-8622-5ACDBF1B3057}"/>
                </a:ext>
              </a:extLst>
            </p:cNvPr>
            <p:cNvSpPr txBox="1"/>
            <p:nvPr/>
          </p:nvSpPr>
          <p:spPr>
            <a:xfrm>
              <a:off x="1840907" y="1334492"/>
              <a:ext cx="842472" cy="340309"/>
            </a:xfrm>
            <a:prstGeom prst="rect">
              <a:avLst/>
            </a:prstGeom>
            <a:solidFill>
              <a:srgbClr val="FFFFFF"/>
            </a:solidFill>
          </p:spPr>
          <p:txBody>
            <a:bodyPr wrap="square" rtlCol="0">
              <a:spAutoFit/>
            </a:bodyPr>
            <a:lstStyle/>
            <a:p>
              <a:r>
                <a:rPr lang="en-US" sz="1400" dirty="0">
                  <a:latin typeface="Arial Unicode MS" pitchFamily="34" charset="-122"/>
                  <a:ea typeface="Arial Unicode MS" pitchFamily="34" charset="-122"/>
                  <a:cs typeface="Arial Unicode MS" pitchFamily="34" charset="-122"/>
                </a:rPr>
                <a:t>ITO</a:t>
              </a:r>
            </a:p>
          </p:txBody>
        </p:sp>
      </p:grpSp>
      <p:grpSp>
        <p:nvGrpSpPr>
          <p:cNvPr id="27" name="Group 26">
            <a:extLst>
              <a:ext uri="{FF2B5EF4-FFF2-40B4-BE49-F238E27FC236}">
                <a16:creationId xmlns:a16="http://schemas.microsoft.com/office/drawing/2014/main" id="{2262E05B-9A75-47A0-834F-4E2268643253}"/>
              </a:ext>
            </a:extLst>
          </p:cNvPr>
          <p:cNvGrpSpPr/>
          <p:nvPr/>
        </p:nvGrpSpPr>
        <p:grpSpPr>
          <a:xfrm>
            <a:off x="1032566" y="3276743"/>
            <a:ext cx="2956274" cy="2499218"/>
            <a:chOff x="1032566" y="3276743"/>
            <a:chExt cx="2956274" cy="2499218"/>
          </a:xfrm>
        </p:grpSpPr>
        <p:sp>
          <p:nvSpPr>
            <p:cNvPr id="17" name="Rectangle 16">
              <a:extLst>
                <a:ext uri="{FF2B5EF4-FFF2-40B4-BE49-F238E27FC236}">
                  <a16:creationId xmlns:a16="http://schemas.microsoft.com/office/drawing/2014/main" id="{4C088430-C4DA-4862-992B-67D6383A8DED}"/>
                </a:ext>
              </a:extLst>
            </p:cNvPr>
            <p:cNvSpPr/>
            <p:nvPr/>
          </p:nvSpPr>
          <p:spPr>
            <a:xfrm>
              <a:off x="1032566" y="3276743"/>
              <a:ext cx="2956274" cy="249921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42C4DC64-C2C4-45E7-AE52-E41515B2BA0B}"/>
                </a:ext>
              </a:extLst>
            </p:cNvPr>
            <p:cNvSpPr/>
            <p:nvPr/>
          </p:nvSpPr>
          <p:spPr>
            <a:xfrm>
              <a:off x="1148060" y="3396273"/>
              <a:ext cx="2475020" cy="338554"/>
            </a:xfrm>
            <a:prstGeom prst="rect">
              <a:avLst/>
            </a:prstGeom>
          </p:spPr>
          <p:txBody>
            <a:bodyPr wrap="square">
              <a:spAutoFit/>
            </a:bodyPr>
            <a:lstStyle/>
            <a:p>
              <a:r>
                <a:rPr lang="en-US" sz="1600" dirty="0">
                  <a:solidFill>
                    <a:schemeClr val="accent5"/>
                  </a:solidFill>
                  <a:latin typeface="Arial Unicode MS" pitchFamily="34" charset="-122"/>
                  <a:ea typeface="Arial Unicode MS" pitchFamily="34" charset="-122"/>
                  <a:cs typeface="Arial Unicode MS" pitchFamily="34" charset="-122"/>
                </a:rPr>
                <a:t>Microring resonator</a:t>
              </a:r>
            </a:p>
          </p:txBody>
        </p:sp>
        <p:pic>
          <p:nvPicPr>
            <p:cNvPr id="5" name="Graphic 4">
              <a:extLst>
                <a:ext uri="{FF2B5EF4-FFF2-40B4-BE49-F238E27FC236}">
                  <a16:creationId xmlns:a16="http://schemas.microsoft.com/office/drawing/2014/main" id="{111D8AD0-828C-42D6-935A-A94B679848B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252722" y="3854358"/>
              <a:ext cx="2531548" cy="1336657"/>
            </a:xfrm>
            <a:prstGeom prst="rect">
              <a:avLst/>
            </a:prstGeom>
          </p:spPr>
        </p:pic>
        <p:sp>
          <p:nvSpPr>
            <p:cNvPr id="20" name="Arrow: Curved Right 19">
              <a:extLst>
                <a:ext uri="{FF2B5EF4-FFF2-40B4-BE49-F238E27FC236}">
                  <a16:creationId xmlns:a16="http://schemas.microsoft.com/office/drawing/2014/main" id="{46E034AE-604D-4163-812C-642E2BFFF9F7}"/>
                </a:ext>
              </a:extLst>
            </p:cNvPr>
            <p:cNvSpPr/>
            <p:nvPr/>
          </p:nvSpPr>
          <p:spPr>
            <a:xfrm rot="10800000">
              <a:off x="2637840" y="4156236"/>
              <a:ext cx="247650" cy="606264"/>
            </a:xfrm>
            <a:prstGeom prst="curvedRightArrow">
              <a:avLst>
                <a:gd name="adj1" fmla="val 34380"/>
                <a:gd name="adj2" fmla="val 67059"/>
                <a:gd name="adj3" fmla="val 2500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Arrow: Curved Right 20">
              <a:extLst>
                <a:ext uri="{FF2B5EF4-FFF2-40B4-BE49-F238E27FC236}">
                  <a16:creationId xmlns:a16="http://schemas.microsoft.com/office/drawing/2014/main" id="{44617CFA-01F9-4D72-966A-A2DD8D26367B}"/>
                </a:ext>
              </a:extLst>
            </p:cNvPr>
            <p:cNvSpPr/>
            <p:nvPr/>
          </p:nvSpPr>
          <p:spPr>
            <a:xfrm>
              <a:off x="2153262" y="4156236"/>
              <a:ext cx="247650" cy="606264"/>
            </a:xfrm>
            <a:prstGeom prst="curvedRightArrow">
              <a:avLst>
                <a:gd name="adj1" fmla="val 34380"/>
                <a:gd name="adj2" fmla="val 67059"/>
                <a:gd name="adj3" fmla="val 2500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Arrow: Right 21">
              <a:extLst>
                <a:ext uri="{FF2B5EF4-FFF2-40B4-BE49-F238E27FC236}">
                  <a16:creationId xmlns:a16="http://schemas.microsoft.com/office/drawing/2014/main" id="{640A63CB-52AD-4EDA-8183-09AF00B99F8A}"/>
                </a:ext>
              </a:extLst>
            </p:cNvPr>
            <p:cNvSpPr/>
            <p:nvPr/>
          </p:nvSpPr>
          <p:spPr>
            <a:xfrm>
              <a:off x="2303772" y="5256785"/>
              <a:ext cx="382545" cy="66160"/>
            </a:xfrm>
            <a:prstGeom prst="rightArrow">
              <a:avLst>
                <a:gd name="adj1" fmla="val 27574"/>
                <a:gd name="adj2" fmla="val 14790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Curved Right 24">
              <a:extLst>
                <a:ext uri="{FF2B5EF4-FFF2-40B4-BE49-F238E27FC236}">
                  <a16:creationId xmlns:a16="http://schemas.microsoft.com/office/drawing/2014/main" id="{155924F7-0A95-4F0B-88E7-4C9151248371}"/>
                </a:ext>
              </a:extLst>
            </p:cNvPr>
            <p:cNvSpPr/>
            <p:nvPr/>
          </p:nvSpPr>
          <p:spPr>
            <a:xfrm rot="10800000">
              <a:off x="2580778" y="5026361"/>
              <a:ext cx="59640" cy="186690"/>
            </a:xfrm>
            <a:prstGeom prst="curvedRightArrow">
              <a:avLst>
                <a:gd name="adj1" fmla="val 34380"/>
                <a:gd name="adj2" fmla="val 67059"/>
                <a:gd name="adj3" fmla="val 2500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Arrow: Curved Right 25">
              <a:extLst>
                <a:ext uri="{FF2B5EF4-FFF2-40B4-BE49-F238E27FC236}">
                  <a16:creationId xmlns:a16="http://schemas.microsoft.com/office/drawing/2014/main" id="{6E00FC3C-8FBB-4C6C-A14C-302C24215E32}"/>
                </a:ext>
              </a:extLst>
            </p:cNvPr>
            <p:cNvSpPr/>
            <p:nvPr/>
          </p:nvSpPr>
          <p:spPr>
            <a:xfrm>
              <a:off x="2365515" y="5028745"/>
              <a:ext cx="59640" cy="186690"/>
            </a:xfrm>
            <a:prstGeom prst="curvedRightArrow">
              <a:avLst>
                <a:gd name="adj1" fmla="val 34380"/>
                <a:gd name="adj2" fmla="val 67059"/>
                <a:gd name="adj3" fmla="val 2500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8" name="TextBox 27">
            <a:extLst>
              <a:ext uri="{FF2B5EF4-FFF2-40B4-BE49-F238E27FC236}">
                <a16:creationId xmlns:a16="http://schemas.microsoft.com/office/drawing/2014/main" id="{585830B1-A01D-4E63-863A-57E2ABE19488}"/>
              </a:ext>
            </a:extLst>
          </p:cNvPr>
          <p:cNvSpPr txBox="1"/>
          <p:nvPr/>
        </p:nvSpPr>
        <p:spPr>
          <a:xfrm>
            <a:off x="4335123" y="1276666"/>
            <a:ext cx="3387017" cy="338554"/>
          </a:xfrm>
          <a:prstGeom prst="rect">
            <a:avLst/>
          </a:prstGeom>
          <a:noFill/>
        </p:spPr>
        <p:txBody>
          <a:bodyPr wrap="none" rtlCol="0">
            <a:spAutoFit/>
          </a:bodyPr>
          <a:lstStyle/>
          <a:p>
            <a:r>
              <a:rPr lang="en-US" sz="1600" dirty="0">
                <a:solidFill>
                  <a:srgbClr val="1C75BC"/>
                </a:solidFill>
              </a:rPr>
              <a:t>Optimization for wavelength tunability</a:t>
            </a: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427194D2-BCF5-435F-A989-B8939164C5B8}"/>
                  </a:ext>
                </a:extLst>
              </p:cNvPr>
              <p:cNvSpPr txBox="1"/>
              <p:nvPr/>
            </p:nvSpPr>
            <p:spPr>
              <a:xfrm>
                <a:off x="6347978" y="1601034"/>
                <a:ext cx="3441391" cy="50924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1600" b="0" i="1" smtClean="0">
                              <a:solidFill>
                                <a:schemeClr val="tx1"/>
                              </a:solidFill>
                              <a:latin typeface="Cambria Math" panose="02040503050406030204" pitchFamily="18" charset="0"/>
                              <a:ea typeface="Cambria Math" panose="02040503050406030204" pitchFamily="18" charset="0"/>
                            </a:rPr>
                          </m:ctrlPr>
                        </m:fPr>
                        <m:num>
                          <m:r>
                            <a:rPr lang="en-US" sz="1600" b="0" i="1" smtClean="0">
                              <a:solidFill>
                                <a:schemeClr val="tx1"/>
                              </a:solidFill>
                              <a:latin typeface="Cambria Math" panose="02040503050406030204" pitchFamily="18" charset="0"/>
                              <a:ea typeface="Cambria Math" panose="02040503050406030204" pitchFamily="18" charset="0"/>
                            </a:rPr>
                            <m:t>∆</m:t>
                          </m:r>
                          <m:r>
                            <a:rPr lang="en-US" sz="1600" b="0" i="1" smtClean="0">
                              <a:solidFill>
                                <a:schemeClr val="tx1"/>
                              </a:solidFill>
                              <a:latin typeface="Cambria Math" panose="02040503050406030204" pitchFamily="18" charset="0"/>
                              <a:ea typeface="Cambria Math" panose="02040503050406030204" pitchFamily="18" charset="0"/>
                            </a:rPr>
                            <m:t>𝜆</m:t>
                          </m:r>
                        </m:num>
                        <m:den>
                          <m:r>
                            <a:rPr lang="en-US" sz="1600" b="0" i="1" smtClean="0">
                              <a:solidFill>
                                <a:schemeClr val="tx1"/>
                              </a:solidFill>
                              <a:latin typeface="Cambria Math" panose="02040503050406030204" pitchFamily="18" charset="0"/>
                              <a:ea typeface="Cambria Math" panose="02040503050406030204" pitchFamily="18" charset="0"/>
                            </a:rPr>
                            <m:t>𝜆</m:t>
                          </m:r>
                        </m:den>
                      </m:f>
                      <m:r>
                        <a:rPr lang="en-US" sz="1600" b="0" i="1" smtClean="0">
                          <a:solidFill>
                            <a:schemeClr val="tx1"/>
                          </a:solidFill>
                          <a:latin typeface="Cambria Math" panose="02040503050406030204" pitchFamily="18" charset="0"/>
                          <a:ea typeface="Cambria Math" panose="02040503050406030204" pitchFamily="18" charset="0"/>
                        </a:rPr>
                        <m:t>=</m:t>
                      </m:r>
                      <m:f>
                        <m:fPr>
                          <m:ctrlPr>
                            <a:rPr lang="en-US" sz="1600" i="1" smtClean="0">
                              <a:solidFill>
                                <a:schemeClr val="tx1"/>
                              </a:solidFill>
                              <a:latin typeface="Cambria Math" panose="02040503050406030204" pitchFamily="18" charset="0"/>
                              <a:ea typeface="Cambria Math" panose="02040503050406030204" pitchFamily="18" charset="0"/>
                            </a:rPr>
                          </m:ctrlPr>
                        </m:fPr>
                        <m:num>
                          <m:r>
                            <a:rPr lang="en-US" sz="1600" i="1">
                              <a:solidFill>
                                <a:schemeClr val="tx1"/>
                              </a:solidFill>
                              <a:latin typeface="Cambria Math" panose="02040503050406030204" pitchFamily="18" charset="0"/>
                              <a:ea typeface="Cambria Math" panose="02040503050406030204" pitchFamily="18" charset="0"/>
                            </a:rPr>
                            <m:t>∆</m:t>
                          </m:r>
                          <m:r>
                            <a:rPr lang="en-US" sz="1600" i="1">
                              <a:solidFill>
                                <a:schemeClr val="tx1"/>
                              </a:solidFill>
                              <a:latin typeface="Cambria Math" panose="02040503050406030204" pitchFamily="18" charset="0"/>
                              <a:ea typeface="Cambria Math" panose="02040503050406030204" pitchFamily="18" charset="0"/>
                            </a:rPr>
                            <m:t>𝜔</m:t>
                          </m:r>
                        </m:num>
                        <m:den>
                          <m:r>
                            <a:rPr lang="en-US" sz="1600" i="1" smtClean="0">
                              <a:solidFill>
                                <a:schemeClr val="tx1"/>
                              </a:solidFill>
                              <a:latin typeface="Cambria Math" panose="02040503050406030204" pitchFamily="18" charset="0"/>
                              <a:ea typeface="Cambria Math" panose="02040503050406030204" pitchFamily="18" charset="0"/>
                            </a:rPr>
                            <m:t>𝜔</m:t>
                          </m:r>
                        </m:den>
                      </m:f>
                      <m:r>
                        <a:rPr lang="en-US" sz="1600" b="0" i="1" smtClean="0">
                          <a:solidFill>
                            <a:schemeClr val="tx1"/>
                          </a:solidFill>
                          <a:latin typeface="Cambria Math" panose="02040503050406030204" pitchFamily="18" charset="0"/>
                          <a:ea typeface="Cambria Math" panose="02040503050406030204" pitchFamily="18" charset="0"/>
                        </a:rPr>
                        <m:t>=</m:t>
                      </m:r>
                      <m:f>
                        <m:fPr>
                          <m:ctrlPr>
                            <a:rPr lang="en-US" sz="1600" b="0" i="1" smtClean="0">
                              <a:solidFill>
                                <a:schemeClr val="tx1"/>
                              </a:solidFill>
                              <a:latin typeface="Cambria Math" panose="02040503050406030204" pitchFamily="18" charset="0"/>
                              <a:ea typeface="Cambria Math" panose="02040503050406030204" pitchFamily="18" charset="0"/>
                            </a:rPr>
                          </m:ctrlPr>
                        </m:fPr>
                        <m:num>
                          <m:r>
                            <a:rPr lang="en-US" sz="1600" b="0" i="1" smtClean="0">
                              <a:solidFill>
                                <a:schemeClr val="tx1"/>
                              </a:solidFill>
                              <a:latin typeface="Cambria Math" panose="02040503050406030204" pitchFamily="18" charset="0"/>
                              <a:ea typeface="Cambria Math" panose="02040503050406030204" pitchFamily="18" charset="0"/>
                            </a:rPr>
                            <m:t>𝛼</m:t>
                          </m:r>
                          <m:r>
                            <a:rPr lang="en-US" sz="1600" b="0" i="1" smtClean="0">
                              <a:solidFill>
                                <a:schemeClr val="tx1"/>
                              </a:solidFill>
                              <a:latin typeface="Cambria Math" panose="02040503050406030204" pitchFamily="18" charset="0"/>
                              <a:ea typeface="Cambria Math" panose="02040503050406030204" pitchFamily="18" charset="0"/>
                            </a:rPr>
                            <m:t>𝐾</m:t>
                          </m:r>
                          <m:sSub>
                            <m:sSubPr>
                              <m:ctrlPr>
                                <a:rPr lang="en-US" sz="1600" b="0" i="1" smtClean="0">
                                  <a:solidFill>
                                    <a:schemeClr val="tx1"/>
                                  </a:solidFill>
                                  <a:latin typeface="Cambria Math" panose="02040503050406030204" pitchFamily="18" charset="0"/>
                                  <a:ea typeface="Cambria Math" panose="02040503050406030204" pitchFamily="18" charset="0"/>
                                </a:rPr>
                              </m:ctrlPr>
                            </m:sSubPr>
                            <m:e>
                              <m:r>
                                <a:rPr lang="en-US" sz="1600" b="0" i="1" smtClean="0">
                                  <a:solidFill>
                                    <a:schemeClr val="tx1"/>
                                  </a:solidFill>
                                  <a:latin typeface="Cambria Math" panose="02040503050406030204" pitchFamily="18" charset="0"/>
                                  <a:ea typeface="Cambria Math" panose="02040503050406030204" pitchFamily="18" charset="0"/>
                                </a:rPr>
                                <m:t>𝑄</m:t>
                              </m:r>
                            </m:e>
                            <m:sub>
                              <m:r>
                                <a:rPr lang="en-US" sz="1600" b="0" i="1" smtClean="0">
                                  <a:solidFill>
                                    <a:schemeClr val="tx1"/>
                                  </a:solidFill>
                                  <a:latin typeface="Cambria Math" panose="02040503050406030204" pitchFamily="18" charset="0"/>
                                  <a:ea typeface="Cambria Math" panose="02040503050406030204" pitchFamily="18" charset="0"/>
                                </a:rPr>
                                <m:t>𝑡𝑜𝑡</m:t>
                              </m:r>
                            </m:sub>
                          </m:sSub>
                        </m:num>
                        <m:den>
                          <m:r>
                            <a:rPr lang="en-US" sz="1600" b="0" i="1" smtClean="0">
                              <a:solidFill>
                                <a:schemeClr val="tx1"/>
                              </a:solidFill>
                              <a:latin typeface="Cambria Math" panose="02040503050406030204" pitchFamily="18" charset="0"/>
                              <a:ea typeface="Cambria Math" panose="02040503050406030204" pitchFamily="18" charset="0"/>
                            </a:rPr>
                            <m:t>2</m:t>
                          </m:r>
                          <m:sSub>
                            <m:sSubPr>
                              <m:ctrlPr>
                                <a:rPr lang="en-US" sz="1600" b="0" i="1" smtClean="0">
                                  <a:solidFill>
                                    <a:schemeClr val="tx1"/>
                                  </a:solidFill>
                                  <a:latin typeface="Cambria Math" panose="02040503050406030204" pitchFamily="18" charset="0"/>
                                  <a:ea typeface="Cambria Math" panose="02040503050406030204" pitchFamily="18" charset="0"/>
                                </a:rPr>
                              </m:ctrlPr>
                            </m:sSubPr>
                            <m:e>
                              <m:r>
                                <a:rPr lang="en-US" sz="1600" b="0" i="1" smtClean="0">
                                  <a:solidFill>
                                    <a:schemeClr val="tx1"/>
                                  </a:solidFill>
                                  <a:latin typeface="Cambria Math" panose="02040503050406030204" pitchFamily="18" charset="0"/>
                                  <a:ea typeface="Cambria Math" panose="02040503050406030204" pitchFamily="18" charset="0"/>
                                </a:rPr>
                                <m:t>𝑉</m:t>
                              </m:r>
                            </m:e>
                            <m:sub>
                              <m:r>
                                <a:rPr lang="en-US" sz="1600" b="0" i="1" smtClean="0">
                                  <a:solidFill>
                                    <a:schemeClr val="tx1"/>
                                  </a:solidFill>
                                  <a:latin typeface="Cambria Math" panose="02040503050406030204" pitchFamily="18" charset="0"/>
                                  <a:ea typeface="Cambria Math" panose="02040503050406030204" pitchFamily="18" charset="0"/>
                                </a:rPr>
                                <m:t>𝑚</m:t>
                              </m:r>
                            </m:sub>
                          </m:sSub>
                        </m:den>
                      </m:f>
                      <m:r>
                        <a:rPr lang="en-US" sz="1600" b="0" i="1" smtClean="0">
                          <a:solidFill>
                            <a:schemeClr val="tx1"/>
                          </a:solidFill>
                          <a:latin typeface="Cambria Math" panose="02040503050406030204" pitchFamily="18" charset="0"/>
                          <a:ea typeface="Cambria Math" panose="02040503050406030204" pitchFamily="18" charset="0"/>
                        </a:rPr>
                        <m:t>=(</m:t>
                      </m:r>
                      <m:f>
                        <m:fPr>
                          <m:ctrlPr>
                            <a:rPr lang="en-US" sz="1600" b="0" i="1" smtClean="0">
                              <a:solidFill>
                                <a:schemeClr val="tx1"/>
                              </a:solidFill>
                              <a:latin typeface="Cambria Math" panose="02040503050406030204" pitchFamily="18" charset="0"/>
                              <a:ea typeface="Cambria Math" panose="02040503050406030204" pitchFamily="18" charset="0"/>
                            </a:rPr>
                          </m:ctrlPr>
                        </m:fPr>
                        <m:num>
                          <m:r>
                            <a:rPr lang="en-US" sz="1600" b="0" i="1" smtClean="0">
                              <a:solidFill>
                                <a:schemeClr val="tx1"/>
                              </a:solidFill>
                              <a:latin typeface="Cambria Math" panose="02040503050406030204" pitchFamily="18" charset="0"/>
                              <a:ea typeface="Cambria Math" panose="02040503050406030204" pitchFamily="18" charset="0"/>
                            </a:rPr>
                            <m:t>1</m:t>
                          </m:r>
                        </m:num>
                        <m:den>
                          <m:r>
                            <a:rPr lang="en-US" sz="1600" b="0" i="1" smtClean="0">
                              <a:solidFill>
                                <a:schemeClr val="tx1"/>
                              </a:solidFill>
                              <a:latin typeface="Cambria Math" panose="02040503050406030204" pitchFamily="18" charset="0"/>
                              <a:ea typeface="Cambria Math" panose="02040503050406030204" pitchFamily="18" charset="0"/>
                            </a:rPr>
                            <m:t>2</m:t>
                          </m:r>
                        </m:den>
                      </m:f>
                      <m:r>
                        <a:rPr lang="en-US" sz="1600" b="0" i="1" smtClean="0">
                          <a:solidFill>
                            <a:srgbClr val="00B050"/>
                          </a:solidFill>
                          <a:latin typeface="Cambria Math" panose="02040503050406030204" pitchFamily="18" charset="0"/>
                          <a:ea typeface="Cambria Math" panose="02040503050406030204" pitchFamily="18" charset="0"/>
                        </a:rPr>
                        <m:t>𝐾</m:t>
                      </m:r>
                      <m:r>
                        <a:rPr lang="en-US" sz="1600" b="0" i="1" smtClean="0">
                          <a:solidFill>
                            <a:schemeClr val="tx1"/>
                          </a:solidFill>
                          <a:latin typeface="Cambria Math" panose="02040503050406030204" pitchFamily="18" charset="0"/>
                          <a:ea typeface="Cambria Math" panose="02040503050406030204" pitchFamily="18" charset="0"/>
                        </a:rPr>
                        <m:t>∙</m:t>
                      </m:r>
                      <m:f>
                        <m:fPr>
                          <m:ctrlPr>
                            <a:rPr lang="en-US" sz="1600" b="0" i="1" smtClean="0">
                              <a:solidFill>
                                <a:schemeClr val="tx1"/>
                              </a:solidFill>
                              <a:latin typeface="Cambria Math" panose="02040503050406030204" pitchFamily="18" charset="0"/>
                              <a:ea typeface="Cambria Math" panose="02040503050406030204" pitchFamily="18" charset="0"/>
                            </a:rPr>
                          </m:ctrlPr>
                        </m:fPr>
                        <m:num>
                          <m:r>
                            <a:rPr lang="en-US" sz="1600" i="1" smtClean="0">
                              <a:solidFill>
                                <a:srgbClr val="0070C0"/>
                              </a:solidFill>
                              <a:latin typeface="Cambria Math" panose="02040503050406030204" pitchFamily="18" charset="0"/>
                              <a:ea typeface="Cambria Math" panose="02040503050406030204" pitchFamily="18" charset="0"/>
                            </a:rPr>
                            <m:t>𝛼</m:t>
                          </m:r>
                          <m:r>
                            <a:rPr lang="en-US" sz="1600" b="0" i="1" smtClean="0">
                              <a:solidFill>
                                <a:srgbClr val="0070C0"/>
                              </a:solidFill>
                              <a:latin typeface="Cambria Math" panose="02040503050406030204" pitchFamily="18" charset="0"/>
                              <a:ea typeface="Cambria Math" panose="02040503050406030204" pitchFamily="18" charset="0"/>
                            </a:rPr>
                            <m:t>𝐶</m:t>
                          </m:r>
                        </m:num>
                        <m:den>
                          <m:sSub>
                            <m:sSubPr>
                              <m:ctrlPr>
                                <a:rPr lang="en-US" sz="1600" b="0" i="1" smtClean="0">
                                  <a:solidFill>
                                    <a:srgbClr val="FFC000"/>
                                  </a:solidFill>
                                  <a:latin typeface="Cambria Math" panose="02040503050406030204" pitchFamily="18" charset="0"/>
                                  <a:ea typeface="Cambria Math" panose="02040503050406030204" pitchFamily="18" charset="0"/>
                                </a:rPr>
                              </m:ctrlPr>
                            </m:sSubPr>
                            <m:e>
                              <m:r>
                                <a:rPr lang="en-US" sz="1600" b="0" i="1" smtClean="0">
                                  <a:solidFill>
                                    <a:srgbClr val="FFC000"/>
                                  </a:solidFill>
                                  <a:latin typeface="Cambria Math" panose="02040503050406030204" pitchFamily="18" charset="0"/>
                                  <a:ea typeface="Cambria Math" panose="02040503050406030204" pitchFamily="18" charset="0"/>
                                </a:rPr>
                                <m:t>𝑉</m:t>
                              </m:r>
                            </m:e>
                            <m:sub>
                              <m:r>
                                <a:rPr lang="en-US" sz="1600" b="0" i="1" smtClean="0">
                                  <a:solidFill>
                                    <a:srgbClr val="FFC000"/>
                                  </a:solidFill>
                                  <a:latin typeface="Cambria Math" panose="02040503050406030204" pitchFamily="18" charset="0"/>
                                  <a:ea typeface="Cambria Math" panose="02040503050406030204" pitchFamily="18" charset="0"/>
                                </a:rPr>
                                <m:t>𝑚</m:t>
                              </m:r>
                            </m:sub>
                          </m:sSub>
                        </m:den>
                      </m:f>
                      <m:r>
                        <a:rPr lang="en-US" sz="1600" b="0" i="1" smtClean="0">
                          <a:solidFill>
                            <a:schemeClr val="tx1"/>
                          </a:solidFill>
                          <a:latin typeface="Cambria Math" panose="02040503050406030204" pitchFamily="18" charset="0"/>
                          <a:ea typeface="Cambria Math" panose="02040503050406030204" pitchFamily="18" charset="0"/>
                        </a:rPr>
                        <m:t>)∙</m:t>
                      </m:r>
                      <m:r>
                        <a:rPr lang="en-US" sz="1600" b="0" i="1" smtClean="0">
                          <a:solidFill>
                            <a:schemeClr val="tx1"/>
                          </a:solidFill>
                          <a:latin typeface="Cambria Math" panose="02040503050406030204" pitchFamily="18" charset="0"/>
                          <a:ea typeface="Cambria Math" panose="02040503050406030204" pitchFamily="18" charset="0"/>
                        </a:rPr>
                        <m:t>𝑉</m:t>
                      </m:r>
                    </m:oMath>
                  </m:oMathPara>
                </a14:m>
                <a:br>
                  <a:rPr lang="en-US" sz="1600" i="1" dirty="0">
                    <a:solidFill>
                      <a:schemeClr val="tx1"/>
                    </a:solidFill>
                    <a:latin typeface="Cambria Math" panose="02040503050406030204" pitchFamily="18" charset="0"/>
                    <a:ea typeface="Cambria Math" panose="02040503050406030204" pitchFamily="18" charset="0"/>
                  </a:rPr>
                </a:br>
                <a:endParaRPr lang="en-US" sz="1600" dirty="0">
                  <a:solidFill>
                    <a:schemeClr val="tx1"/>
                  </a:solidFill>
                </a:endParaRPr>
              </a:p>
            </p:txBody>
          </p:sp>
        </mc:Choice>
        <mc:Fallback xmlns="">
          <p:sp>
            <p:nvSpPr>
              <p:cNvPr id="31" name="TextBox 30">
                <a:extLst>
                  <a:ext uri="{FF2B5EF4-FFF2-40B4-BE49-F238E27FC236}">
                    <a16:creationId xmlns:a16="http://schemas.microsoft.com/office/drawing/2014/main" id="{427194D2-BCF5-435F-A989-B8939164C5B8}"/>
                  </a:ext>
                </a:extLst>
              </p:cNvPr>
              <p:cNvSpPr txBox="1">
                <a:spLocks noRot="1" noChangeAspect="1" noMove="1" noResize="1" noEditPoints="1" noAdjustHandles="1" noChangeArrowheads="1" noChangeShapeType="1" noTextEdit="1"/>
              </p:cNvSpPr>
              <p:nvPr/>
            </p:nvSpPr>
            <p:spPr>
              <a:xfrm>
                <a:off x="6347978" y="1601034"/>
                <a:ext cx="3441391" cy="509242"/>
              </a:xfrm>
              <a:prstGeom prst="rect">
                <a:avLst/>
              </a:prstGeom>
              <a:blipFill>
                <a:blip r:embed="rId7"/>
                <a:stretch>
                  <a:fillRect/>
                </a:stretch>
              </a:blipFill>
            </p:spPr>
            <p:txBody>
              <a:bodyPr/>
              <a:lstStyle/>
              <a:p>
                <a:r>
                  <a:rPr lang="en-US">
                    <a:noFill/>
                  </a:rPr>
                  <a:t> </a:t>
                </a:r>
              </a:p>
            </p:txBody>
          </p:sp>
        </mc:Fallback>
      </mc:AlternateContent>
      <p:grpSp>
        <p:nvGrpSpPr>
          <p:cNvPr id="35" name="Group 34">
            <a:extLst>
              <a:ext uri="{FF2B5EF4-FFF2-40B4-BE49-F238E27FC236}">
                <a16:creationId xmlns:a16="http://schemas.microsoft.com/office/drawing/2014/main" id="{80367ABE-F8B8-4432-8B2F-E0BEEE303B17}"/>
              </a:ext>
            </a:extLst>
          </p:cNvPr>
          <p:cNvGrpSpPr/>
          <p:nvPr/>
        </p:nvGrpSpPr>
        <p:grpSpPr>
          <a:xfrm>
            <a:off x="5199606" y="2180198"/>
            <a:ext cx="2577906" cy="789707"/>
            <a:chOff x="4686988" y="2193147"/>
            <a:chExt cx="2577906" cy="789707"/>
          </a:xfrm>
        </p:grpSpPr>
        <p:sp>
          <p:nvSpPr>
            <p:cNvPr id="29" name="TextBox 28">
              <a:extLst>
                <a:ext uri="{FF2B5EF4-FFF2-40B4-BE49-F238E27FC236}">
                  <a16:creationId xmlns:a16="http://schemas.microsoft.com/office/drawing/2014/main" id="{56321A86-1FA8-4B20-8268-1F65BB281B07}"/>
                </a:ext>
              </a:extLst>
            </p:cNvPr>
            <p:cNvSpPr txBox="1"/>
            <p:nvPr/>
          </p:nvSpPr>
          <p:spPr>
            <a:xfrm>
              <a:off x="4686988" y="2197012"/>
              <a:ext cx="1842877" cy="338554"/>
            </a:xfrm>
            <a:prstGeom prst="rect">
              <a:avLst/>
            </a:prstGeom>
            <a:noFill/>
          </p:spPr>
          <p:txBody>
            <a:bodyPr wrap="none" rtlCol="0">
              <a:spAutoFit/>
            </a:bodyPr>
            <a:lstStyle/>
            <a:p>
              <a:r>
                <a:rPr lang="en-US" sz="1600" dirty="0">
                  <a:solidFill>
                    <a:srgbClr val="DC4405"/>
                  </a:solidFill>
                </a:rPr>
                <a:t>Capacitance density</a:t>
              </a:r>
            </a:p>
          </p:txBody>
        </p:sp>
        <p:sp>
          <p:nvSpPr>
            <p:cNvPr id="30" name="TextBox 29">
              <a:extLst>
                <a:ext uri="{FF2B5EF4-FFF2-40B4-BE49-F238E27FC236}">
                  <a16:creationId xmlns:a16="http://schemas.microsoft.com/office/drawing/2014/main" id="{38B82A0A-4DF8-4C69-9E29-E3DD3A937BAC}"/>
                </a:ext>
              </a:extLst>
            </p:cNvPr>
            <p:cNvSpPr txBox="1"/>
            <p:nvPr/>
          </p:nvSpPr>
          <p:spPr>
            <a:xfrm>
              <a:off x="4686988" y="2459634"/>
              <a:ext cx="2577906" cy="523220"/>
            </a:xfrm>
            <a:prstGeom prst="rect">
              <a:avLst/>
            </a:prstGeom>
            <a:noFill/>
          </p:spPr>
          <p:txBody>
            <a:bodyPr wrap="square" rtlCol="0">
              <a:spAutoFit/>
            </a:bodyPr>
            <a:lstStyle/>
            <a:p>
              <a:pPr marL="285750" indent="-285750">
                <a:buFont typeface="Arial" panose="020B0604020202020204" pitchFamily="34" charset="0"/>
                <a:buChar char="•"/>
              </a:pPr>
              <a:r>
                <a:rPr lang="en-US" sz="1400" dirty="0"/>
                <a:t>HfO</a:t>
              </a:r>
              <a:r>
                <a:rPr lang="en-US" sz="1400" baseline="-25000" dirty="0"/>
                <a:t>2</a:t>
              </a:r>
              <a:r>
                <a:rPr lang="en-US" sz="1400" dirty="0"/>
                <a:t> gate insulator</a:t>
              </a:r>
            </a:p>
            <a:p>
              <a:pPr marL="285750" indent="-285750">
                <a:buFont typeface="Arial" panose="020B0604020202020204" pitchFamily="34" charset="0"/>
                <a:buChar char="•"/>
              </a:pPr>
              <a:r>
                <a:rPr lang="en-US" sz="1400" dirty="0"/>
                <a:t>Gate insulator thickness</a:t>
              </a:r>
            </a:p>
          </p:txBody>
        </p:sp>
        <mc:AlternateContent xmlns:mc="http://schemas.openxmlformats.org/markup-compatibility/2006" xmlns:a14="http://schemas.microsoft.com/office/drawing/2010/main">
          <mc:Choice Requires="a14">
            <p:sp>
              <p:nvSpPr>
                <p:cNvPr id="32" name="Rectangle 31">
                  <a:extLst>
                    <a:ext uri="{FF2B5EF4-FFF2-40B4-BE49-F238E27FC236}">
                      <a16:creationId xmlns:a16="http://schemas.microsoft.com/office/drawing/2014/main" id="{6CB163D8-15B5-4B46-94B1-0D84F5B7A8A9}"/>
                    </a:ext>
                  </a:extLst>
                </p:cNvPr>
                <p:cNvSpPr/>
                <p:nvPr/>
              </p:nvSpPr>
              <p:spPr>
                <a:xfrm>
                  <a:off x="6396740" y="2193147"/>
                  <a:ext cx="77303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type m:val="lin"/>
                            <m:ctrlPr>
                              <a:rPr lang="en-US" i="1" smtClean="0">
                                <a:solidFill>
                                  <a:srgbClr val="0070C0"/>
                                </a:solidFill>
                                <a:latin typeface="Cambria Math" panose="02040503050406030204" pitchFamily="18" charset="0"/>
                                <a:ea typeface="Cambria Math" panose="02040503050406030204" pitchFamily="18" charset="0"/>
                              </a:rPr>
                            </m:ctrlPr>
                          </m:fPr>
                          <m:num>
                            <m:r>
                              <a:rPr lang="en-US" i="1">
                                <a:solidFill>
                                  <a:srgbClr val="0070C0"/>
                                </a:solidFill>
                                <a:latin typeface="Cambria Math" panose="02040503050406030204" pitchFamily="18" charset="0"/>
                                <a:ea typeface="Cambria Math" panose="02040503050406030204" pitchFamily="18" charset="0"/>
                              </a:rPr>
                              <m:t>𝐶</m:t>
                            </m:r>
                          </m:num>
                          <m:den>
                            <m:sSub>
                              <m:sSubPr>
                                <m:ctrlPr>
                                  <a:rPr lang="en-US" i="1">
                                    <a:solidFill>
                                      <a:srgbClr val="FFC000"/>
                                    </a:solidFill>
                                    <a:latin typeface="Cambria Math" panose="02040503050406030204" pitchFamily="18" charset="0"/>
                                    <a:ea typeface="Cambria Math" panose="02040503050406030204" pitchFamily="18" charset="0"/>
                                  </a:rPr>
                                </m:ctrlPr>
                              </m:sSubPr>
                              <m:e>
                                <m:r>
                                  <a:rPr lang="en-US" i="1">
                                    <a:solidFill>
                                      <a:srgbClr val="FFC000"/>
                                    </a:solidFill>
                                    <a:latin typeface="Cambria Math" panose="02040503050406030204" pitchFamily="18" charset="0"/>
                                    <a:ea typeface="Cambria Math" panose="02040503050406030204" pitchFamily="18" charset="0"/>
                                  </a:rPr>
                                  <m:t>𝑉</m:t>
                                </m:r>
                              </m:e>
                              <m:sub>
                                <m:r>
                                  <a:rPr lang="en-US" i="1">
                                    <a:solidFill>
                                      <a:srgbClr val="FFC000"/>
                                    </a:solidFill>
                                    <a:latin typeface="Cambria Math" panose="02040503050406030204" pitchFamily="18" charset="0"/>
                                    <a:ea typeface="Cambria Math" panose="02040503050406030204" pitchFamily="18" charset="0"/>
                                  </a:rPr>
                                  <m:t>𝑚</m:t>
                                </m:r>
                              </m:sub>
                            </m:sSub>
                          </m:den>
                        </m:f>
                      </m:oMath>
                    </m:oMathPara>
                  </a14:m>
                  <a:endParaRPr lang="en-US" dirty="0"/>
                </a:p>
              </p:txBody>
            </p:sp>
          </mc:Choice>
          <mc:Fallback xmlns="">
            <p:sp>
              <p:nvSpPr>
                <p:cNvPr id="32" name="Rectangle 31">
                  <a:extLst>
                    <a:ext uri="{FF2B5EF4-FFF2-40B4-BE49-F238E27FC236}">
                      <a16:creationId xmlns:a16="http://schemas.microsoft.com/office/drawing/2014/main" id="{6CB163D8-15B5-4B46-94B1-0D84F5B7A8A9}"/>
                    </a:ext>
                  </a:extLst>
                </p:cNvPr>
                <p:cNvSpPr>
                  <a:spLocks noRot="1" noChangeAspect="1" noMove="1" noResize="1" noEditPoints="1" noAdjustHandles="1" noChangeArrowheads="1" noChangeShapeType="1" noTextEdit="1"/>
                </p:cNvSpPr>
                <p:nvPr/>
              </p:nvSpPr>
              <p:spPr>
                <a:xfrm>
                  <a:off x="6396740" y="2193147"/>
                  <a:ext cx="773032" cy="369332"/>
                </a:xfrm>
                <a:prstGeom prst="rect">
                  <a:avLst/>
                </a:prstGeom>
                <a:blipFill>
                  <a:blip r:embed="rId8"/>
                  <a:stretch>
                    <a:fillRect l="-18898" t="-118333" r="-45669" b="-180000"/>
                  </a:stretch>
                </a:blipFill>
              </p:spPr>
              <p:txBody>
                <a:bodyPr/>
                <a:lstStyle/>
                <a:p>
                  <a:r>
                    <a:rPr lang="en-US">
                      <a:noFill/>
                    </a:rPr>
                    <a:t> </a:t>
                  </a:r>
                </a:p>
              </p:txBody>
            </p:sp>
          </mc:Fallback>
        </mc:AlternateContent>
      </p:grpSp>
      <p:grpSp>
        <p:nvGrpSpPr>
          <p:cNvPr id="36" name="Group 35">
            <a:extLst>
              <a:ext uri="{FF2B5EF4-FFF2-40B4-BE49-F238E27FC236}">
                <a16:creationId xmlns:a16="http://schemas.microsoft.com/office/drawing/2014/main" id="{A0C1F707-2C0B-4F13-9818-258B74BDA366}"/>
              </a:ext>
            </a:extLst>
          </p:cNvPr>
          <p:cNvGrpSpPr/>
          <p:nvPr/>
        </p:nvGrpSpPr>
        <p:grpSpPr>
          <a:xfrm>
            <a:off x="8868822" y="2205720"/>
            <a:ext cx="2589217" cy="553489"/>
            <a:chOff x="8868822" y="2205720"/>
            <a:chExt cx="2589217" cy="553489"/>
          </a:xfrm>
        </p:grpSpPr>
        <p:sp>
          <p:nvSpPr>
            <p:cNvPr id="9" name="TextBox 8">
              <a:extLst>
                <a:ext uri="{FF2B5EF4-FFF2-40B4-BE49-F238E27FC236}">
                  <a16:creationId xmlns:a16="http://schemas.microsoft.com/office/drawing/2014/main" id="{03292139-7603-4EBE-90FD-ED120FBA66B0}"/>
                </a:ext>
              </a:extLst>
            </p:cNvPr>
            <p:cNvSpPr txBox="1"/>
            <p:nvPr/>
          </p:nvSpPr>
          <p:spPr>
            <a:xfrm>
              <a:off x="8868822" y="2229285"/>
              <a:ext cx="1733167" cy="338554"/>
            </a:xfrm>
            <a:prstGeom prst="rect">
              <a:avLst/>
            </a:prstGeom>
            <a:noFill/>
          </p:spPr>
          <p:txBody>
            <a:bodyPr wrap="none" rtlCol="0">
              <a:spAutoFit/>
            </a:bodyPr>
            <a:lstStyle>
              <a:defPPr>
                <a:defRPr lang="en-US"/>
              </a:defPPr>
              <a:lvl1pPr>
                <a:defRPr sz="1600">
                  <a:solidFill>
                    <a:srgbClr val="DC4405"/>
                  </a:solidFill>
                </a:defRPr>
              </a:lvl1pPr>
            </a:lstStyle>
            <a:p>
              <a:r>
                <a:rPr lang="en-US" dirty="0"/>
                <a:t>Overlapping factor</a:t>
              </a:r>
            </a:p>
          </p:txBody>
        </p:sp>
        <mc:AlternateContent xmlns:mc="http://schemas.openxmlformats.org/markup-compatibility/2006" xmlns:a14="http://schemas.microsoft.com/office/drawing/2010/main">
          <mc:Choice Requires="a14">
            <p:sp>
              <p:nvSpPr>
                <p:cNvPr id="33" name="Rectangle 32">
                  <a:extLst>
                    <a:ext uri="{FF2B5EF4-FFF2-40B4-BE49-F238E27FC236}">
                      <a16:creationId xmlns:a16="http://schemas.microsoft.com/office/drawing/2014/main" id="{3BA8ECF3-10E6-420B-B938-C765565F2E36}"/>
                    </a:ext>
                  </a:extLst>
                </p:cNvPr>
                <p:cNvSpPr/>
                <p:nvPr/>
              </p:nvSpPr>
              <p:spPr>
                <a:xfrm>
                  <a:off x="10459239" y="2205720"/>
                  <a:ext cx="38241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solidFill>
                              <a:srgbClr val="0070C0"/>
                            </a:solidFill>
                            <a:latin typeface="Cambria Math" panose="02040503050406030204" pitchFamily="18" charset="0"/>
                            <a:ea typeface="Cambria Math" panose="02040503050406030204" pitchFamily="18" charset="0"/>
                          </a:rPr>
                          <m:t>𝛼</m:t>
                        </m:r>
                      </m:oMath>
                    </m:oMathPara>
                  </a14:m>
                  <a:endParaRPr lang="en-US" dirty="0"/>
                </a:p>
              </p:txBody>
            </p:sp>
          </mc:Choice>
          <mc:Fallback xmlns="">
            <p:sp>
              <p:nvSpPr>
                <p:cNvPr id="33" name="Rectangle 32">
                  <a:extLst>
                    <a:ext uri="{FF2B5EF4-FFF2-40B4-BE49-F238E27FC236}">
                      <a16:creationId xmlns:a16="http://schemas.microsoft.com/office/drawing/2014/main" id="{3BA8ECF3-10E6-420B-B938-C765565F2E36}"/>
                    </a:ext>
                  </a:extLst>
                </p:cNvPr>
                <p:cNvSpPr>
                  <a:spLocks noRot="1" noChangeAspect="1" noMove="1" noResize="1" noEditPoints="1" noAdjustHandles="1" noChangeArrowheads="1" noChangeShapeType="1" noTextEdit="1"/>
                </p:cNvSpPr>
                <p:nvPr/>
              </p:nvSpPr>
              <p:spPr>
                <a:xfrm>
                  <a:off x="10459239" y="2205720"/>
                  <a:ext cx="382412" cy="369332"/>
                </a:xfrm>
                <a:prstGeom prst="rect">
                  <a:avLst/>
                </a:prstGeom>
                <a:blipFill>
                  <a:blip r:embed="rId9"/>
                  <a:stretch>
                    <a:fillRect/>
                  </a:stretch>
                </a:blipFill>
              </p:spPr>
              <p:txBody>
                <a:bodyPr/>
                <a:lstStyle/>
                <a:p>
                  <a:r>
                    <a:rPr lang="en-US">
                      <a:noFill/>
                    </a:rPr>
                    <a:t> </a:t>
                  </a:r>
                </a:p>
              </p:txBody>
            </p:sp>
          </mc:Fallback>
        </mc:AlternateContent>
        <p:sp>
          <p:nvSpPr>
            <p:cNvPr id="34" name="TextBox 33">
              <a:extLst>
                <a:ext uri="{FF2B5EF4-FFF2-40B4-BE49-F238E27FC236}">
                  <a16:creationId xmlns:a16="http://schemas.microsoft.com/office/drawing/2014/main" id="{24D1C09C-1223-4007-B60D-5559254A4EAD}"/>
                </a:ext>
              </a:extLst>
            </p:cNvPr>
            <p:cNvSpPr txBox="1"/>
            <p:nvPr/>
          </p:nvSpPr>
          <p:spPr>
            <a:xfrm>
              <a:off x="8880133" y="2451432"/>
              <a:ext cx="2577906" cy="307777"/>
            </a:xfrm>
            <a:prstGeom prst="rect">
              <a:avLst/>
            </a:prstGeom>
            <a:noFill/>
          </p:spPr>
          <p:txBody>
            <a:bodyPr wrap="square" rtlCol="0">
              <a:spAutoFit/>
            </a:bodyPr>
            <a:lstStyle/>
            <a:p>
              <a:pPr marL="285750" indent="-285750">
                <a:buFont typeface="Arial" panose="020B0604020202020204" pitchFamily="34" charset="0"/>
                <a:buChar char="•"/>
              </a:pPr>
              <a:r>
                <a:rPr lang="en-US" sz="1400" dirty="0"/>
                <a:t>Waveguide width (w)</a:t>
              </a:r>
            </a:p>
          </p:txBody>
        </p:sp>
      </p:grpSp>
      <p:grpSp>
        <p:nvGrpSpPr>
          <p:cNvPr id="50" name="Group 49">
            <a:extLst>
              <a:ext uri="{FF2B5EF4-FFF2-40B4-BE49-F238E27FC236}">
                <a16:creationId xmlns:a16="http://schemas.microsoft.com/office/drawing/2014/main" id="{FE46646E-E33F-4EA6-85A2-97FFD72D33D2}"/>
              </a:ext>
            </a:extLst>
          </p:cNvPr>
          <p:cNvGrpSpPr/>
          <p:nvPr/>
        </p:nvGrpSpPr>
        <p:grpSpPr>
          <a:xfrm>
            <a:off x="5080149" y="2180198"/>
            <a:ext cx="2816941" cy="2674167"/>
            <a:chOff x="5080149" y="2180198"/>
            <a:chExt cx="2816941" cy="2674167"/>
          </a:xfrm>
        </p:grpSpPr>
        <p:grpSp>
          <p:nvGrpSpPr>
            <p:cNvPr id="46" name="Group 45">
              <a:extLst>
                <a:ext uri="{FF2B5EF4-FFF2-40B4-BE49-F238E27FC236}">
                  <a16:creationId xmlns:a16="http://schemas.microsoft.com/office/drawing/2014/main" id="{49DD1DE2-27BE-44A1-B64E-BD1AB5CAE5FC}"/>
                </a:ext>
              </a:extLst>
            </p:cNvPr>
            <p:cNvGrpSpPr/>
            <p:nvPr/>
          </p:nvGrpSpPr>
          <p:grpSpPr>
            <a:xfrm>
              <a:off x="5375564" y="2964124"/>
              <a:ext cx="914400" cy="1890241"/>
              <a:chOff x="5375564" y="2964124"/>
              <a:chExt cx="914400" cy="1890241"/>
            </a:xfrm>
          </p:grpSpPr>
          <p:cxnSp>
            <p:nvCxnSpPr>
              <p:cNvPr id="42" name="Straight Arrow Connector 41">
                <a:extLst>
                  <a:ext uri="{FF2B5EF4-FFF2-40B4-BE49-F238E27FC236}">
                    <a16:creationId xmlns:a16="http://schemas.microsoft.com/office/drawing/2014/main" id="{08DEC221-37AC-4D13-9557-29A91D43579B}"/>
                  </a:ext>
                </a:extLst>
              </p:cNvPr>
              <p:cNvCxnSpPr/>
              <p:nvPr/>
            </p:nvCxnSpPr>
            <p:spPr>
              <a:xfrm flipH="1">
                <a:off x="5375564" y="2964124"/>
                <a:ext cx="914400" cy="1890241"/>
              </a:xfrm>
              <a:prstGeom prst="straightConnector1">
                <a:avLst/>
              </a:prstGeom>
              <a:ln w="12700">
                <a:solidFill>
                  <a:srgbClr val="DC4405"/>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6F96445D-CF59-4B33-815A-7D6EB40CF9D3}"/>
                  </a:ext>
                </a:extLst>
              </p:cNvPr>
              <p:cNvCxnSpPr>
                <a:cxnSpLocks/>
              </p:cNvCxnSpPr>
              <p:nvPr/>
            </p:nvCxnSpPr>
            <p:spPr>
              <a:xfrm flipH="1">
                <a:off x="5375565" y="2964124"/>
                <a:ext cx="519544" cy="432149"/>
              </a:xfrm>
              <a:prstGeom prst="straightConnector1">
                <a:avLst/>
              </a:prstGeom>
              <a:ln w="12700">
                <a:solidFill>
                  <a:srgbClr val="DC4405"/>
                </a:solidFill>
                <a:tailEnd type="triangle"/>
              </a:ln>
            </p:spPr>
            <p:style>
              <a:lnRef idx="1">
                <a:schemeClr val="accent1"/>
              </a:lnRef>
              <a:fillRef idx="0">
                <a:schemeClr val="accent1"/>
              </a:fillRef>
              <a:effectRef idx="0">
                <a:schemeClr val="accent1"/>
              </a:effectRef>
              <a:fontRef idx="minor">
                <a:schemeClr val="tx1"/>
              </a:fontRef>
            </p:style>
          </p:cxnSp>
        </p:grpSp>
        <p:sp>
          <p:nvSpPr>
            <p:cNvPr id="48" name="Rectangle 47">
              <a:extLst>
                <a:ext uri="{FF2B5EF4-FFF2-40B4-BE49-F238E27FC236}">
                  <a16:creationId xmlns:a16="http://schemas.microsoft.com/office/drawing/2014/main" id="{7E58205A-8BF7-4EB1-8063-057E6645756D}"/>
                </a:ext>
              </a:extLst>
            </p:cNvPr>
            <p:cNvSpPr/>
            <p:nvPr/>
          </p:nvSpPr>
          <p:spPr>
            <a:xfrm>
              <a:off x="5080149" y="2180198"/>
              <a:ext cx="2816941" cy="783926"/>
            </a:xfrm>
            <a:prstGeom prst="rect">
              <a:avLst/>
            </a:prstGeom>
            <a:noFill/>
            <a:ln w="127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Group 50">
            <a:extLst>
              <a:ext uri="{FF2B5EF4-FFF2-40B4-BE49-F238E27FC236}">
                <a16:creationId xmlns:a16="http://schemas.microsoft.com/office/drawing/2014/main" id="{CFA30ABE-2960-461F-B5B3-3563B77BABE4}"/>
              </a:ext>
            </a:extLst>
          </p:cNvPr>
          <p:cNvGrpSpPr/>
          <p:nvPr/>
        </p:nvGrpSpPr>
        <p:grpSpPr>
          <a:xfrm>
            <a:off x="5375564" y="2180198"/>
            <a:ext cx="5978235" cy="3814933"/>
            <a:chOff x="5375564" y="2180198"/>
            <a:chExt cx="5978235" cy="3814933"/>
          </a:xfrm>
        </p:grpSpPr>
        <p:grpSp>
          <p:nvGrpSpPr>
            <p:cNvPr id="47" name="Group 46">
              <a:extLst>
                <a:ext uri="{FF2B5EF4-FFF2-40B4-BE49-F238E27FC236}">
                  <a16:creationId xmlns:a16="http://schemas.microsoft.com/office/drawing/2014/main" id="{4FF9ECA0-FF98-4E80-93B3-DA718B32C6EA}"/>
                </a:ext>
              </a:extLst>
            </p:cNvPr>
            <p:cNvGrpSpPr/>
            <p:nvPr/>
          </p:nvGrpSpPr>
          <p:grpSpPr>
            <a:xfrm>
              <a:off x="5375564" y="3757214"/>
              <a:ext cx="3399554" cy="1362492"/>
              <a:chOff x="5375564" y="3757214"/>
              <a:chExt cx="3399554" cy="1362492"/>
            </a:xfrm>
          </p:grpSpPr>
          <p:cxnSp>
            <p:nvCxnSpPr>
              <p:cNvPr id="38" name="Straight Arrow Connector 37">
                <a:extLst>
                  <a:ext uri="{FF2B5EF4-FFF2-40B4-BE49-F238E27FC236}">
                    <a16:creationId xmlns:a16="http://schemas.microsoft.com/office/drawing/2014/main" id="{A48002C2-03A3-4D96-B953-F60608B3993E}"/>
                  </a:ext>
                </a:extLst>
              </p:cNvPr>
              <p:cNvCxnSpPr/>
              <p:nvPr/>
            </p:nvCxnSpPr>
            <p:spPr>
              <a:xfrm flipH="1">
                <a:off x="5375564" y="3757214"/>
                <a:ext cx="3399554" cy="1097151"/>
              </a:xfrm>
              <a:prstGeom prst="straightConnector1">
                <a:avLst/>
              </a:prstGeom>
              <a:ln w="12700">
                <a:solidFill>
                  <a:srgbClr val="DC4405"/>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C54A6DA-E805-499F-8F5A-91D796184F59}"/>
                  </a:ext>
                </a:extLst>
              </p:cNvPr>
              <p:cNvCxnSpPr/>
              <p:nvPr/>
            </p:nvCxnSpPr>
            <p:spPr>
              <a:xfrm flipH="1">
                <a:off x="6657109" y="5026361"/>
                <a:ext cx="2118009" cy="93345"/>
              </a:xfrm>
              <a:prstGeom prst="straightConnector1">
                <a:avLst/>
              </a:prstGeom>
              <a:ln w="12700">
                <a:solidFill>
                  <a:srgbClr val="DC4405"/>
                </a:solidFill>
                <a:tailEnd type="triangle"/>
              </a:ln>
            </p:spPr>
            <p:style>
              <a:lnRef idx="1">
                <a:schemeClr val="accent1"/>
              </a:lnRef>
              <a:fillRef idx="0">
                <a:schemeClr val="accent1"/>
              </a:fillRef>
              <a:effectRef idx="0">
                <a:schemeClr val="accent1"/>
              </a:effectRef>
              <a:fontRef idx="minor">
                <a:schemeClr val="tx1"/>
              </a:fontRef>
            </p:style>
          </p:cxnSp>
        </p:grpSp>
        <p:sp>
          <p:nvSpPr>
            <p:cNvPr id="49" name="Rectangle 48">
              <a:extLst>
                <a:ext uri="{FF2B5EF4-FFF2-40B4-BE49-F238E27FC236}">
                  <a16:creationId xmlns:a16="http://schemas.microsoft.com/office/drawing/2014/main" id="{558C64C7-5C1D-4BA5-B8DC-2FACE3EF90B5}"/>
                </a:ext>
              </a:extLst>
            </p:cNvPr>
            <p:cNvSpPr/>
            <p:nvPr/>
          </p:nvSpPr>
          <p:spPr>
            <a:xfrm>
              <a:off x="8785011" y="2180198"/>
              <a:ext cx="2568788" cy="3814933"/>
            </a:xfrm>
            <a:prstGeom prst="rect">
              <a:avLst/>
            </a:prstGeom>
            <a:noFill/>
            <a:ln w="12700">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A23572F5-E6DB-4162-A377-D6FFA2BAF07C}"/>
              </a:ext>
            </a:extLst>
          </p:cNvPr>
          <p:cNvSpPr txBox="1"/>
          <p:nvPr/>
        </p:nvSpPr>
        <p:spPr>
          <a:xfrm>
            <a:off x="4893349" y="5960142"/>
            <a:ext cx="3014529" cy="523220"/>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DC4405"/>
                </a:solidFill>
                <a:ea typeface="Arial Unicode MS" pitchFamily="34" charset="-122"/>
                <a:cs typeface="Arial" panose="020B0604020202020204" pitchFamily="34" charset="0"/>
              </a:rPr>
              <a:t>Silicon doping level: </a:t>
            </a:r>
            <a:r>
              <a:rPr lang="en-US" sz="1400" kern="0" dirty="0">
                <a:solidFill>
                  <a:srgbClr val="DC4405"/>
                </a:solidFill>
                <a:cs typeface="Arial" panose="020B0604020202020204" pitchFamily="34" charset="0"/>
              </a:rPr>
              <a:t>1</a:t>
            </a:r>
            <a:r>
              <a:rPr lang="en-US" sz="1400" kern="0" dirty="0">
                <a:solidFill>
                  <a:srgbClr val="DC4405"/>
                </a:solidFill>
                <a:cs typeface="Arial" panose="020B0604020202020204" pitchFamily="34" charset="0"/>
                <a:sym typeface="Symbol" panose="05050102010706020507" pitchFamily="18" charset="2"/>
              </a:rPr>
              <a:t></a:t>
            </a:r>
            <a:r>
              <a:rPr lang="en-US" sz="1400" kern="0" dirty="0">
                <a:solidFill>
                  <a:srgbClr val="DC4405"/>
                </a:solidFill>
                <a:cs typeface="Arial" panose="020B0604020202020204" pitchFamily="34" charset="0"/>
              </a:rPr>
              <a:t>10</a:t>
            </a:r>
            <a:r>
              <a:rPr lang="en-US" sz="1400" kern="0" baseline="30000" dirty="0">
                <a:solidFill>
                  <a:srgbClr val="DC4405"/>
                </a:solidFill>
                <a:cs typeface="Arial" panose="020B0604020202020204" pitchFamily="34" charset="0"/>
              </a:rPr>
              <a:t>17</a:t>
            </a:r>
            <a:r>
              <a:rPr lang="en-US" sz="1400" kern="0" dirty="0">
                <a:solidFill>
                  <a:srgbClr val="DC4405"/>
                </a:solidFill>
                <a:cs typeface="Arial" panose="020B0604020202020204" pitchFamily="34" charset="0"/>
              </a:rPr>
              <a:t> cm</a:t>
            </a:r>
            <a:r>
              <a:rPr lang="en-US" sz="1400" kern="0" baseline="30000" dirty="0">
                <a:solidFill>
                  <a:srgbClr val="DC4405"/>
                </a:solidFill>
                <a:cs typeface="Arial" panose="020B0604020202020204" pitchFamily="34" charset="0"/>
              </a:rPr>
              <a:t>-3</a:t>
            </a:r>
          </a:p>
          <a:p>
            <a:pPr marL="285750" indent="-285750">
              <a:buFont typeface="Arial" panose="020B0604020202020204" pitchFamily="34" charset="0"/>
              <a:buChar char="•"/>
            </a:pPr>
            <a:r>
              <a:rPr lang="en-US" sz="1400" dirty="0">
                <a:solidFill>
                  <a:srgbClr val="DC4405"/>
                </a:solidFill>
                <a:ea typeface="Arial Unicode MS" pitchFamily="34" charset="-122"/>
                <a:cs typeface="Arial" panose="020B0604020202020204" pitchFamily="34" charset="0"/>
              </a:rPr>
              <a:t>ITO doping level: </a:t>
            </a:r>
            <a:r>
              <a:rPr lang="en-US" sz="1400" kern="0" dirty="0">
                <a:solidFill>
                  <a:srgbClr val="DC4405"/>
                </a:solidFill>
                <a:cs typeface="Arial" panose="020B0604020202020204" pitchFamily="34" charset="0"/>
              </a:rPr>
              <a:t>5</a:t>
            </a:r>
            <a:r>
              <a:rPr lang="en-US" sz="1400" kern="0" dirty="0">
                <a:solidFill>
                  <a:srgbClr val="DC4405"/>
                </a:solidFill>
                <a:cs typeface="Arial" panose="020B0604020202020204" pitchFamily="34" charset="0"/>
                <a:sym typeface="Symbol" panose="05050102010706020507" pitchFamily="18" charset="2"/>
              </a:rPr>
              <a:t></a:t>
            </a:r>
            <a:r>
              <a:rPr lang="en-US" sz="1400" kern="0" dirty="0">
                <a:solidFill>
                  <a:srgbClr val="DC4405"/>
                </a:solidFill>
                <a:cs typeface="Arial" panose="020B0604020202020204" pitchFamily="34" charset="0"/>
              </a:rPr>
              <a:t>10</a:t>
            </a:r>
            <a:r>
              <a:rPr lang="en-US" sz="1400" kern="0" baseline="30000" dirty="0">
                <a:solidFill>
                  <a:srgbClr val="DC4405"/>
                </a:solidFill>
                <a:cs typeface="Arial" panose="020B0604020202020204" pitchFamily="34" charset="0"/>
              </a:rPr>
              <a:t>18</a:t>
            </a:r>
            <a:r>
              <a:rPr lang="en-US" sz="1400" kern="0" dirty="0">
                <a:solidFill>
                  <a:srgbClr val="DC4405"/>
                </a:solidFill>
                <a:cs typeface="Arial" panose="020B0604020202020204" pitchFamily="34" charset="0"/>
              </a:rPr>
              <a:t> cm</a:t>
            </a:r>
            <a:r>
              <a:rPr lang="en-US" sz="1400" kern="0" baseline="30000" dirty="0">
                <a:solidFill>
                  <a:srgbClr val="DC4405"/>
                </a:solidFill>
                <a:cs typeface="Arial" panose="020B0604020202020204" pitchFamily="34" charset="0"/>
              </a:rPr>
              <a:t>-3</a:t>
            </a:r>
          </a:p>
        </p:txBody>
      </p:sp>
      <p:sp>
        <p:nvSpPr>
          <p:cNvPr id="41" name="Rectangle 40">
            <a:extLst>
              <a:ext uri="{FF2B5EF4-FFF2-40B4-BE49-F238E27FC236}">
                <a16:creationId xmlns:a16="http://schemas.microsoft.com/office/drawing/2014/main" id="{4D63346E-05EE-426B-A283-CD00D3895ABD}"/>
              </a:ext>
            </a:extLst>
          </p:cNvPr>
          <p:cNvSpPr/>
          <p:nvPr/>
        </p:nvSpPr>
        <p:spPr>
          <a:xfrm>
            <a:off x="8947424" y="1455813"/>
            <a:ext cx="325383" cy="783926"/>
          </a:xfrm>
          <a:prstGeom prst="rect">
            <a:avLst/>
          </a:prstGeom>
          <a:noFill/>
          <a:ln w="12700">
            <a:solidFill>
              <a:srgbClr val="DC440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37256283-73FC-4148-B581-F723F5860E52}"/>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31</a:t>
            </a:fld>
            <a:endParaRPr lang="en-US" dirty="0"/>
          </a:p>
        </p:txBody>
      </p:sp>
    </p:spTree>
    <p:extLst>
      <p:ext uri="{BB962C8B-B14F-4D97-AF65-F5344CB8AC3E}">
        <p14:creationId xmlns:p14="http://schemas.microsoft.com/office/powerpoint/2010/main" val="1012942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EC4054D-23C5-4F19-B39E-E864643D47BF}"/>
              </a:ext>
            </a:extLst>
          </p:cNvPr>
          <p:cNvSpPr>
            <a:spLocks noGrp="1"/>
          </p:cNvSpPr>
          <p:nvPr>
            <p:ph type="pic" sz="quarter" idx="10"/>
          </p:nvPr>
        </p:nvSpPr>
        <p:spPr/>
      </p:sp>
      <p:sp>
        <p:nvSpPr>
          <p:cNvPr id="5" name="Title 1">
            <a:extLst>
              <a:ext uri="{FF2B5EF4-FFF2-40B4-BE49-F238E27FC236}">
                <a16:creationId xmlns:a16="http://schemas.microsoft.com/office/drawing/2014/main" id="{94ED3CFB-74F4-4111-8243-EF74F6813747}"/>
              </a:ext>
            </a:extLst>
          </p:cNvPr>
          <p:cNvSpPr>
            <a:spLocks noGrp="1"/>
          </p:cNvSpPr>
          <p:nvPr>
            <p:ph type="title"/>
          </p:nvPr>
        </p:nvSpPr>
        <p:spPr>
          <a:xfrm>
            <a:off x="1474788" y="658813"/>
            <a:ext cx="9879012" cy="495300"/>
          </a:xfrm>
        </p:spPr>
        <p:txBody>
          <a:bodyPr>
            <a:normAutofit fontScale="90000"/>
          </a:bodyPr>
          <a:lstStyle/>
          <a:p>
            <a:r>
              <a:rPr lang="en-US" dirty="0"/>
              <a:t>Demonstration of extreme wavelength tunability </a:t>
            </a:r>
          </a:p>
        </p:txBody>
      </p:sp>
      <p:pic>
        <p:nvPicPr>
          <p:cNvPr id="6" name="Picture 5">
            <a:extLst>
              <a:ext uri="{FF2B5EF4-FFF2-40B4-BE49-F238E27FC236}">
                <a16:creationId xmlns:a16="http://schemas.microsoft.com/office/drawing/2014/main" id="{99EE4142-C0CC-442A-B50F-760081A82BB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09264" y="1657552"/>
            <a:ext cx="3157100" cy="2445162"/>
          </a:xfrm>
          <a:prstGeom prst="rect">
            <a:avLst/>
          </a:prstGeom>
        </p:spPr>
      </p:pic>
      <p:pic>
        <p:nvPicPr>
          <p:cNvPr id="7" name="Picture 6">
            <a:extLst>
              <a:ext uri="{FF2B5EF4-FFF2-40B4-BE49-F238E27FC236}">
                <a16:creationId xmlns:a16="http://schemas.microsoft.com/office/drawing/2014/main" id="{E369E849-3EF0-4939-BA15-49198D8CA0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05766" y="1627504"/>
            <a:ext cx="3549816" cy="2477088"/>
          </a:xfrm>
          <a:prstGeom prst="rect">
            <a:avLst/>
          </a:prstGeom>
        </p:spPr>
      </p:pic>
      <p:sp>
        <p:nvSpPr>
          <p:cNvPr id="8" name="TextBox 7">
            <a:extLst>
              <a:ext uri="{FF2B5EF4-FFF2-40B4-BE49-F238E27FC236}">
                <a16:creationId xmlns:a16="http://schemas.microsoft.com/office/drawing/2014/main" id="{B66690F1-98A6-4CD2-8677-CDFF8C4B8C02}"/>
              </a:ext>
            </a:extLst>
          </p:cNvPr>
          <p:cNvSpPr txBox="1"/>
          <p:nvPr/>
        </p:nvSpPr>
        <p:spPr>
          <a:xfrm>
            <a:off x="5230732" y="4132763"/>
            <a:ext cx="5672977" cy="2308324"/>
          </a:xfrm>
          <a:prstGeom prst="rect">
            <a:avLst/>
          </a:prstGeom>
          <a:noFill/>
        </p:spPr>
        <p:txBody>
          <a:bodyPr wrap="square" rtlCol="0">
            <a:spAutoFit/>
          </a:bodyPr>
          <a:lstStyle/>
          <a:p>
            <a:r>
              <a:rPr lang="en-US" sz="1600" dirty="0">
                <a:solidFill>
                  <a:srgbClr val="0000FF"/>
                </a:solidFill>
                <a:ea typeface="Arial Unicode MS" pitchFamily="34" charset="-122"/>
                <a:cs typeface="Arial Unicode MS" pitchFamily="34" charset="-122"/>
              </a:rPr>
              <a:t>16nm HfO</a:t>
            </a:r>
            <a:r>
              <a:rPr lang="en-US" sz="1600" baseline="-25000" dirty="0">
                <a:solidFill>
                  <a:srgbClr val="0000FF"/>
                </a:solidFill>
                <a:ea typeface="Arial Unicode MS" pitchFamily="34" charset="-122"/>
                <a:cs typeface="Arial Unicode MS" pitchFamily="34" charset="-122"/>
              </a:rPr>
              <a:t>2</a:t>
            </a:r>
            <a:r>
              <a:rPr lang="en-US" sz="1600" dirty="0">
                <a:solidFill>
                  <a:srgbClr val="0000FF"/>
                </a:solidFill>
                <a:ea typeface="Arial Unicode MS" pitchFamily="34" charset="-122"/>
                <a:cs typeface="Arial Unicode MS" pitchFamily="34" charset="-122"/>
              </a:rPr>
              <a:t> gate oxide</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Average wavelength tunability: </a:t>
            </a:r>
            <a:r>
              <a:rPr lang="en-US" sz="1600" dirty="0">
                <a:ea typeface="Arial Unicode MS" pitchFamily="34" charset="-122"/>
                <a:cs typeface="Arial Unicode MS" pitchFamily="34" charset="-122"/>
              </a:rPr>
              <a:t>216pm/V (accumulation)</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Peak wavelength tunability: </a:t>
            </a:r>
            <a:r>
              <a:rPr lang="en-US" sz="1600" u="sng" dirty="0">
                <a:solidFill>
                  <a:srgbClr val="0000FF"/>
                </a:solidFill>
                <a:ea typeface="Arial Unicode MS" pitchFamily="34" charset="-122"/>
                <a:cs typeface="Arial Unicode MS" pitchFamily="34" charset="-122"/>
              </a:rPr>
              <a:t>271pm/V</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Negligible static energy consumption </a:t>
            </a:r>
            <a:r>
              <a:rPr lang="en-US" sz="1600" dirty="0">
                <a:solidFill>
                  <a:srgbClr val="0000FF"/>
                </a:solidFill>
                <a:ea typeface="Arial Unicode MS" pitchFamily="34" charset="-122"/>
                <a:cs typeface="Arial Unicode MS" pitchFamily="34" charset="-122"/>
              </a:rPr>
              <a:t>(0.16pW)</a:t>
            </a:r>
          </a:p>
          <a:p>
            <a:pPr marL="742950" lvl="1"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Leakage current: </a:t>
            </a:r>
            <a:r>
              <a:rPr lang="en-US" sz="1600" dirty="0">
                <a:ea typeface="Arial Unicode MS" pitchFamily="34" charset="-122"/>
                <a:cs typeface="Arial Unicode MS" pitchFamily="34" charset="-122"/>
              </a:rPr>
              <a:t>~20fA @-8V bias</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Wavelength tuning range:</a:t>
            </a:r>
            <a:r>
              <a:rPr lang="en-US" sz="1600" dirty="0">
                <a:ea typeface="Arial Unicode MS" pitchFamily="34" charset="-122"/>
                <a:cs typeface="Arial Unicode MS" pitchFamily="34" charset="-122"/>
              </a:rPr>
              <a:t> </a:t>
            </a:r>
            <a:r>
              <a:rPr lang="en-US" sz="1600" dirty="0">
                <a:solidFill>
                  <a:srgbClr val="0000FF"/>
                </a:solidFill>
                <a:ea typeface="Arial Unicode MS" pitchFamily="34" charset="-122"/>
                <a:cs typeface="Arial Unicode MS" pitchFamily="34" charset="-122"/>
              </a:rPr>
              <a:t>~2nm</a:t>
            </a:r>
          </a:p>
          <a:p>
            <a:pPr marL="742950" lvl="1"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Equivalent temperature range: </a:t>
            </a:r>
            <a:r>
              <a:rPr lang="en-US" sz="1600" dirty="0">
                <a:ea typeface="Arial Unicode MS" pitchFamily="34" charset="-122"/>
                <a:cs typeface="Arial Unicode MS" pitchFamily="34" charset="-122"/>
              </a:rPr>
              <a:t>~20°C</a:t>
            </a:r>
          </a:p>
          <a:p>
            <a:pPr marL="285750" indent="-285750">
              <a:buFont typeface="Arial" panose="020B0604020202020204" pitchFamily="34" charset="0"/>
              <a:buChar char="•"/>
            </a:pPr>
            <a:endParaRPr lang="en-US" sz="1600" dirty="0">
              <a:ea typeface="Arial Unicode MS" pitchFamily="34" charset="-122"/>
              <a:cs typeface="Arial Unicode MS" pitchFamily="34" charset="-122"/>
            </a:endParaRPr>
          </a:p>
          <a:p>
            <a:pPr marL="342900" indent="-342900">
              <a:buFont typeface="Arial" panose="020B0604020202020204" pitchFamily="34" charset="0"/>
              <a:buChar char="•"/>
            </a:pPr>
            <a:endParaRPr lang="en-US" sz="1600" dirty="0">
              <a:solidFill>
                <a:srgbClr val="0000FF"/>
              </a:solidFill>
              <a:ea typeface="Arial Unicode MS" pitchFamily="34" charset="-122"/>
              <a:cs typeface="Arial Unicode MS" pitchFamily="34" charset="-122"/>
            </a:endParaRPr>
          </a:p>
        </p:txBody>
      </p:sp>
      <p:pic>
        <p:nvPicPr>
          <p:cNvPr id="9" name="Picture 8">
            <a:extLst>
              <a:ext uri="{FF2B5EF4-FFF2-40B4-BE49-F238E27FC236}">
                <a16:creationId xmlns:a16="http://schemas.microsoft.com/office/drawing/2014/main" id="{4AAA9FDC-1DEE-46F1-B174-2EF5CA547C2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9102"/>
          <a:stretch/>
        </p:blipFill>
        <p:spPr>
          <a:xfrm>
            <a:off x="1441987" y="1600495"/>
            <a:ext cx="2979653" cy="4412378"/>
          </a:xfrm>
          <a:prstGeom prst="rect">
            <a:avLst/>
          </a:prstGeom>
        </p:spPr>
      </p:pic>
      <p:sp>
        <p:nvSpPr>
          <p:cNvPr id="10" name="Rectangle 9">
            <a:extLst>
              <a:ext uri="{FF2B5EF4-FFF2-40B4-BE49-F238E27FC236}">
                <a16:creationId xmlns:a16="http://schemas.microsoft.com/office/drawing/2014/main" id="{8FAD629A-ECB2-4710-BF21-7C5783086BB1}"/>
              </a:ext>
            </a:extLst>
          </p:cNvPr>
          <p:cNvSpPr/>
          <p:nvPr/>
        </p:nvSpPr>
        <p:spPr>
          <a:xfrm>
            <a:off x="2108614" y="1261941"/>
            <a:ext cx="1401346"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Device images</a:t>
            </a:r>
          </a:p>
        </p:txBody>
      </p:sp>
      <p:sp>
        <p:nvSpPr>
          <p:cNvPr id="11" name="Rectangle 10">
            <a:extLst>
              <a:ext uri="{FF2B5EF4-FFF2-40B4-BE49-F238E27FC236}">
                <a16:creationId xmlns:a16="http://schemas.microsoft.com/office/drawing/2014/main" id="{141DF97E-0BD1-46E1-96CC-527FD77F2790}"/>
              </a:ext>
            </a:extLst>
          </p:cNvPr>
          <p:cNvSpPr/>
          <p:nvPr/>
        </p:nvSpPr>
        <p:spPr>
          <a:xfrm>
            <a:off x="5230732" y="1288949"/>
            <a:ext cx="1560042"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DC performance</a:t>
            </a:r>
          </a:p>
        </p:txBody>
      </p:sp>
      <p:sp>
        <p:nvSpPr>
          <p:cNvPr id="12" name="TextBox 11">
            <a:extLst>
              <a:ext uri="{FF2B5EF4-FFF2-40B4-BE49-F238E27FC236}">
                <a16:creationId xmlns:a16="http://schemas.microsoft.com/office/drawing/2014/main" id="{B1ACF386-FFD8-4B0E-917D-09B26363E8F6}"/>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32</a:t>
            </a:fld>
            <a:endParaRPr lang="en-US" dirty="0"/>
          </a:p>
        </p:txBody>
      </p:sp>
    </p:spTree>
    <p:extLst>
      <p:ext uri="{BB962C8B-B14F-4D97-AF65-F5344CB8AC3E}">
        <p14:creationId xmlns:p14="http://schemas.microsoft.com/office/powerpoint/2010/main" val="35453622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E66AE-75E2-4979-B1BB-8DD8A8359B6D}"/>
              </a:ext>
            </a:extLst>
          </p:cNvPr>
          <p:cNvSpPr>
            <a:spLocks noGrp="1"/>
          </p:cNvSpPr>
          <p:nvPr>
            <p:ph type="title"/>
          </p:nvPr>
        </p:nvSpPr>
        <p:spPr/>
        <p:txBody>
          <a:bodyPr>
            <a:normAutofit fontScale="90000"/>
          </a:bodyPr>
          <a:lstStyle/>
          <a:p>
            <a:r>
              <a:rPr lang="en-US" dirty="0"/>
              <a:t>Switching speed of TCO-gated silicon microring filter </a:t>
            </a:r>
          </a:p>
        </p:txBody>
      </p:sp>
      <p:sp>
        <p:nvSpPr>
          <p:cNvPr id="3" name="Picture Placeholder 2">
            <a:extLst>
              <a:ext uri="{FF2B5EF4-FFF2-40B4-BE49-F238E27FC236}">
                <a16:creationId xmlns:a16="http://schemas.microsoft.com/office/drawing/2014/main" id="{F137C56D-4967-4A93-BDA5-569A8EA0EDC4}"/>
              </a:ext>
            </a:extLst>
          </p:cNvPr>
          <p:cNvSpPr>
            <a:spLocks noGrp="1"/>
          </p:cNvSpPr>
          <p:nvPr>
            <p:ph type="pic" sz="quarter" idx="10"/>
          </p:nvPr>
        </p:nvSpPr>
        <p:spPr/>
      </p:sp>
      <p:pic>
        <p:nvPicPr>
          <p:cNvPr id="5" name="Picture 4">
            <a:extLst>
              <a:ext uri="{FF2B5EF4-FFF2-40B4-BE49-F238E27FC236}">
                <a16:creationId xmlns:a16="http://schemas.microsoft.com/office/drawing/2014/main" id="{983B56A8-C5D2-4AAB-BA13-397B1CBDC0E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28763" y="1512541"/>
            <a:ext cx="5559561" cy="4217715"/>
          </a:xfrm>
          <a:prstGeom prst="rect">
            <a:avLst/>
          </a:prstGeom>
        </p:spPr>
      </p:pic>
      <p:sp>
        <p:nvSpPr>
          <p:cNvPr id="6" name="TextBox 5">
            <a:extLst>
              <a:ext uri="{FF2B5EF4-FFF2-40B4-BE49-F238E27FC236}">
                <a16:creationId xmlns:a16="http://schemas.microsoft.com/office/drawing/2014/main" id="{C8A95636-C17D-4648-B81C-08D2037E6144}"/>
              </a:ext>
            </a:extLst>
          </p:cNvPr>
          <p:cNvSpPr txBox="1"/>
          <p:nvPr/>
        </p:nvSpPr>
        <p:spPr>
          <a:xfrm>
            <a:off x="6469929" y="1728690"/>
            <a:ext cx="4676054" cy="1077218"/>
          </a:xfrm>
          <a:prstGeom prst="rect">
            <a:avLst/>
          </a:prstGeom>
          <a:noFill/>
        </p:spPr>
        <p:txBody>
          <a:bodyPr wrap="square" rtlCol="0">
            <a:spAutoFit/>
          </a:bodyPr>
          <a:lstStyle/>
          <a:p>
            <a:pPr marL="342900" indent="-342900">
              <a:buFont typeface="Arial" panose="020B0604020202020204" pitchFamily="34" charset="0"/>
              <a:buChar char="•"/>
            </a:pPr>
            <a:r>
              <a:rPr lang="en-US" sz="1600" dirty="0">
                <a:solidFill>
                  <a:srgbClr val="DC4405"/>
                </a:solidFill>
                <a:ea typeface="Arial Unicode MS" pitchFamily="34" charset="-122"/>
                <a:cs typeface="Arial Unicode MS" pitchFamily="34" charset="-122"/>
              </a:rPr>
              <a:t>Over </a:t>
            </a:r>
            <a:r>
              <a:rPr lang="en-US" sz="1600" dirty="0">
                <a:solidFill>
                  <a:srgbClr val="0000FF"/>
                </a:solidFill>
                <a:ea typeface="Arial Unicode MS" pitchFamily="34" charset="-122"/>
                <a:cs typeface="Arial Unicode MS" pitchFamily="34" charset="-122"/>
              </a:rPr>
              <a:t>20dB</a:t>
            </a:r>
            <a:r>
              <a:rPr lang="en-US" sz="1600" dirty="0">
                <a:solidFill>
                  <a:srgbClr val="DC4405"/>
                </a:solidFill>
                <a:ea typeface="Arial Unicode MS" pitchFamily="34" charset="-122"/>
                <a:cs typeface="Arial Unicode MS" pitchFamily="34" charset="-122"/>
              </a:rPr>
              <a:t> transmission tuning.</a:t>
            </a:r>
          </a:p>
          <a:p>
            <a:pPr marL="342900" indent="-342900">
              <a:buFont typeface="Arial" panose="020B0604020202020204" pitchFamily="34" charset="0"/>
              <a:buChar char="•"/>
            </a:pPr>
            <a:r>
              <a:rPr lang="en-US" sz="1600" dirty="0">
                <a:solidFill>
                  <a:srgbClr val="DC4405"/>
                </a:solidFill>
                <a:ea typeface="Arial Unicode MS" pitchFamily="34" charset="-122"/>
                <a:cs typeface="Arial Unicode MS" pitchFamily="34" charset="-122"/>
              </a:rPr>
              <a:t>Rise time and fall time: </a:t>
            </a:r>
            <a:r>
              <a:rPr lang="en-US" sz="1600" dirty="0">
                <a:solidFill>
                  <a:srgbClr val="0000FF"/>
                </a:solidFill>
                <a:ea typeface="Arial Unicode MS" pitchFamily="34" charset="-122"/>
                <a:cs typeface="Arial Unicode MS" pitchFamily="34" charset="-122"/>
              </a:rPr>
              <a:t>~12ns</a:t>
            </a:r>
          </a:p>
          <a:p>
            <a:pPr marL="342900" indent="-342900">
              <a:buFont typeface="Arial" panose="020B0604020202020204" pitchFamily="34" charset="0"/>
              <a:buChar char="•"/>
            </a:pPr>
            <a:r>
              <a:rPr lang="en-US" sz="1600" dirty="0">
                <a:solidFill>
                  <a:srgbClr val="DC4405"/>
                </a:solidFill>
                <a:ea typeface="Arial Unicode MS" pitchFamily="34" charset="-122"/>
                <a:cs typeface="Arial Unicode MS" pitchFamily="34" charset="-122"/>
              </a:rPr>
              <a:t>Speed is limited by series resistance from the lightly doped Si and TCO conduction path</a:t>
            </a:r>
          </a:p>
        </p:txBody>
      </p:sp>
      <p:sp>
        <p:nvSpPr>
          <p:cNvPr id="7" name="TextBox 6">
            <a:extLst>
              <a:ext uri="{FF2B5EF4-FFF2-40B4-BE49-F238E27FC236}">
                <a16:creationId xmlns:a16="http://schemas.microsoft.com/office/drawing/2014/main" id="{1D07AA1E-9A08-45DB-8337-5F5DB1504E29}"/>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33</a:t>
            </a:fld>
            <a:endParaRPr lang="en-US" dirty="0"/>
          </a:p>
        </p:txBody>
      </p:sp>
    </p:spTree>
    <p:extLst>
      <p:ext uri="{BB962C8B-B14F-4D97-AF65-F5344CB8AC3E}">
        <p14:creationId xmlns:p14="http://schemas.microsoft.com/office/powerpoint/2010/main" val="39164609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72CC3D2-751E-4136-8DA0-C0638996FE13}"/>
              </a:ext>
            </a:extLst>
          </p:cNvPr>
          <p:cNvSpPr/>
          <p:nvPr/>
        </p:nvSpPr>
        <p:spPr>
          <a:xfrm>
            <a:off x="4017817" y="1395947"/>
            <a:ext cx="7717317" cy="5074126"/>
          </a:xfrm>
          <a:prstGeom prst="rect">
            <a:avLst/>
          </a:prstGeom>
          <a:solidFill>
            <a:schemeClr val="bg1"/>
          </a:solidFill>
          <a:ln>
            <a:solidFill>
              <a:srgbClr val="1C75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AA6FB1-4154-4E4E-A550-1573D4FC2743}"/>
              </a:ext>
            </a:extLst>
          </p:cNvPr>
          <p:cNvSpPr>
            <a:spLocks noGrp="1"/>
          </p:cNvSpPr>
          <p:nvPr>
            <p:ph type="title"/>
          </p:nvPr>
        </p:nvSpPr>
        <p:spPr/>
        <p:txBody>
          <a:bodyPr/>
          <a:lstStyle/>
          <a:p>
            <a:r>
              <a:rPr lang="en-US" dirty="0"/>
              <a:t>Application for WDM system</a:t>
            </a:r>
          </a:p>
        </p:txBody>
      </p:sp>
      <p:sp>
        <p:nvSpPr>
          <p:cNvPr id="3" name="Picture Placeholder 2">
            <a:extLst>
              <a:ext uri="{FF2B5EF4-FFF2-40B4-BE49-F238E27FC236}">
                <a16:creationId xmlns:a16="http://schemas.microsoft.com/office/drawing/2014/main" id="{40C59DAB-C612-4029-92EE-548C2C7D0461}"/>
              </a:ext>
            </a:extLst>
          </p:cNvPr>
          <p:cNvSpPr>
            <a:spLocks noGrp="1"/>
          </p:cNvSpPr>
          <p:nvPr>
            <p:ph type="pic" sz="quarter" idx="10"/>
          </p:nvPr>
        </p:nvSpPr>
        <p:spPr/>
      </p:sp>
      <p:pic>
        <p:nvPicPr>
          <p:cNvPr id="7" name="Picture 6">
            <a:extLst>
              <a:ext uri="{FF2B5EF4-FFF2-40B4-BE49-F238E27FC236}">
                <a16:creationId xmlns:a16="http://schemas.microsoft.com/office/drawing/2014/main" id="{29B81F1D-5CBE-4423-B3B3-D3727D2E7250}"/>
              </a:ext>
            </a:extLst>
          </p:cNvPr>
          <p:cNvPicPr>
            <a:picLocks noChangeAspect="1"/>
          </p:cNvPicPr>
          <p:nvPr/>
        </p:nvPicPr>
        <p:blipFill>
          <a:blip r:embed="rId3"/>
          <a:stretch>
            <a:fillRect/>
          </a:stretch>
        </p:blipFill>
        <p:spPr>
          <a:xfrm>
            <a:off x="4488486" y="2618410"/>
            <a:ext cx="4001599" cy="2947551"/>
          </a:xfrm>
          <a:prstGeom prst="rect">
            <a:avLst/>
          </a:prstGeom>
        </p:spPr>
      </p:pic>
      <p:pic>
        <p:nvPicPr>
          <p:cNvPr id="8" name="Picture 7">
            <a:extLst>
              <a:ext uri="{FF2B5EF4-FFF2-40B4-BE49-F238E27FC236}">
                <a16:creationId xmlns:a16="http://schemas.microsoft.com/office/drawing/2014/main" id="{BDF3833C-9082-416D-9619-DC3A659E85AC}"/>
              </a:ext>
            </a:extLst>
          </p:cNvPr>
          <p:cNvPicPr>
            <a:picLocks noChangeAspect="1"/>
          </p:cNvPicPr>
          <p:nvPr/>
        </p:nvPicPr>
        <p:blipFill rotWithShape="1">
          <a:blip r:embed="rId4"/>
          <a:srcRect l="51019"/>
          <a:stretch/>
        </p:blipFill>
        <p:spPr>
          <a:xfrm>
            <a:off x="9013159" y="2259771"/>
            <a:ext cx="1877512" cy="3122241"/>
          </a:xfrm>
          <a:prstGeom prst="rect">
            <a:avLst/>
          </a:prstGeom>
        </p:spPr>
      </p:pic>
      <p:sp>
        <p:nvSpPr>
          <p:cNvPr id="9" name="Rectangle 8">
            <a:extLst>
              <a:ext uri="{FF2B5EF4-FFF2-40B4-BE49-F238E27FC236}">
                <a16:creationId xmlns:a16="http://schemas.microsoft.com/office/drawing/2014/main" id="{1690B8AE-9893-4C82-9BF7-51FBFDFDAEF9}"/>
              </a:ext>
            </a:extLst>
          </p:cNvPr>
          <p:cNvSpPr/>
          <p:nvPr/>
        </p:nvSpPr>
        <p:spPr>
          <a:xfrm>
            <a:off x="4017817" y="6193074"/>
            <a:ext cx="4416942" cy="276999"/>
          </a:xfrm>
          <a:prstGeom prst="rect">
            <a:avLst/>
          </a:prstGeom>
        </p:spPr>
        <p:txBody>
          <a:bodyPr wrap="square">
            <a:spAutoFit/>
          </a:bodyPr>
          <a:lstStyle/>
          <a:p>
            <a:r>
              <a:rPr lang="en-US" sz="1200" dirty="0"/>
              <a:t>(Krishnamoorthy, Ashok V., et al. IEEE Photonics Journal 3.3 (2011))</a:t>
            </a:r>
          </a:p>
        </p:txBody>
      </p:sp>
      <p:sp>
        <p:nvSpPr>
          <p:cNvPr id="10" name="TextBox 9">
            <a:extLst>
              <a:ext uri="{FF2B5EF4-FFF2-40B4-BE49-F238E27FC236}">
                <a16:creationId xmlns:a16="http://schemas.microsoft.com/office/drawing/2014/main" id="{330C2F7F-F2E7-4EFB-A721-5693EB1B41CB}"/>
              </a:ext>
            </a:extLst>
          </p:cNvPr>
          <p:cNvSpPr txBox="1"/>
          <p:nvPr/>
        </p:nvSpPr>
        <p:spPr>
          <a:xfrm>
            <a:off x="8644194" y="5427198"/>
            <a:ext cx="3090940" cy="954107"/>
          </a:xfrm>
          <a:prstGeom prst="rect">
            <a:avLst/>
          </a:prstGeom>
          <a:noFill/>
        </p:spPr>
        <p:txBody>
          <a:bodyPr wrap="square" rtlCol="0">
            <a:spAutoFit/>
          </a:bodyPr>
          <a:lstStyle/>
          <a:p>
            <a:r>
              <a:rPr lang="en-US" sz="1400" dirty="0">
                <a:solidFill>
                  <a:srgbClr val="1C75BC"/>
                </a:solidFill>
              </a:rPr>
              <a:t>8-channel WDM system</a:t>
            </a:r>
          </a:p>
          <a:p>
            <a:pPr marL="285750" indent="-285750">
              <a:buFont typeface="Arial" panose="020B0604020202020204" pitchFamily="34" charset="0"/>
              <a:buChar char="•"/>
            </a:pPr>
            <a:r>
              <a:rPr lang="en-US" sz="1400" dirty="0">
                <a:solidFill>
                  <a:srgbClr val="DC4405"/>
                </a:solidFill>
              </a:rPr>
              <a:t>FSR:</a:t>
            </a:r>
            <a:r>
              <a:rPr lang="en-US" sz="1400" dirty="0"/>
              <a:t> 12.8 nm</a:t>
            </a:r>
          </a:p>
          <a:p>
            <a:pPr marL="285750" indent="-285750">
              <a:buFont typeface="Arial" panose="020B0604020202020204" pitchFamily="34" charset="0"/>
              <a:buChar char="•"/>
            </a:pPr>
            <a:r>
              <a:rPr lang="en-US" sz="1400" dirty="0">
                <a:solidFill>
                  <a:srgbClr val="DC4405"/>
                </a:solidFill>
              </a:rPr>
              <a:t>Channel spacing: </a:t>
            </a:r>
            <a:r>
              <a:rPr lang="en-US" sz="1400" dirty="0"/>
              <a:t>1.6 nm</a:t>
            </a:r>
          </a:p>
          <a:p>
            <a:pPr marL="285750" indent="-285750">
              <a:buFont typeface="Arial" panose="020B0604020202020204" pitchFamily="34" charset="0"/>
              <a:buChar char="•"/>
            </a:pPr>
            <a:r>
              <a:rPr lang="en-US" sz="1400" dirty="0">
                <a:solidFill>
                  <a:srgbClr val="DC4405"/>
                </a:solidFill>
              </a:rPr>
              <a:t>Average wavelength tuning: </a:t>
            </a:r>
            <a:r>
              <a:rPr lang="en-US" sz="1400" dirty="0"/>
              <a:t>1.2nm</a:t>
            </a:r>
          </a:p>
        </p:txBody>
      </p:sp>
      <p:sp>
        <p:nvSpPr>
          <p:cNvPr id="13" name="Rectangle 12">
            <a:extLst>
              <a:ext uri="{FF2B5EF4-FFF2-40B4-BE49-F238E27FC236}">
                <a16:creationId xmlns:a16="http://schemas.microsoft.com/office/drawing/2014/main" id="{8F5AB11B-CC2A-4E5D-895D-4C3E0063EA1D}"/>
              </a:ext>
            </a:extLst>
          </p:cNvPr>
          <p:cNvSpPr/>
          <p:nvPr/>
        </p:nvSpPr>
        <p:spPr>
          <a:xfrm>
            <a:off x="4079949" y="1430802"/>
            <a:ext cx="4933210" cy="338554"/>
          </a:xfrm>
          <a:prstGeom prst="rect">
            <a:avLst/>
          </a:prstGeom>
          <a:noFill/>
        </p:spPr>
        <p:txBody>
          <a:bodyPr wrap="none" rtlCol="0">
            <a:spAutoFit/>
          </a:bodyPr>
          <a:lstStyle/>
          <a:p>
            <a:r>
              <a:rPr lang="en-US" sz="1600" dirty="0">
                <a:solidFill>
                  <a:srgbClr val="1C75BC"/>
                </a:solidFill>
              </a:rPr>
              <a:t>Microring based wavelength division multiplexing (WDM)</a:t>
            </a:r>
          </a:p>
        </p:txBody>
      </p:sp>
      <p:sp>
        <p:nvSpPr>
          <p:cNvPr id="14" name="Rectangle 13">
            <a:extLst>
              <a:ext uri="{FF2B5EF4-FFF2-40B4-BE49-F238E27FC236}">
                <a16:creationId xmlns:a16="http://schemas.microsoft.com/office/drawing/2014/main" id="{47B16685-127F-4F76-9EE5-FC6FF9CC3242}"/>
              </a:ext>
            </a:extLst>
          </p:cNvPr>
          <p:cNvSpPr/>
          <p:nvPr/>
        </p:nvSpPr>
        <p:spPr>
          <a:xfrm>
            <a:off x="4159022" y="1769356"/>
            <a:ext cx="4538177" cy="954107"/>
          </a:xfrm>
          <a:prstGeom prst="rect">
            <a:avLst/>
          </a:prstGeom>
        </p:spPr>
        <p:txBody>
          <a:bodyPr wrap="square">
            <a:spAutoFit/>
          </a:bodyPr>
          <a:lstStyle/>
          <a:p>
            <a:pPr marL="285750" indent="-285750">
              <a:buFont typeface="Arial" panose="020B0604020202020204" pitchFamily="34" charset="0"/>
              <a:buChar char="•"/>
            </a:pPr>
            <a:r>
              <a:rPr lang="en-US" sz="1400" dirty="0">
                <a:solidFill>
                  <a:srgbClr val="DC4405"/>
                </a:solidFill>
              </a:rPr>
              <a:t>Comb-laser: </a:t>
            </a:r>
            <a:r>
              <a:rPr lang="en-US" sz="1400" dirty="0"/>
              <a:t>a light source with a spectrum consisting of frequency equidistant lines</a:t>
            </a:r>
          </a:p>
          <a:p>
            <a:pPr marL="285750" indent="-285750">
              <a:buFont typeface="Arial" panose="020B0604020202020204" pitchFamily="34" charset="0"/>
              <a:buChar char="•"/>
            </a:pPr>
            <a:r>
              <a:rPr lang="en-US" sz="1400" dirty="0">
                <a:solidFill>
                  <a:srgbClr val="DC4405"/>
                </a:solidFill>
              </a:rPr>
              <a:t>Microring array</a:t>
            </a:r>
          </a:p>
          <a:p>
            <a:pPr marL="742950" lvl="1" indent="-285750">
              <a:buFont typeface="Wingdings" panose="05000000000000000000" pitchFamily="2" charset="2"/>
              <a:buChar char="Ø"/>
            </a:pPr>
            <a:r>
              <a:rPr lang="en-US" sz="1400" dirty="0"/>
              <a:t>Small local wavelength variation</a:t>
            </a:r>
          </a:p>
        </p:txBody>
      </p:sp>
      <p:sp>
        <p:nvSpPr>
          <p:cNvPr id="15" name="Rectangle 14">
            <a:extLst>
              <a:ext uri="{FF2B5EF4-FFF2-40B4-BE49-F238E27FC236}">
                <a16:creationId xmlns:a16="http://schemas.microsoft.com/office/drawing/2014/main" id="{DCA05E8B-FAD3-4C0F-BDA3-713EBB86087E}"/>
              </a:ext>
            </a:extLst>
          </p:cNvPr>
          <p:cNvSpPr/>
          <p:nvPr/>
        </p:nvSpPr>
        <p:spPr>
          <a:xfrm>
            <a:off x="720504" y="1338469"/>
            <a:ext cx="3221181" cy="2031325"/>
          </a:xfrm>
          <a:prstGeom prst="rect">
            <a:avLst/>
          </a:prstGeom>
        </p:spPr>
        <p:txBody>
          <a:bodyPr wrap="square">
            <a:spAutoFit/>
          </a:bodyPr>
          <a:lstStyle/>
          <a:p>
            <a:r>
              <a:rPr lang="en-US" sz="1400" dirty="0">
                <a:solidFill>
                  <a:srgbClr val="DC4405"/>
                </a:solidFill>
                <a:ea typeface="Arial Unicode MS" pitchFamily="34" charset="-122"/>
                <a:cs typeface="Arial Unicode MS" pitchFamily="34" charset="-122"/>
              </a:rPr>
              <a:t>Limitation of microring</a:t>
            </a:r>
          </a:p>
          <a:p>
            <a:pPr marL="285750" indent="-285750">
              <a:buFont typeface="Arial" panose="020B0604020202020204" pitchFamily="34" charset="0"/>
              <a:buChar char="•"/>
            </a:pPr>
            <a:r>
              <a:rPr lang="en-US" sz="1400" dirty="0"/>
              <a:t>Resonance wavelength sensitive to fabrication</a:t>
            </a:r>
          </a:p>
          <a:p>
            <a:pPr marL="285750" indent="-285750">
              <a:buFont typeface="Arial" panose="020B0604020202020204" pitchFamily="34" charset="0"/>
              <a:buChar char="•"/>
            </a:pPr>
            <a:r>
              <a:rPr lang="en-US" sz="1400" dirty="0"/>
              <a:t>Wavelength variation: &gt;10nm (20 mm apart)</a:t>
            </a:r>
          </a:p>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Free spectral range (FSR): </a:t>
            </a:r>
            <a:r>
              <a:rPr lang="en-US" sz="1400" dirty="0">
                <a:ea typeface="Arial Unicode MS" pitchFamily="34" charset="-122"/>
                <a:cs typeface="Arial Unicode MS" pitchFamily="34" charset="-122"/>
              </a:rPr>
              <a:t>wavelength spacing between two successive resonance modes</a:t>
            </a:r>
          </a:p>
          <a:p>
            <a:pPr marL="285750" indent="-285750">
              <a:buFont typeface="Arial" panose="020B0604020202020204" pitchFamily="34" charset="0"/>
              <a:buChar char="•"/>
            </a:pPr>
            <a:endParaRPr lang="en-US" sz="1400" dirty="0">
              <a:ea typeface="Arial Unicode MS" pitchFamily="34" charset="-122"/>
              <a:cs typeface="Arial Unicode MS" pitchFamily="34" charset="-122"/>
            </a:endParaRPr>
          </a:p>
        </p:txBody>
      </p:sp>
      <p:sp>
        <p:nvSpPr>
          <p:cNvPr id="17" name="Rectangle 16">
            <a:extLst>
              <a:ext uri="{FF2B5EF4-FFF2-40B4-BE49-F238E27FC236}">
                <a16:creationId xmlns:a16="http://schemas.microsoft.com/office/drawing/2014/main" id="{75F1E251-F999-48F7-A1E3-9D2C78D1E015}"/>
              </a:ext>
            </a:extLst>
          </p:cNvPr>
          <p:cNvSpPr/>
          <p:nvPr/>
        </p:nvSpPr>
        <p:spPr>
          <a:xfrm>
            <a:off x="733070" y="3128393"/>
            <a:ext cx="3110263" cy="1384995"/>
          </a:xfrm>
          <a:prstGeom prst="rect">
            <a:avLst/>
          </a:prstGeom>
        </p:spPr>
        <p:txBody>
          <a:bodyPr wrap="square">
            <a:spAutoFit/>
          </a:bodyPr>
          <a:lstStyle/>
          <a:p>
            <a:r>
              <a:rPr lang="en-US" sz="1400" dirty="0">
                <a:solidFill>
                  <a:schemeClr val="accent5"/>
                </a:solidFill>
                <a:ea typeface="Arial Unicode MS" pitchFamily="34" charset="-122"/>
                <a:cs typeface="Arial Unicode MS" pitchFamily="34" charset="-122"/>
              </a:rPr>
              <a:t>Convention thermal tuning</a:t>
            </a:r>
          </a:p>
          <a:p>
            <a:r>
              <a:rPr lang="en-US" sz="1400" dirty="0">
                <a:solidFill>
                  <a:srgbClr val="DC4405"/>
                </a:solidFill>
                <a:ea typeface="Arial Unicode MS" pitchFamily="34" charset="-122"/>
                <a:cs typeface="Arial Unicode MS" pitchFamily="34" charset="-122"/>
              </a:rPr>
              <a:t>Pros:</a:t>
            </a:r>
          </a:p>
          <a:p>
            <a:pPr marL="285750" indent="-285750">
              <a:buFont typeface="Arial" panose="020B0604020202020204" pitchFamily="34" charset="0"/>
              <a:buChar char="•"/>
            </a:pPr>
            <a:r>
              <a:rPr lang="en-US" sz="1400" dirty="0">
                <a:ea typeface="Arial Unicode MS" pitchFamily="34" charset="-122"/>
                <a:cs typeface="Arial Unicode MS" pitchFamily="34" charset="-122"/>
              </a:rPr>
              <a:t>Large tuning range over entire FSR</a:t>
            </a:r>
          </a:p>
          <a:p>
            <a:r>
              <a:rPr lang="en-US" sz="1400" dirty="0">
                <a:solidFill>
                  <a:srgbClr val="DC4405"/>
                </a:solidFill>
                <a:ea typeface="Arial Unicode MS" pitchFamily="34" charset="-122"/>
                <a:cs typeface="Arial Unicode MS" pitchFamily="34" charset="-122"/>
              </a:rPr>
              <a:t>Cons:</a:t>
            </a:r>
          </a:p>
          <a:p>
            <a:pPr marL="285750" indent="-285750">
              <a:buFont typeface="Arial" panose="020B0604020202020204" pitchFamily="34" charset="0"/>
              <a:buChar char="•"/>
            </a:pPr>
            <a:r>
              <a:rPr lang="en-US" sz="1400" dirty="0">
                <a:ea typeface="Arial Unicode MS" pitchFamily="34" charset="-122"/>
                <a:cs typeface="Arial Unicode MS" pitchFamily="34" charset="-122"/>
              </a:rPr>
              <a:t>Energy consuming</a:t>
            </a:r>
          </a:p>
          <a:p>
            <a:pPr marL="285750" indent="-285750">
              <a:buFont typeface="Arial" panose="020B0604020202020204" pitchFamily="34" charset="0"/>
              <a:buChar char="•"/>
            </a:pPr>
            <a:r>
              <a:rPr lang="en-US" sz="1400" dirty="0">
                <a:ea typeface="Arial Unicode MS" pitchFamily="34" charset="-122"/>
                <a:cs typeface="Arial Unicode MS" pitchFamily="34" charset="-122"/>
              </a:rPr>
              <a:t>Slow speed</a:t>
            </a:r>
          </a:p>
        </p:txBody>
      </p:sp>
      <p:sp>
        <p:nvSpPr>
          <p:cNvPr id="18" name="Rectangle 17">
            <a:extLst>
              <a:ext uri="{FF2B5EF4-FFF2-40B4-BE49-F238E27FC236}">
                <a16:creationId xmlns:a16="http://schemas.microsoft.com/office/drawing/2014/main" id="{A17C00DC-EFF0-4522-AB53-567DA55347AE}"/>
              </a:ext>
            </a:extLst>
          </p:cNvPr>
          <p:cNvSpPr/>
          <p:nvPr/>
        </p:nvSpPr>
        <p:spPr>
          <a:xfrm>
            <a:off x="733070" y="4396410"/>
            <a:ext cx="3241853" cy="1938992"/>
          </a:xfrm>
          <a:prstGeom prst="rect">
            <a:avLst/>
          </a:prstGeom>
        </p:spPr>
        <p:txBody>
          <a:bodyPr wrap="square">
            <a:spAutoFit/>
          </a:bodyPr>
          <a:lstStyle/>
          <a:p>
            <a:r>
              <a:rPr lang="en-US" sz="1400" dirty="0">
                <a:solidFill>
                  <a:schemeClr val="accent5"/>
                </a:solidFill>
                <a:ea typeface="Arial Unicode MS" pitchFamily="34" charset="-122"/>
                <a:cs typeface="Arial Unicode MS" pitchFamily="34" charset="-122"/>
              </a:rPr>
              <a:t>Electrical gate tuning</a:t>
            </a:r>
          </a:p>
          <a:p>
            <a:r>
              <a:rPr lang="en-US" sz="1400" dirty="0">
                <a:solidFill>
                  <a:srgbClr val="DC4405"/>
                </a:solidFill>
                <a:ea typeface="Arial Unicode MS" pitchFamily="34" charset="-122"/>
                <a:cs typeface="Arial Unicode MS" pitchFamily="34" charset="-122"/>
              </a:rPr>
              <a:t>Pros:</a:t>
            </a:r>
          </a:p>
          <a:p>
            <a:pPr marL="285750" indent="-285750">
              <a:buFont typeface="Arial" panose="020B0604020202020204" pitchFamily="34" charset="0"/>
              <a:buChar char="•"/>
            </a:pPr>
            <a:r>
              <a:rPr lang="en-US" sz="1400" dirty="0">
                <a:ea typeface="Arial Unicode MS" pitchFamily="34" charset="-122"/>
                <a:cs typeface="Arial Unicode MS" pitchFamily="34" charset="-122"/>
              </a:rPr>
              <a:t>Negligible static energy consumption</a:t>
            </a:r>
          </a:p>
          <a:p>
            <a:pPr marL="285750" indent="-285750">
              <a:buFont typeface="Arial" panose="020B0604020202020204" pitchFamily="34" charset="0"/>
              <a:buChar char="•"/>
            </a:pPr>
            <a:r>
              <a:rPr lang="en-US" sz="1400" dirty="0">
                <a:ea typeface="Arial Unicode MS" pitchFamily="34" charset="-122"/>
                <a:cs typeface="Arial Unicode MS" pitchFamily="34" charset="-122"/>
              </a:rPr>
              <a:t>Faster switching speed </a:t>
            </a:r>
          </a:p>
          <a:p>
            <a:r>
              <a:rPr lang="en-US" sz="1400" dirty="0">
                <a:solidFill>
                  <a:srgbClr val="DC4405"/>
                </a:solidFill>
                <a:ea typeface="Arial Unicode MS" pitchFamily="34" charset="-122"/>
                <a:cs typeface="Arial Unicode MS" pitchFamily="34" charset="-122"/>
              </a:rPr>
              <a:t>Cons:</a:t>
            </a:r>
          </a:p>
          <a:p>
            <a:pPr marL="285750" indent="-285750">
              <a:buFont typeface="Arial" panose="020B0604020202020204" pitchFamily="34" charset="0"/>
              <a:buChar char="•"/>
            </a:pPr>
            <a:r>
              <a:rPr lang="en-US" sz="1400" dirty="0">
                <a:ea typeface="Arial Unicode MS" pitchFamily="34" charset="-122"/>
                <a:cs typeface="Arial Unicode MS" pitchFamily="34" charset="-122"/>
              </a:rPr>
              <a:t>Limited tuning range: &lt; FSR</a:t>
            </a:r>
          </a:p>
          <a:p>
            <a:pPr marL="742950" lvl="1" indent="-285750">
              <a:buFont typeface="Arial" panose="020B0604020202020204" pitchFamily="34" charset="0"/>
              <a:buChar char="•"/>
            </a:pPr>
            <a:r>
              <a:rPr lang="en-US" sz="1200" u="sng" dirty="0">
                <a:ea typeface="Arial Unicode MS" pitchFamily="34" charset="-122"/>
                <a:cs typeface="Arial Unicode MS" pitchFamily="34" charset="-122"/>
              </a:rPr>
              <a:t>The dielectric strength </a:t>
            </a:r>
            <a:r>
              <a:rPr lang="en-US" sz="1200" dirty="0">
                <a:ea typeface="Arial Unicode MS" pitchFamily="34" charset="-122"/>
                <a:cs typeface="Arial Unicode MS" pitchFamily="34" charset="-122"/>
              </a:rPr>
              <a:t>of the gate oxide material</a:t>
            </a:r>
          </a:p>
          <a:p>
            <a:pPr marL="742950" lvl="1" indent="-285750">
              <a:buFont typeface="Arial" panose="020B0604020202020204" pitchFamily="34" charset="0"/>
              <a:buChar char="•"/>
            </a:pPr>
            <a:r>
              <a:rPr lang="en-US" sz="1200" u="sng" dirty="0">
                <a:ea typeface="Arial Unicode MS" pitchFamily="34" charset="-122"/>
                <a:cs typeface="Arial Unicode MS" pitchFamily="34" charset="-122"/>
              </a:rPr>
              <a:t>Overlapping factor</a:t>
            </a:r>
            <a:endParaRPr lang="en-US" sz="1200" dirty="0">
              <a:ea typeface="Arial Unicode MS" pitchFamily="34" charset="-122"/>
              <a:cs typeface="Arial Unicode MS" pitchFamily="34" charset="-122"/>
            </a:endParaRPr>
          </a:p>
        </p:txBody>
      </p:sp>
      <p:sp>
        <p:nvSpPr>
          <p:cNvPr id="19" name="Rectangle 18">
            <a:extLst>
              <a:ext uri="{FF2B5EF4-FFF2-40B4-BE49-F238E27FC236}">
                <a16:creationId xmlns:a16="http://schemas.microsoft.com/office/drawing/2014/main" id="{A7064157-1EA2-49AB-9EF6-B3A7A318A632}"/>
              </a:ext>
            </a:extLst>
          </p:cNvPr>
          <p:cNvSpPr/>
          <p:nvPr/>
        </p:nvSpPr>
        <p:spPr>
          <a:xfrm>
            <a:off x="751652" y="3128393"/>
            <a:ext cx="3104247" cy="3341680"/>
          </a:xfrm>
          <a:prstGeom prst="rect">
            <a:avLst/>
          </a:prstGeom>
          <a:noFill/>
          <a:ln>
            <a:solidFill>
              <a:srgbClr val="1C75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37FC7F3B-208E-4838-8F20-44D9F6DE8FC0}"/>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34</a:t>
            </a:fld>
            <a:endParaRPr lang="en-US" dirty="0"/>
          </a:p>
        </p:txBody>
      </p:sp>
    </p:spTree>
    <p:extLst>
      <p:ext uri="{BB962C8B-B14F-4D97-AF65-F5344CB8AC3E}">
        <p14:creationId xmlns:p14="http://schemas.microsoft.com/office/powerpoint/2010/main" val="3808641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8BEB4C59-35CA-4CA7-BC16-9D121713F115}"/>
              </a:ext>
            </a:extLst>
          </p:cNvPr>
          <p:cNvSpPr/>
          <p:nvPr/>
        </p:nvSpPr>
        <p:spPr>
          <a:xfrm>
            <a:off x="1315321" y="2582685"/>
            <a:ext cx="10156882" cy="2005556"/>
          </a:xfrm>
          <a:prstGeom prst="rect">
            <a:avLst/>
          </a:prstGeom>
          <a:solidFill>
            <a:schemeClr val="accent2">
              <a:lumMod val="20000"/>
              <a:lumOff val="80000"/>
            </a:schemeClr>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3E4B38D-D4F0-46FD-886D-AC5B18AEBB2F}"/>
              </a:ext>
            </a:extLst>
          </p:cNvPr>
          <p:cNvSpPr/>
          <p:nvPr/>
        </p:nvSpPr>
        <p:spPr>
          <a:xfrm>
            <a:off x="1315321" y="447068"/>
            <a:ext cx="10156882" cy="2005556"/>
          </a:xfrm>
          <a:prstGeom prst="rect">
            <a:avLst/>
          </a:prstGeom>
          <a:solidFill>
            <a:schemeClr val="bg1"/>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F6454D78-8EA8-4C7A-AEA0-C82C6E48207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47438" y="608949"/>
            <a:ext cx="3061339" cy="1681794"/>
          </a:xfrm>
          <a:prstGeom prst="rect">
            <a:avLst/>
          </a:prstGeom>
        </p:spPr>
      </p:pic>
      <p:pic>
        <p:nvPicPr>
          <p:cNvPr id="14" name="Picture 13">
            <a:extLst>
              <a:ext uri="{FF2B5EF4-FFF2-40B4-BE49-F238E27FC236}">
                <a16:creationId xmlns:a16="http://schemas.microsoft.com/office/drawing/2014/main" id="{268B370F-ABE1-45C2-A69E-90D6388D479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43540" y="2734084"/>
            <a:ext cx="2370415" cy="1702757"/>
          </a:xfrm>
          <a:prstGeom prst="rect">
            <a:avLst/>
          </a:prstGeom>
        </p:spPr>
      </p:pic>
      <p:pic>
        <p:nvPicPr>
          <p:cNvPr id="15" name="Graphic 14">
            <a:extLst>
              <a:ext uri="{FF2B5EF4-FFF2-40B4-BE49-F238E27FC236}">
                <a16:creationId xmlns:a16="http://schemas.microsoft.com/office/drawing/2014/main" id="{9FBED9FD-0703-4021-89A9-B9115E1F921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99725" y="4895991"/>
            <a:ext cx="2858043" cy="1650178"/>
          </a:xfrm>
          <a:prstGeom prst="rect">
            <a:avLst/>
          </a:prstGeom>
        </p:spPr>
      </p:pic>
      <p:sp>
        <p:nvSpPr>
          <p:cNvPr id="29" name="Picture Placeholder 28">
            <a:extLst>
              <a:ext uri="{FF2B5EF4-FFF2-40B4-BE49-F238E27FC236}">
                <a16:creationId xmlns:a16="http://schemas.microsoft.com/office/drawing/2014/main" id="{6B81F729-663F-4850-B6EF-965177A911CB}"/>
              </a:ext>
            </a:extLst>
          </p:cNvPr>
          <p:cNvSpPr>
            <a:spLocks noGrp="1"/>
          </p:cNvSpPr>
          <p:nvPr>
            <p:ph type="pic" sz="quarter" idx="10"/>
          </p:nvPr>
        </p:nvSpPr>
        <p:spPr/>
      </p:sp>
      <p:sp>
        <p:nvSpPr>
          <p:cNvPr id="33" name="Rectangle 32">
            <a:extLst>
              <a:ext uri="{FF2B5EF4-FFF2-40B4-BE49-F238E27FC236}">
                <a16:creationId xmlns:a16="http://schemas.microsoft.com/office/drawing/2014/main" id="{BDAEE726-CC56-4790-A7C7-6FA279CCC8E3}"/>
              </a:ext>
            </a:extLst>
          </p:cNvPr>
          <p:cNvSpPr/>
          <p:nvPr/>
        </p:nvSpPr>
        <p:spPr>
          <a:xfrm>
            <a:off x="1315321" y="4718302"/>
            <a:ext cx="10156882" cy="2005556"/>
          </a:xfrm>
          <a:prstGeom prst="rect">
            <a:avLst/>
          </a:prstGeom>
          <a:no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CAEDB802-48EF-4506-8FDE-088829BC3DE4}"/>
              </a:ext>
            </a:extLst>
          </p:cNvPr>
          <p:cNvSpPr txBox="1"/>
          <p:nvPr/>
        </p:nvSpPr>
        <p:spPr>
          <a:xfrm>
            <a:off x="4608777" y="520582"/>
            <a:ext cx="6918204" cy="2062103"/>
          </a:xfrm>
          <a:prstGeom prst="rect">
            <a:avLst/>
          </a:prstGeom>
          <a:noFill/>
        </p:spPr>
        <p:txBody>
          <a:bodyPr wrap="square" rtlCol="0">
            <a:spAutoFit/>
          </a:bodyPr>
          <a:lstStyle/>
          <a:p>
            <a:r>
              <a:rPr lang="en-US" sz="1600" b="1" dirty="0">
                <a:solidFill>
                  <a:srgbClr val="DC4405"/>
                </a:solidFill>
              </a:rPr>
              <a:t>High-speed ultra-energy-efficient Si-TCO PC Nanocavity Modulator</a:t>
            </a:r>
          </a:p>
          <a:p>
            <a:pPr marL="285750" indent="-285750">
              <a:buFont typeface="Arial" panose="020B0604020202020204" pitchFamily="34" charset="0"/>
              <a:buChar char="•"/>
            </a:pPr>
            <a:r>
              <a:rPr lang="en-US" sz="1600" dirty="0"/>
              <a:t>Device principle and previous results</a:t>
            </a:r>
          </a:p>
          <a:p>
            <a:pPr marL="285750" indent="-285750">
              <a:buFont typeface="Arial" panose="020B0604020202020204" pitchFamily="34" charset="0"/>
              <a:buChar char="•"/>
            </a:pPr>
            <a:r>
              <a:rPr lang="en-US" sz="1600" dirty="0"/>
              <a:t>Electrical design for high-speed E-O modulation</a:t>
            </a:r>
          </a:p>
          <a:p>
            <a:pPr marL="285750" indent="-285750">
              <a:buFont typeface="Arial" panose="020B0604020202020204" pitchFamily="34" charset="0"/>
              <a:buChar char="•"/>
            </a:pPr>
            <a:r>
              <a:rPr lang="en-US" sz="1600" dirty="0"/>
              <a:t>Experimental demonstration</a:t>
            </a:r>
          </a:p>
          <a:p>
            <a:pPr marL="285750" indent="-285750">
              <a:buFont typeface="Arial" panose="020B0604020202020204" pitchFamily="34" charset="0"/>
              <a:buChar char="•"/>
            </a:pPr>
            <a:r>
              <a:rPr lang="en-US" sz="1600" dirty="0"/>
              <a:t>Analysis of free carrier-optical mode overlapping</a:t>
            </a:r>
          </a:p>
          <a:p>
            <a:pPr marL="285750" indent="-285750">
              <a:buFont typeface="Arial" panose="020B0604020202020204" pitchFamily="34" charset="0"/>
              <a:buChar char="•"/>
            </a:pPr>
            <a:r>
              <a:rPr lang="en-US" sz="1600" dirty="0"/>
              <a:t>Towards atto-joule per bit energy efficiency</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35" name="TextBox 34">
            <a:extLst>
              <a:ext uri="{FF2B5EF4-FFF2-40B4-BE49-F238E27FC236}">
                <a16:creationId xmlns:a16="http://schemas.microsoft.com/office/drawing/2014/main" id="{5CEE8313-E201-43B3-BA30-B2148C72F9C6}"/>
              </a:ext>
            </a:extLst>
          </p:cNvPr>
          <p:cNvSpPr txBox="1"/>
          <p:nvPr/>
        </p:nvSpPr>
        <p:spPr>
          <a:xfrm>
            <a:off x="4608777" y="2671052"/>
            <a:ext cx="6918204" cy="1323439"/>
          </a:xfrm>
          <a:prstGeom prst="rect">
            <a:avLst/>
          </a:prstGeom>
          <a:noFill/>
        </p:spPr>
        <p:txBody>
          <a:bodyPr wrap="square" rtlCol="0">
            <a:spAutoFit/>
          </a:bodyPr>
          <a:lstStyle/>
          <a:p>
            <a:r>
              <a:rPr lang="en-US" sz="1600" b="1" dirty="0">
                <a:solidFill>
                  <a:srgbClr val="DC4405"/>
                </a:solidFill>
              </a:rPr>
              <a:t>TCO-Gated Silicon Microring Resonator</a:t>
            </a:r>
          </a:p>
          <a:p>
            <a:pPr marL="285750" indent="-285750">
              <a:buFont typeface="Arial" panose="020B0604020202020204" pitchFamily="34" charset="0"/>
              <a:buChar char="•"/>
            </a:pPr>
            <a:r>
              <a:rPr lang="en-US" sz="1600" dirty="0"/>
              <a:t>TCO-gated silicon microring filter (Extreme tunability)</a:t>
            </a:r>
          </a:p>
          <a:p>
            <a:pPr marL="285750" indent="-285750">
              <a:buFont typeface="Arial" panose="020B0604020202020204" pitchFamily="34" charset="0"/>
              <a:buChar char="•"/>
            </a:pPr>
            <a:r>
              <a:rPr lang="en-US" sz="1600" b="1" dirty="0"/>
              <a:t>TCO-gated silicon microring modulator (High speed)</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36" name="TextBox 35">
            <a:extLst>
              <a:ext uri="{FF2B5EF4-FFF2-40B4-BE49-F238E27FC236}">
                <a16:creationId xmlns:a16="http://schemas.microsoft.com/office/drawing/2014/main" id="{E5D89073-0675-458A-BF13-23D40CF054A1}"/>
              </a:ext>
            </a:extLst>
          </p:cNvPr>
          <p:cNvSpPr txBox="1"/>
          <p:nvPr/>
        </p:nvSpPr>
        <p:spPr>
          <a:xfrm>
            <a:off x="4608777" y="4795897"/>
            <a:ext cx="6918204" cy="1815882"/>
          </a:xfrm>
          <a:prstGeom prst="rect">
            <a:avLst/>
          </a:prstGeom>
          <a:noFill/>
        </p:spPr>
        <p:txBody>
          <a:bodyPr wrap="square" rtlCol="0">
            <a:spAutoFit/>
          </a:bodyPr>
          <a:lstStyle/>
          <a:p>
            <a:r>
              <a:rPr lang="en-US" sz="1600" b="1" dirty="0">
                <a:solidFill>
                  <a:srgbClr val="DC4405"/>
                </a:solidFill>
              </a:rPr>
              <a:t>Ultra-fast Femto-joule All-optical Switching (AOS) using high mobility TCO</a:t>
            </a:r>
            <a:endParaRPr lang="en-US" sz="1600" dirty="0"/>
          </a:p>
          <a:p>
            <a:pPr marL="285750" indent="-285750">
              <a:buFont typeface="Arial" panose="020B0604020202020204" pitchFamily="34" charset="0"/>
              <a:buChar char="•"/>
            </a:pPr>
            <a:r>
              <a:rPr lang="en-US" sz="1600" dirty="0"/>
              <a:t>Nonlinear optical effect in ENZ TCO</a:t>
            </a:r>
          </a:p>
          <a:p>
            <a:pPr marL="285750" indent="-285750">
              <a:buFont typeface="Arial" panose="020B0604020202020204" pitchFamily="34" charset="0"/>
              <a:buChar char="•"/>
            </a:pPr>
            <a:r>
              <a:rPr lang="en-US" sz="1600" dirty="0"/>
              <a:t>Principle of the AOS driven by high mobility TCO</a:t>
            </a:r>
          </a:p>
          <a:p>
            <a:pPr marL="285750" indent="-285750">
              <a:buFont typeface="Arial" panose="020B0604020202020204" pitchFamily="34" charset="0"/>
              <a:buChar char="•"/>
            </a:pPr>
            <a:r>
              <a:rPr lang="en-US" sz="1600" dirty="0"/>
              <a:t>Transient response of the AOS device</a:t>
            </a:r>
          </a:p>
          <a:p>
            <a:pPr marL="285750" indent="-285750">
              <a:buFont typeface="Arial" panose="020B0604020202020204" pitchFamily="34" charset="0"/>
              <a:buChar char="•"/>
            </a:pPr>
            <a:r>
              <a:rPr lang="en-US" sz="1600" dirty="0"/>
              <a:t>Comparison with other on-chip AOS devices</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12" name="TextBox 11">
            <a:extLst>
              <a:ext uri="{FF2B5EF4-FFF2-40B4-BE49-F238E27FC236}">
                <a16:creationId xmlns:a16="http://schemas.microsoft.com/office/drawing/2014/main" id="{342AB99E-6FBB-4D14-902B-706703842D10}"/>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35</a:t>
            </a:fld>
            <a:endParaRPr lang="en-US" dirty="0"/>
          </a:p>
        </p:txBody>
      </p:sp>
    </p:spTree>
    <p:extLst>
      <p:ext uri="{BB962C8B-B14F-4D97-AF65-F5344CB8AC3E}">
        <p14:creationId xmlns:p14="http://schemas.microsoft.com/office/powerpoint/2010/main" val="20680915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CBE60B3-D255-4B1B-827A-81FB8FA19ED2}"/>
              </a:ext>
            </a:extLst>
          </p:cNvPr>
          <p:cNvSpPr/>
          <p:nvPr/>
        </p:nvSpPr>
        <p:spPr>
          <a:xfrm>
            <a:off x="1474236" y="1353010"/>
            <a:ext cx="4751303" cy="484636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55A372D6-85AD-4F95-ABDC-AD7D54A25BF8}"/>
              </a:ext>
            </a:extLst>
          </p:cNvPr>
          <p:cNvSpPr/>
          <p:nvPr/>
        </p:nvSpPr>
        <p:spPr>
          <a:xfrm>
            <a:off x="1584086" y="1416369"/>
            <a:ext cx="4641453" cy="338554"/>
          </a:xfrm>
          <a:prstGeom prst="rect">
            <a:avLst/>
          </a:prstGeom>
        </p:spPr>
        <p:txBody>
          <a:bodyPr wrap="square">
            <a:spAutoFit/>
          </a:bodyPr>
          <a:lstStyle/>
          <a:p>
            <a:r>
              <a:rPr lang="en-US" sz="1600" dirty="0">
                <a:solidFill>
                  <a:schemeClr val="accent5"/>
                </a:solidFill>
                <a:latin typeface="Arial Unicode MS" pitchFamily="34" charset="-122"/>
                <a:ea typeface="Arial Unicode MS" pitchFamily="34" charset="-122"/>
                <a:cs typeface="Arial Unicode MS" pitchFamily="34" charset="-122"/>
              </a:rPr>
              <a:t>3dB bandwidth of a resonator-based modulator</a:t>
            </a:r>
          </a:p>
        </p:txBody>
      </p:sp>
      <p:sp>
        <p:nvSpPr>
          <p:cNvPr id="15" name="TextBox 14">
            <a:extLst>
              <a:ext uri="{FF2B5EF4-FFF2-40B4-BE49-F238E27FC236}">
                <a16:creationId xmlns:a16="http://schemas.microsoft.com/office/drawing/2014/main" id="{8FEF649E-74A7-470E-A3FF-BFA192D85735}"/>
              </a:ext>
            </a:extLst>
          </p:cNvPr>
          <p:cNvSpPr txBox="1"/>
          <p:nvPr/>
        </p:nvSpPr>
        <p:spPr>
          <a:xfrm>
            <a:off x="1584086" y="2614915"/>
            <a:ext cx="2043035" cy="307777"/>
          </a:xfrm>
          <a:prstGeom prst="rect">
            <a:avLst/>
          </a:prstGeom>
          <a:noFill/>
        </p:spPr>
        <p:txBody>
          <a:bodyPr wrap="square" rtlCol="0">
            <a:spAutoFit/>
          </a:bodyPr>
          <a:lstStyle/>
          <a:p>
            <a:pPr defTabSz="914400" eaLnBrk="1" fontAlgn="auto" hangingPunct="1">
              <a:spcBef>
                <a:spcPts val="0"/>
              </a:spcBef>
              <a:spcAft>
                <a:spcPts val="0"/>
              </a:spcAft>
            </a:pPr>
            <a:r>
              <a:rPr lang="en-US" sz="1400" dirty="0">
                <a:solidFill>
                  <a:srgbClr val="DC4405"/>
                </a:solidFill>
                <a:ea typeface="Arial Unicode MS" pitchFamily="34" charset="-122"/>
                <a:cs typeface="Arial Unicode MS" pitchFamily="34" charset="-122"/>
              </a:rPr>
              <a:t>Electrical bandwidth:</a:t>
            </a:r>
          </a:p>
        </p:txBody>
      </p:sp>
      <p:sp>
        <p:nvSpPr>
          <p:cNvPr id="16" name="TextBox 15">
            <a:extLst>
              <a:ext uri="{FF2B5EF4-FFF2-40B4-BE49-F238E27FC236}">
                <a16:creationId xmlns:a16="http://schemas.microsoft.com/office/drawing/2014/main" id="{0A74C4EB-722A-4889-91BB-633A968D4267}"/>
              </a:ext>
            </a:extLst>
          </p:cNvPr>
          <p:cNvSpPr txBox="1"/>
          <p:nvPr/>
        </p:nvSpPr>
        <p:spPr>
          <a:xfrm>
            <a:off x="1595765" y="3725351"/>
            <a:ext cx="3860800" cy="307777"/>
          </a:xfrm>
          <a:prstGeom prst="rect">
            <a:avLst/>
          </a:prstGeom>
          <a:noFill/>
        </p:spPr>
        <p:txBody>
          <a:bodyPr wrap="square" rtlCol="0">
            <a:spAutoFit/>
          </a:bodyPr>
          <a:lstStyle/>
          <a:p>
            <a:r>
              <a:rPr lang="en-US" sz="1400" dirty="0">
                <a:solidFill>
                  <a:srgbClr val="DC4405"/>
                </a:solidFill>
                <a:ea typeface="Arial Unicode MS" pitchFamily="34" charset="-122"/>
                <a:cs typeface="Arial Unicode MS" pitchFamily="34" charset="-122"/>
              </a:rPr>
              <a:t>Optical bandwidth:</a:t>
            </a:r>
          </a:p>
        </p:txBody>
      </p:sp>
      <p:sp>
        <p:nvSpPr>
          <p:cNvPr id="2" name="Title 1">
            <a:extLst>
              <a:ext uri="{FF2B5EF4-FFF2-40B4-BE49-F238E27FC236}">
                <a16:creationId xmlns:a16="http://schemas.microsoft.com/office/drawing/2014/main" id="{AA6407BB-7BC3-4D86-BE27-4DEA88416707}"/>
              </a:ext>
            </a:extLst>
          </p:cNvPr>
          <p:cNvSpPr>
            <a:spLocks noGrp="1"/>
          </p:cNvSpPr>
          <p:nvPr>
            <p:ph type="title"/>
          </p:nvPr>
        </p:nvSpPr>
        <p:spPr/>
        <p:txBody>
          <a:bodyPr>
            <a:normAutofit/>
          </a:bodyPr>
          <a:lstStyle/>
          <a:p>
            <a:r>
              <a:rPr lang="en-US" dirty="0"/>
              <a:t>Bandwidth limit of a resonator-based modulator</a:t>
            </a:r>
          </a:p>
        </p:txBody>
      </p:sp>
      <p:pic>
        <p:nvPicPr>
          <p:cNvPr id="8" name="Graphic 7">
            <a:extLst>
              <a:ext uri="{FF2B5EF4-FFF2-40B4-BE49-F238E27FC236}">
                <a16:creationId xmlns:a16="http://schemas.microsoft.com/office/drawing/2014/main" id="{535C3A28-7B07-4D4C-8BD2-B3F90FE3FA4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682740" y="1353010"/>
            <a:ext cx="5044440" cy="4146116"/>
          </a:xfrm>
          <a:prstGeom prst="rect">
            <a:avLst/>
          </a:prstGeom>
        </p:spPr>
      </p:pic>
      <mc:AlternateContent xmlns:mc="http://schemas.openxmlformats.org/markup-compatibility/2006" xmlns:a14="http://schemas.microsoft.com/office/drawing/2010/main">
        <mc:Choice Requires="a14">
          <p:sp>
            <p:nvSpPr>
              <p:cNvPr id="11" name="Rectangle 10">
                <a:extLst>
                  <a:ext uri="{FF2B5EF4-FFF2-40B4-BE49-F238E27FC236}">
                    <a16:creationId xmlns:a16="http://schemas.microsoft.com/office/drawing/2014/main" id="{A9B26700-DFCB-41A4-8726-FD5B544C35DA}"/>
                  </a:ext>
                </a:extLst>
              </p:cNvPr>
              <p:cNvSpPr/>
              <p:nvPr/>
            </p:nvSpPr>
            <p:spPr>
              <a:xfrm>
                <a:off x="2449965" y="1724400"/>
                <a:ext cx="2994922" cy="77444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i="1" smtClean="0">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a:latin typeface="Cambria Math" panose="02040503050406030204" pitchFamily="18" charset="0"/>
                                    </a:rPr>
                                    <m:t>1</m:t>
                                  </m:r>
                                </m:num>
                                <m:den>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0">
                                          <a:latin typeface="Cambria Math" panose="02040503050406030204" pitchFamily="18" charset="0"/>
                                        </a:rPr>
                                        <m:t>3</m:t>
                                      </m:r>
                                      <m:r>
                                        <a:rPr lang="en-US" i="1">
                                          <a:latin typeface="Cambria Math" panose="02040503050406030204" pitchFamily="18" charset="0"/>
                                        </a:rPr>
                                        <m:t>𝑑𝐵</m:t>
                                      </m:r>
                                    </m:sub>
                                  </m:sSub>
                                </m:den>
                              </m:f>
                            </m:e>
                          </m:d>
                        </m:e>
                        <m:sup>
                          <m:r>
                            <a:rPr lang="en-US" i="0">
                              <a:latin typeface="Cambria Math" panose="02040503050406030204" pitchFamily="18" charset="0"/>
                            </a:rPr>
                            <m:t>2</m:t>
                          </m:r>
                        </m:sup>
                      </m:sSup>
                      <m:r>
                        <a:rPr lang="en-US" i="0">
                          <a:latin typeface="Cambria Math" panose="02040503050406030204" pitchFamily="18" charset="0"/>
                        </a:rPr>
                        <m:t>=</m:t>
                      </m:r>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0">
                                      <a:latin typeface="Cambria Math" panose="02040503050406030204" pitchFamily="18" charset="0"/>
                                    </a:rPr>
                                    <m:t>1</m:t>
                                  </m:r>
                                </m:num>
                                <m:den>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𝑜𝑝𝑡</m:t>
                                      </m:r>
                                    </m:sub>
                                  </m:sSub>
                                </m:den>
                              </m:f>
                            </m:e>
                          </m:d>
                        </m:e>
                        <m:sup>
                          <m:r>
                            <a:rPr lang="en-US" i="0">
                              <a:latin typeface="Cambria Math" panose="02040503050406030204" pitchFamily="18" charset="0"/>
                            </a:rPr>
                            <m:t>2</m:t>
                          </m:r>
                        </m:sup>
                      </m:sSup>
                      <m:r>
                        <a:rPr lang="en-US" i="0">
                          <a:latin typeface="Cambria Math" panose="02040503050406030204" pitchFamily="18" charset="0"/>
                        </a:rPr>
                        <m:t>+</m:t>
                      </m:r>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0">
                                      <a:latin typeface="Cambria Math" panose="02040503050406030204" pitchFamily="18" charset="0"/>
                                    </a:rPr>
                                    <m:t>1</m:t>
                                  </m:r>
                                </m:num>
                                <m:den>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𝑒𝑙</m:t>
                                      </m:r>
                                    </m:sub>
                                  </m:sSub>
                                </m:den>
                              </m:f>
                            </m:e>
                          </m:d>
                        </m:e>
                        <m:sup>
                          <m:r>
                            <a:rPr lang="en-US" i="0">
                              <a:latin typeface="Cambria Math" panose="02040503050406030204" pitchFamily="18" charset="0"/>
                            </a:rPr>
                            <m:t>2</m:t>
                          </m:r>
                        </m:sup>
                      </m:sSup>
                    </m:oMath>
                  </m:oMathPara>
                </a14:m>
                <a:endParaRPr lang="en-US" dirty="0"/>
              </a:p>
            </p:txBody>
          </p:sp>
        </mc:Choice>
        <mc:Fallback xmlns="">
          <p:sp>
            <p:nvSpPr>
              <p:cNvPr id="11" name="Rectangle 10">
                <a:extLst>
                  <a:ext uri="{FF2B5EF4-FFF2-40B4-BE49-F238E27FC236}">
                    <a16:creationId xmlns:a16="http://schemas.microsoft.com/office/drawing/2014/main" id="{A9B26700-DFCB-41A4-8726-FD5B544C35DA}"/>
                  </a:ext>
                </a:extLst>
              </p:cNvPr>
              <p:cNvSpPr>
                <a:spLocks noRot="1" noChangeAspect="1" noMove="1" noResize="1" noEditPoints="1" noAdjustHandles="1" noChangeArrowheads="1" noChangeShapeType="1" noTextEdit="1"/>
              </p:cNvSpPr>
              <p:nvPr/>
            </p:nvSpPr>
            <p:spPr>
              <a:xfrm>
                <a:off x="2449965" y="1724400"/>
                <a:ext cx="2994922" cy="774443"/>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Rectangle 16">
                <a:extLst>
                  <a:ext uri="{FF2B5EF4-FFF2-40B4-BE49-F238E27FC236}">
                    <a16:creationId xmlns:a16="http://schemas.microsoft.com/office/drawing/2014/main" id="{8F73C290-9914-4260-9548-AA0A71E699E9}"/>
                  </a:ext>
                </a:extLst>
              </p:cNvPr>
              <p:cNvSpPr/>
              <p:nvPr/>
            </p:nvSpPr>
            <p:spPr>
              <a:xfrm>
                <a:off x="2638745" y="4054598"/>
                <a:ext cx="1345881" cy="39074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𝑜𝑝𝑡</m:t>
                          </m:r>
                        </m:sub>
                      </m:sSub>
                      <m:r>
                        <a:rPr lang="en-US" i="0">
                          <a:latin typeface="Cambria Math" panose="02040503050406030204" pitchFamily="18" charset="0"/>
                        </a:rPr>
                        <m:t>=</m:t>
                      </m:r>
                      <m:f>
                        <m:fPr>
                          <m:type m:val="lin"/>
                          <m:ctrlPr>
                            <a:rPr lang="en-US" i="1">
                              <a:latin typeface="Cambria Math" panose="02040503050406030204" pitchFamily="18" charset="0"/>
                            </a:rPr>
                          </m:ctrlPr>
                        </m:fPr>
                        <m:num>
                          <m:r>
                            <a:rPr lang="en-US" i="1">
                              <a:latin typeface="Cambria Math" panose="02040503050406030204" pitchFamily="18" charset="0"/>
                            </a:rPr>
                            <m:t>𝑓</m:t>
                          </m:r>
                        </m:num>
                        <m:den>
                          <m:r>
                            <a:rPr lang="en-US" i="1" smtClean="0">
                              <a:latin typeface="Cambria Math" panose="02040503050406030204" pitchFamily="18" charset="0"/>
                            </a:rPr>
                            <m:t>𝑄</m:t>
                          </m:r>
                        </m:den>
                      </m:f>
                    </m:oMath>
                  </m:oMathPara>
                </a14:m>
                <a:endParaRPr lang="en-US" dirty="0"/>
              </a:p>
            </p:txBody>
          </p:sp>
        </mc:Choice>
        <mc:Fallback xmlns="">
          <p:sp>
            <p:nvSpPr>
              <p:cNvPr id="17" name="Rectangle 16">
                <a:extLst>
                  <a:ext uri="{FF2B5EF4-FFF2-40B4-BE49-F238E27FC236}">
                    <a16:creationId xmlns:a16="http://schemas.microsoft.com/office/drawing/2014/main" id="{8F73C290-9914-4260-9548-AA0A71E699E9}"/>
                  </a:ext>
                </a:extLst>
              </p:cNvPr>
              <p:cNvSpPr>
                <a:spLocks noRot="1" noChangeAspect="1" noMove="1" noResize="1" noEditPoints="1" noAdjustHandles="1" noChangeArrowheads="1" noChangeShapeType="1" noTextEdit="1"/>
              </p:cNvSpPr>
              <p:nvPr/>
            </p:nvSpPr>
            <p:spPr>
              <a:xfrm>
                <a:off x="2638745" y="4054598"/>
                <a:ext cx="1345881" cy="390748"/>
              </a:xfrm>
              <a:prstGeom prst="rect">
                <a:avLst/>
              </a:prstGeom>
              <a:blipFill>
                <a:blip r:embed="rId7"/>
                <a:stretch>
                  <a:fillRect t="-109375" r="-33032" b="-164063"/>
                </a:stretch>
              </a:blipFill>
            </p:spPr>
            <p:txBody>
              <a:bodyPr/>
              <a:lstStyle/>
              <a:p>
                <a:r>
                  <a:rPr lang="en-US">
                    <a:noFill/>
                  </a:rPr>
                  <a:t> </a:t>
                </a:r>
              </a:p>
            </p:txBody>
          </p:sp>
        </mc:Fallback>
      </mc:AlternateContent>
      <p:sp>
        <p:nvSpPr>
          <p:cNvPr id="18" name="TextBox 17">
            <a:extLst>
              <a:ext uri="{FF2B5EF4-FFF2-40B4-BE49-F238E27FC236}">
                <a16:creationId xmlns:a16="http://schemas.microsoft.com/office/drawing/2014/main" id="{50CDA3B3-127E-4604-875F-5EB788D1775B}"/>
              </a:ext>
            </a:extLst>
          </p:cNvPr>
          <p:cNvSpPr txBox="1"/>
          <p:nvPr/>
        </p:nvSpPr>
        <p:spPr>
          <a:xfrm>
            <a:off x="1705980" y="4460137"/>
            <a:ext cx="3520440" cy="523220"/>
          </a:xfrm>
          <a:prstGeom prst="rect">
            <a:avLst/>
          </a:prstGeom>
          <a:noFill/>
        </p:spPr>
        <p:txBody>
          <a:bodyPr wrap="square" rtlCol="0">
            <a:spAutoFit/>
          </a:bodyPr>
          <a:lstStyle/>
          <a:p>
            <a:pPr marL="285750" indent="-285750">
              <a:buFont typeface="Arial" panose="020B0604020202020204" pitchFamily="34" charset="0"/>
              <a:buChar char="•"/>
            </a:pPr>
            <a:r>
              <a:rPr lang="en-US" sz="1400" dirty="0">
                <a:ea typeface="Arial Unicode MS" pitchFamily="34" charset="-122"/>
                <a:cs typeface="Arial Unicode MS" pitchFamily="34" charset="-122"/>
              </a:rPr>
              <a:t>Limited by photon life time</a:t>
            </a:r>
          </a:p>
          <a:p>
            <a:pPr marL="285750" indent="-285750">
              <a:buFont typeface="Arial" panose="020B0604020202020204" pitchFamily="34" charset="0"/>
              <a:buChar char="•"/>
            </a:pPr>
            <a:r>
              <a:rPr lang="en-US" sz="1400" dirty="0">
                <a:ea typeface="Arial Unicode MS" pitchFamily="34" charset="-122"/>
                <a:cs typeface="Arial Unicode MS" pitchFamily="34" charset="-122"/>
              </a:rPr>
              <a:t>Optical resonator ≈ optical capacitor</a:t>
            </a:r>
          </a:p>
        </p:txBody>
      </p:sp>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0713A8AA-E745-4BBF-A167-FEF469107814}"/>
                  </a:ext>
                </a:extLst>
              </p:cNvPr>
              <p:cNvSpPr/>
              <p:nvPr/>
            </p:nvSpPr>
            <p:spPr>
              <a:xfrm>
                <a:off x="2602900" y="2929011"/>
                <a:ext cx="184653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ctrlPr>
                            <a:rPr lang="en-US" i="1" smtClean="0">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𝑒𝑙</m:t>
                              </m:r>
                            </m:sub>
                          </m:sSub>
                          <m:r>
                            <a:rPr lang="en-US" i="0">
                              <a:latin typeface="Cambria Math" panose="02040503050406030204" pitchFamily="18" charset="0"/>
                            </a:rPr>
                            <m:t>=</m:t>
                          </m:r>
                          <m:f>
                            <m:fPr>
                              <m:type m:val="lin"/>
                              <m:ctrlPr>
                                <a:rPr lang="en-US" i="1">
                                  <a:latin typeface="Cambria Math" panose="02040503050406030204" pitchFamily="18" charset="0"/>
                                </a:rPr>
                              </m:ctrlPr>
                            </m:fPr>
                            <m:num>
                              <m:r>
                                <a:rPr lang="en-US" i="0">
                                  <a:latin typeface="Cambria Math" panose="02040503050406030204" pitchFamily="18" charset="0"/>
                                </a:rPr>
                                <m:t>1</m:t>
                              </m:r>
                            </m:num>
                            <m:den>
                              <m:d>
                                <m:dPr>
                                  <m:endChr m:val=""/>
                                  <m:ctrlPr>
                                    <a:rPr lang="en-US" i="1">
                                      <a:latin typeface="Cambria Math" panose="02040503050406030204" pitchFamily="18" charset="0"/>
                                    </a:rPr>
                                  </m:ctrlPr>
                                </m:dPr>
                                <m:e>
                                  <m:r>
                                    <a:rPr lang="en-US" i="0">
                                      <a:latin typeface="Cambria Math" panose="02040503050406030204" pitchFamily="18" charset="0"/>
                                    </a:rPr>
                                    <m:t>2</m:t>
                                  </m:r>
                                  <m:r>
                                    <a:rPr lang="en-US" i="1">
                                      <a:latin typeface="Cambria Math" panose="02040503050406030204" pitchFamily="18" charset="0"/>
                                    </a:rPr>
                                    <m:t>𝜋</m:t>
                                  </m:r>
                                </m:e>
                              </m:d>
                            </m:den>
                          </m:f>
                          <m:r>
                            <a:rPr lang="en-US" b="0" i="1" smtClean="0">
                              <a:latin typeface="Cambria Math" panose="02040503050406030204" pitchFamily="18" charset="0"/>
                            </a:rPr>
                            <m:t>𝑅𝐶</m:t>
                          </m:r>
                        </m:e>
                      </m:d>
                    </m:oMath>
                  </m:oMathPara>
                </a14:m>
                <a:endParaRPr lang="en-US" dirty="0"/>
              </a:p>
            </p:txBody>
          </p:sp>
        </mc:Choice>
        <mc:Fallback xmlns="">
          <p:sp>
            <p:nvSpPr>
              <p:cNvPr id="21" name="Rectangle 20">
                <a:extLst>
                  <a:ext uri="{FF2B5EF4-FFF2-40B4-BE49-F238E27FC236}">
                    <a16:creationId xmlns:a16="http://schemas.microsoft.com/office/drawing/2014/main" id="{0713A8AA-E745-4BBF-A167-FEF469107814}"/>
                  </a:ext>
                </a:extLst>
              </p:cNvPr>
              <p:cNvSpPr>
                <a:spLocks noRot="1" noChangeAspect="1" noMove="1" noResize="1" noEditPoints="1" noAdjustHandles="1" noChangeArrowheads="1" noChangeShapeType="1" noTextEdit="1"/>
              </p:cNvSpPr>
              <p:nvPr/>
            </p:nvSpPr>
            <p:spPr>
              <a:xfrm>
                <a:off x="2602900" y="2929011"/>
                <a:ext cx="1846531" cy="369332"/>
              </a:xfrm>
              <a:prstGeom prst="rect">
                <a:avLst/>
              </a:prstGeom>
              <a:blipFill>
                <a:blip r:embed="rId8"/>
                <a:stretch>
                  <a:fillRect t="-119672" r="-27063" b="-183607"/>
                </a:stretch>
              </a:blipFill>
            </p:spPr>
            <p:txBody>
              <a:bodyPr/>
              <a:lstStyle/>
              <a:p>
                <a:r>
                  <a:rPr lang="en-US">
                    <a:noFill/>
                  </a:rPr>
                  <a:t> </a:t>
                </a:r>
              </a:p>
            </p:txBody>
          </p:sp>
        </mc:Fallback>
      </mc:AlternateContent>
      <p:sp>
        <p:nvSpPr>
          <p:cNvPr id="22" name="TextBox 21">
            <a:extLst>
              <a:ext uri="{FF2B5EF4-FFF2-40B4-BE49-F238E27FC236}">
                <a16:creationId xmlns:a16="http://schemas.microsoft.com/office/drawing/2014/main" id="{4171C0E3-1B29-4E04-9790-55837EEA3A6C}"/>
              </a:ext>
            </a:extLst>
          </p:cNvPr>
          <p:cNvSpPr txBox="1"/>
          <p:nvPr/>
        </p:nvSpPr>
        <p:spPr>
          <a:xfrm>
            <a:off x="1628907" y="3298343"/>
            <a:ext cx="2301240" cy="307777"/>
          </a:xfrm>
          <a:prstGeom prst="rect">
            <a:avLst/>
          </a:prstGeom>
          <a:noFill/>
        </p:spPr>
        <p:txBody>
          <a:bodyPr wrap="square" rtlCol="0">
            <a:spAutoFit/>
          </a:bodyPr>
          <a:lstStyle/>
          <a:p>
            <a:pPr marL="285750" indent="-285750">
              <a:buFont typeface="Arial" panose="020B0604020202020204" pitchFamily="34" charset="0"/>
              <a:buChar char="•"/>
            </a:pPr>
            <a:r>
              <a:rPr lang="en-US" sz="1400" dirty="0"/>
              <a:t>Limited by RC delay</a:t>
            </a:r>
          </a:p>
        </p:txBody>
      </p:sp>
      <mc:AlternateContent xmlns:mc="http://schemas.openxmlformats.org/markup-compatibility/2006" xmlns:a14="http://schemas.microsoft.com/office/drawing/2010/main">
        <mc:Choice Requires="a14">
          <p:sp>
            <p:nvSpPr>
              <p:cNvPr id="25" name="Rectangle 24">
                <a:extLst>
                  <a:ext uri="{FF2B5EF4-FFF2-40B4-BE49-F238E27FC236}">
                    <a16:creationId xmlns:a16="http://schemas.microsoft.com/office/drawing/2014/main" id="{F6FF1C7E-171B-4976-9EB6-4701C98C7266}"/>
                  </a:ext>
                </a:extLst>
              </p:cNvPr>
              <p:cNvSpPr/>
              <p:nvPr/>
            </p:nvSpPr>
            <p:spPr>
              <a:xfrm>
                <a:off x="3771657" y="5347444"/>
                <a:ext cx="1547860" cy="40158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𝐸</m:t>
                          </m:r>
                        </m:e>
                        <m:sub>
                          <m:r>
                            <a:rPr lang="en-US" i="1">
                              <a:latin typeface="Cambria Math" panose="02040503050406030204" pitchFamily="18" charset="0"/>
                            </a:rPr>
                            <m:t>𝑏𝑖𝑡</m:t>
                          </m:r>
                        </m:sub>
                      </m:sSub>
                      <m:r>
                        <a:rPr lang="en-US" i="0">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𝑓</m:t>
                          </m:r>
                        </m:e>
                        <m:sub>
                          <m:r>
                            <a:rPr lang="en-US" i="1">
                              <a:latin typeface="Cambria Math" panose="02040503050406030204" pitchFamily="18" charset="0"/>
                            </a:rPr>
                            <m:t>𝑜𝑝𝑡</m:t>
                          </m:r>
                        </m:sub>
                        <m:sup>
                          <m:r>
                            <a:rPr lang="en-US" i="0">
                              <a:latin typeface="Cambria Math" panose="02040503050406030204" pitchFamily="18" charset="0"/>
                            </a:rPr>
                            <m:t>2</m:t>
                          </m:r>
                        </m:sup>
                      </m:sSubSup>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𝑒𝑙</m:t>
                          </m:r>
                        </m:sub>
                      </m:sSub>
                    </m:oMath>
                  </m:oMathPara>
                </a14:m>
                <a:endParaRPr lang="en-US" dirty="0"/>
              </a:p>
            </p:txBody>
          </p:sp>
        </mc:Choice>
        <mc:Fallback xmlns="">
          <p:sp>
            <p:nvSpPr>
              <p:cNvPr id="25" name="Rectangle 24">
                <a:extLst>
                  <a:ext uri="{FF2B5EF4-FFF2-40B4-BE49-F238E27FC236}">
                    <a16:creationId xmlns:a16="http://schemas.microsoft.com/office/drawing/2014/main" id="{F6FF1C7E-171B-4976-9EB6-4701C98C7266}"/>
                  </a:ext>
                </a:extLst>
              </p:cNvPr>
              <p:cNvSpPr>
                <a:spLocks noRot="1" noChangeAspect="1" noMove="1" noResize="1" noEditPoints="1" noAdjustHandles="1" noChangeArrowheads="1" noChangeShapeType="1" noTextEdit="1"/>
              </p:cNvSpPr>
              <p:nvPr/>
            </p:nvSpPr>
            <p:spPr>
              <a:xfrm>
                <a:off x="3771657" y="5347444"/>
                <a:ext cx="1547860" cy="401585"/>
              </a:xfrm>
              <a:prstGeom prst="rect">
                <a:avLst/>
              </a:prstGeom>
              <a:blipFill>
                <a:blip r:embed="rId9"/>
                <a:stretch>
                  <a:fillRect b="-75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 name="Rectangle 27">
                <a:extLst>
                  <a:ext uri="{FF2B5EF4-FFF2-40B4-BE49-F238E27FC236}">
                    <a16:creationId xmlns:a16="http://schemas.microsoft.com/office/drawing/2014/main" id="{8CD36542-8C56-4490-AEEA-6FAF9EEB82F1}"/>
                  </a:ext>
                </a:extLst>
              </p:cNvPr>
              <p:cNvSpPr/>
              <p:nvPr/>
            </p:nvSpPr>
            <p:spPr>
              <a:xfrm>
                <a:off x="1695696" y="5347444"/>
                <a:ext cx="181440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type m:val="lin"/>
                          <m:ctrlPr>
                            <a:rPr lang="en-US" i="1">
                              <a:latin typeface="Cambria Math" panose="02040503050406030204" pitchFamily="18" charset="0"/>
                            </a:rPr>
                          </m:ctrlPr>
                        </m:fPr>
                        <m:num>
                          <m:r>
                            <a:rPr lang="en-US">
                              <a:latin typeface="Cambria Math" panose="02040503050406030204" pitchFamily="18" charset="0"/>
                            </a:rPr>
                            <m:t>1</m:t>
                          </m:r>
                        </m:num>
                        <m:den>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𝑒𝑙</m:t>
                              </m:r>
                            </m:sub>
                          </m:sSub>
                        </m:den>
                      </m:f>
                      <m:r>
                        <a:rPr lang="en-US" i="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𝜏</m:t>
                          </m:r>
                        </m:e>
                        <m:sub>
                          <m:r>
                            <a:rPr lang="en-US" i="1">
                              <a:latin typeface="Cambria Math" panose="02040503050406030204" pitchFamily="18" charset="0"/>
                            </a:rPr>
                            <m:t>𝑅𝐶</m:t>
                          </m:r>
                        </m:sub>
                      </m:sSub>
                      <m:r>
                        <a:rPr lang="en-US" i="0">
                          <a:latin typeface="Cambria Math" panose="02040503050406030204" pitchFamily="18" charset="0"/>
                        </a:rPr>
                        <m:t>∝</m:t>
                      </m:r>
                      <m:r>
                        <a:rPr lang="en-US" i="1">
                          <a:latin typeface="Cambria Math" panose="02040503050406030204" pitchFamily="18" charset="0"/>
                        </a:rPr>
                        <m:t>𝐶</m:t>
                      </m:r>
                    </m:oMath>
                  </m:oMathPara>
                </a14:m>
                <a:endParaRPr lang="en-US" dirty="0"/>
              </a:p>
            </p:txBody>
          </p:sp>
        </mc:Choice>
        <mc:Fallback xmlns="">
          <p:sp>
            <p:nvSpPr>
              <p:cNvPr id="28" name="Rectangle 27">
                <a:extLst>
                  <a:ext uri="{FF2B5EF4-FFF2-40B4-BE49-F238E27FC236}">
                    <a16:creationId xmlns:a16="http://schemas.microsoft.com/office/drawing/2014/main" id="{8CD36542-8C56-4490-AEEA-6FAF9EEB82F1}"/>
                  </a:ext>
                </a:extLst>
              </p:cNvPr>
              <p:cNvSpPr>
                <a:spLocks noRot="1" noChangeAspect="1" noMove="1" noResize="1" noEditPoints="1" noAdjustHandles="1" noChangeArrowheads="1" noChangeShapeType="1" noTextEdit="1"/>
              </p:cNvSpPr>
              <p:nvPr/>
            </p:nvSpPr>
            <p:spPr>
              <a:xfrm>
                <a:off x="1695696" y="5347444"/>
                <a:ext cx="1814407" cy="369332"/>
              </a:xfrm>
              <a:prstGeom prst="rect">
                <a:avLst/>
              </a:prstGeom>
              <a:blipFill>
                <a:blip r:embed="rId10"/>
                <a:stretch>
                  <a:fillRect l="-8725" t="-116393" b="-17541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 name="Rectangle 31">
                <a:extLst>
                  <a:ext uri="{FF2B5EF4-FFF2-40B4-BE49-F238E27FC236}">
                    <a16:creationId xmlns:a16="http://schemas.microsoft.com/office/drawing/2014/main" id="{3CB653E1-1A9B-4755-BA2C-06829E838980}"/>
                  </a:ext>
                </a:extLst>
              </p:cNvPr>
              <p:cNvSpPr/>
              <p:nvPr/>
            </p:nvSpPr>
            <p:spPr>
              <a:xfrm>
                <a:off x="1687685" y="5686168"/>
                <a:ext cx="1833066" cy="39074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type m:val="lin"/>
                          <m:ctrlPr>
                            <a:rPr lang="en-US" i="1">
                              <a:latin typeface="Cambria Math" panose="02040503050406030204" pitchFamily="18" charset="0"/>
                            </a:rPr>
                          </m:ctrlPr>
                        </m:fPr>
                        <m:num>
                          <m:r>
                            <a:rPr lang="en-US">
                              <a:latin typeface="Cambria Math" panose="02040503050406030204" pitchFamily="18" charset="0"/>
                            </a:rPr>
                            <m:t>1</m:t>
                          </m:r>
                        </m:num>
                        <m:den>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𝑜𝑝𝑡</m:t>
                              </m:r>
                            </m:sub>
                          </m:sSub>
                        </m:den>
                      </m:f>
                      <m:r>
                        <a:rPr lang="en-US" i="0">
                          <a:latin typeface="Cambria Math" panose="02040503050406030204" pitchFamily="18" charset="0"/>
                        </a:rPr>
                        <m:t>∝</m:t>
                      </m:r>
                      <m:r>
                        <a:rPr lang="en-US" i="1">
                          <a:latin typeface="Cambria Math" panose="02040503050406030204" pitchFamily="18" charset="0"/>
                        </a:rPr>
                        <m:t>𝑄</m:t>
                      </m:r>
                      <m:r>
                        <a:rPr lang="en-US" i="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𝐹</m:t>
                          </m:r>
                        </m:e>
                        <m:sub>
                          <m:r>
                            <a:rPr lang="en-US" i="1">
                              <a:latin typeface="Cambria Math" panose="02040503050406030204" pitchFamily="18" charset="0"/>
                            </a:rPr>
                            <m:t>𝑝</m:t>
                          </m:r>
                        </m:sub>
                      </m:sSub>
                    </m:oMath>
                  </m:oMathPara>
                </a14:m>
                <a:endParaRPr lang="en-US" dirty="0"/>
              </a:p>
            </p:txBody>
          </p:sp>
        </mc:Choice>
        <mc:Fallback xmlns="">
          <p:sp>
            <p:nvSpPr>
              <p:cNvPr id="32" name="Rectangle 31">
                <a:extLst>
                  <a:ext uri="{FF2B5EF4-FFF2-40B4-BE49-F238E27FC236}">
                    <a16:creationId xmlns:a16="http://schemas.microsoft.com/office/drawing/2014/main" id="{3CB653E1-1A9B-4755-BA2C-06829E838980}"/>
                  </a:ext>
                </a:extLst>
              </p:cNvPr>
              <p:cNvSpPr>
                <a:spLocks noRot="1" noChangeAspect="1" noMove="1" noResize="1" noEditPoints="1" noAdjustHandles="1" noChangeArrowheads="1" noChangeShapeType="1" noTextEdit="1"/>
              </p:cNvSpPr>
              <p:nvPr/>
            </p:nvSpPr>
            <p:spPr>
              <a:xfrm>
                <a:off x="1687685" y="5686168"/>
                <a:ext cx="1833066" cy="390748"/>
              </a:xfrm>
              <a:prstGeom prst="rect">
                <a:avLst/>
              </a:prstGeom>
              <a:blipFill>
                <a:blip r:embed="rId11"/>
                <a:stretch>
                  <a:fillRect l="-8970" t="-109375" b="-164063"/>
                </a:stretch>
              </a:blipFill>
            </p:spPr>
            <p:txBody>
              <a:bodyPr/>
              <a:lstStyle/>
              <a:p>
                <a:r>
                  <a:rPr lang="en-US">
                    <a:noFill/>
                  </a:rPr>
                  <a:t> </a:t>
                </a:r>
              </a:p>
            </p:txBody>
          </p:sp>
        </mc:Fallback>
      </mc:AlternateContent>
      <p:sp>
        <p:nvSpPr>
          <p:cNvPr id="33" name="TextBox 32">
            <a:extLst>
              <a:ext uri="{FF2B5EF4-FFF2-40B4-BE49-F238E27FC236}">
                <a16:creationId xmlns:a16="http://schemas.microsoft.com/office/drawing/2014/main" id="{9162706C-3312-424F-B395-42F2F91C6202}"/>
              </a:ext>
            </a:extLst>
          </p:cNvPr>
          <p:cNvSpPr txBox="1"/>
          <p:nvPr/>
        </p:nvSpPr>
        <p:spPr>
          <a:xfrm>
            <a:off x="1628906" y="5028925"/>
            <a:ext cx="4390893" cy="307777"/>
          </a:xfrm>
          <a:prstGeom prst="rect">
            <a:avLst/>
          </a:prstGeom>
          <a:noFill/>
        </p:spPr>
        <p:txBody>
          <a:bodyPr wrap="square" rtlCol="0">
            <a:spAutoFit/>
          </a:bodyPr>
          <a:lstStyle/>
          <a:p>
            <a:r>
              <a:rPr lang="en-US" sz="1400" dirty="0">
                <a:solidFill>
                  <a:srgbClr val="DC4405"/>
                </a:solidFill>
                <a:ea typeface="Arial Unicode MS" pitchFamily="34" charset="-122"/>
                <a:cs typeface="Arial Unicode MS" pitchFamily="34" charset="-122"/>
              </a:rPr>
              <a:t>Trade-off between bandwidth and energy efficiency:</a:t>
            </a:r>
          </a:p>
        </p:txBody>
      </p:sp>
      <mc:AlternateContent xmlns:mc="http://schemas.openxmlformats.org/markup-compatibility/2006" xmlns:a14="http://schemas.microsoft.com/office/drawing/2010/main">
        <mc:Choice Requires="a14">
          <p:sp>
            <p:nvSpPr>
              <p:cNvPr id="35" name="Rectangle 34">
                <a:extLst>
                  <a:ext uri="{FF2B5EF4-FFF2-40B4-BE49-F238E27FC236}">
                    <a16:creationId xmlns:a16="http://schemas.microsoft.com/office/drawing/2014/main" id="{DAA0DC90-9C91-45DC-B461-866F30558161}"/>
                  </a:ext>
                </a:extLst>
              </p:cNvPr>
              <p:cNvSpPr/>
              <p:nvPr/>
            </p:nvSpPr>
            <p:spPr>
              <a:xfrm>
                <a:off x="3782305" y="5678193"/>
                <a:ext cx="1458926" cy="42973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𝑒𝑙</m:t>
                          </m:r>
                        </m:sub>
                      </m:sSub>
                      <m:r>
                        <a:rPr lang="en-US" i="0">
                          <a:latin typeface="Cambria Math" panose="02040503050406030204" pitchFamily="18" charset="0"/>
                        </a:rPr>
                        <m:t>=</m:t>
                      </m:r>
                      <m:rad>
                        <m:radPr>
                          <m:degHide m:val="on"/>
                          <m:ctrlPr>
                            <a:rPr lang="en-US" i="1">
                              <a:latin typeface="Cambria Math" panose="02040503050406030204" pitchFamily="18" charset="0"/>
                            </a:rPr>
                          </m:ctrlPr>
                        </m:radPr>
                        <m:deg/>
                        <m:e>
                          <m:r>
                            <a:rPr lang="en-US" i="0">
                              <a:latin typeface="Cambria Math" panose="02040503050406030204" pitchFamily="18" charset="0"/>
                            </a:rPr>
                            <m:t>2</m:t>
                          </m:r>
                        </m:e>
                      </m:rad>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𝑜𝑝𝑡</m:t>
                          </m:r>
                        </m:sub>
                      </m:sSub>
                    </m:oMath>
                  </m:oMathPara>
                </a14:m>
                <a:endParaRPr lang="en-US" dirty="0"/>
              </a:p>
            </p:txBody>
          </p:sp>
        </mc:Choice>
        <mc:Fallback xmlns="">
          <p:sp>
            <p:nvSpPr>
              <p:cNvPr id="35" name="Rectangle 34">
                <a:extLst>
                  <a:ext uri="{FF2B5EF4-FFF2-40B4-BE49-F238E27FC236}">
                    <a16:creationId xmlns:a16="http://schemas.microsoft.com/office/drawing/2014/main" id="{DAA0DC90-9C91-45DC-B461-866F30558161}"/>
                  </a:ext>
                </a:extLst>
              </p:cNvPr>
              <p:cNvSpPr>
                <a:spLocks noRot="1" noChangeAspect="1" noMove="1" noResize="1" noEditPoints="1" noAdjustHandles="1" noChangeArrowheads="1" noChangeShapeType="1" noTextEdit="1"/>
              </p:cNvSpPr>
              <p:nvPr/>
            </p:nvSpPr>
            <p:spPr>
              <a:xfrm>
                <a:off x="3782305" y="5678193"/>
                <a:ext cx="1458926" cy="429733"/>
              </a:xfrm>
              <a:prstGeom prst="rect">
                <a:avLst/>
              </a:prstGeom>
              <a:blipFill>
                <a:blip r:embed="rId12"/>
                <a:stretch>
                  <a:fillRect b="-7042"/>
                </a:stretch>
              </a:blipFill>
            </p:spPr>
            <p:txBody>
              <a:bodyPr/>
              <a:lstStyle/>
              <a:p>
                <a:r>
                  <a:rPr lang="en-US">
                    <a:noFill/>
                  </a:rPr>
                  <a:t> </a:t>
                </a:r>
              </a:p>
            </p:txBody>
          </p:sp>
        </mc:Fallback>
      </mc:AlternateContent>
      <p:sp>
        <p:nvSpPr>
          <p:cNvPr id="36" name="Rectangle 35">
            <a:extLst>
              <a:ext uri="{FF2B5EF4-FFF2-40B4-BE49-F238E27FC236}">
                <a16:creationId xmlns:a16="http://schemas.microsoft.com/office/drawing/2014/main" id="{3CA4AAC6-AACA-4D99-B531-503F5495BAC8}"/>
              </a:ext>
            </a:extLst>
          </p:cNvPr>
          <p:cNvSpPr/>
          <p:nvPr/>
        </p:nvSpPr>
        <p:spPr bwMode="auto">
          <a:xfrm>
            <a:off x="1621003" y="2614915"/>
            <a:ext cx="3304288" cy="1017269"/>
          </a:xfrm>
          <a:prstGeom prst="rect">
            <a:avLst/>
          </a:prstGeom>
          <a:noFill/>
          <a:ln w="28575" cap="flat" cmpd="sng" algn="ctr">
            <a:solidFill>
              <a:srgbClr val="0070C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37" name="Rectangle 36">
            <a:extLst>
              <a:ext uri="{FF2B5EF4-FFF2-40B4-BE49-F238E27FC236}">
                <a16:creationId xmlns:a16="http://schemas.microsoft.com/office/drawing/2014/main" id="{274C3AA1-88BB-4F66-BA5F-55A59001F19E}"/>
              </a:ext>
            </a:extLst>
          </p:cNvPr>
          <p:cNvSpPr/>
          <p:nvPr/>
        </p:nvSpPr>
        <p:spPr bwMode="auto">
          <a:xfrm>
            <a:off x="1621003" y="3721812"/>
            <a:ext cx="3304288" cy="1261545"/>
          </a:xfrm>
          <a:prstGeom prst="rect">
            <a:avLst/>
          </a:prstGeom>
          <a:noFill/>
          <a:ln w="28575"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20" name="TextBox 19">
            <a:extLst>
              <a:ext uri="{FF2B5EF4-FFF2-40B4-BE49-F238E27FC236}">
                <a16:creationId xmlns:a16="http://schemas.microsoft.com/office/drawing/2014/main" id="{B91149BE-2F14-4FCF-830D-E2C378083563}"/>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36</a:t>
            </a:fld>
            <a:endParaRPr lang="en-US" dirty="0"/>
          </a:p>
        </p:txBody>
      </p:sp>
    </p:spTree>
    <p:custDataLst>
      <p:tags r:id="rId1"/>
    </p:custDataLst>
    <p:extLst>
      <p:ext uri="{BB962C8B-B14F-4D97-AF65-F5344CB8AC3E}">
        <p14:creationId xmlns:p14="http://schemas.microsoft.com/office/powerpoint/2010/main" val="537736059"/>
      </p:ext>
    </p:extLst>
  </p:cSld>
  <p:clrMapOvr>
    <a:masterClrMapping/>
  </p:clrMapOvr>
  <p:transition advTm="50070">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407BB-7BC3-4D86-BE27-4DEA88416707}"/>
              </a:ext>
            </a:extLst>
          </p:cNvPr>
          <p:cNvSpPr>
            <a:spLocks noGrp="1"/>
          </p:cNvSpPr>
          <p:nvPr>
            <p:ph type="title"/>
          </p:nvPr>
        </p:nvSpPr>
        <p:spPr/>
        <p:txBody>
          <a:bodyPr>
            <a:normAutofit fontScale="90000"/>
          </a:bodyPr>
          <a:lstStyle/>
          <a:p>
            <a:r>
              <a:rPr lang="en-US" dirty="0"/>
              <a:t>Principle of TCO-gated silicon microring modulator </a:t>
            </a:r>
          </a:p>
        </p:txBody>
      </p:sp>
      <p:graphicFrame>
        <p:nvGraphicFramePr>
          <p:cNvPr id="20" name="Table 19">
            <a:extLst>
              <a:ext uri="{FF2B5EF4-FFF2-40B4-BE49-F238E27FC236}">
                <a16:creationId xmlns:a16="http://schemas.microsoft.com/office/drawing/2014/main" id="{C4AFA9C7-A03E-4A0F-A344-9414A60C90D9}"/>
              </a:ext>
            </a:extLst>
          </p:cNvPr>
          <p:cNvGraphicFramePr>
            <a:graphicFrameLocks noGrp="1"/>
          </p:cNvGraphicFramePr>
          <p:nvPr>
            <p:extLst>
              <p:ext uri="{D42A27DB-BD31-4B8C-83A1-F6EECF244321}">
                <p14:modId xmlns:p14="http://schemas.microsoft.com/office/powerpoint/2010/main" val="3688481684"/>
              </p:ext>
            </p:extLst>
          </p:nvPr>
        </p:nvGraphicFramePr>
        <p:xfrm>
          <a:off x="4124326" y="3554406"/>
          <a:ext cx="2910839" cy="2644140"/>
        </p:xfrm>
        <a:graphic>
          <a:graphicData uri="http://schemas.openxmlformats.org/drawingml/2006/table">
            <a:tbl>
              <a:tblPr firstRow="1" bandRow="1">
                <a:tableStyleId>{69012ECD-51FC-41F1-AA8D-1B2483CD663E}</a:tableStyleId>
              </a:tblPr>
              <a:tblGrid>
                <a:gridCol w="824336">
                  <a:extLst>
                    <a:ext uri="{9D8B030D-6E8A-4147-A177-3AD203B41FA5}">
                      <a16:colId xmlns:a16="http://schemas.microsoft.com/office/drawing/2014/main" val="35474525"/>
                    </a:ext>
                  </a:extLst>
                </a:gridCol>
                <a:gridCol w="1024398">
                  <a:extLst>
                    <a:ext uri="{9D8B030D-6E8A-4147-A177-3AD203B41FA5}">
                      <a16:colId xmlns:a16="http://schemas.microsoft.com/office/drawing/2014/main" val="3089019937"/>
                    </a:ext>
                  </a:extLst>
                </a:gridCol>
                <a:gridCol w="1062105">
                  <a:extLst>
                    <a:ext uri="{9D8B030D-6E8A-4147-A177-3AD203B41FA5}">
                      <a16:colId xmlns:a16="http://schemas.microsoft.com/office/drawing/2014/main" val="429775707"/>
                    </a:ext>
                  </a:extLst>
                </a:gridCol>
              </a:tblGrid>
              <a:tr h="410373">
                <a:tc>
                  <a:txBody>
                    <a:bodyPr/>
                    <a:lstStyle/>
                    <a:p>
                      <a:endParaRPr lang="en-US" sz="900" dirty="0"/>
                    </a:p>
                  </a:txBody>
                  <a:tcPr marL="69499" marR="69499" marT="34750" marB="34750" anchor="ctr"/>
                </a:tc>
                <a:tc>
                  <a:txBody>
                    <a:bodyPr/>
                    <a:lstStyle/>
                    <a:p>
                      <a:r>
                        <a:rPr lang="en-US" sz="1000" dirty="0"/>
                        <a:t>Reversed biased PN junction</a:t>
                      </a:r>
                    </a:p>
                  </a:txBody>
                  <a:tcPr marL="69499" marR="69499" marT="34750" marB="34750" anchor="ctr"/>
                </a:tc>
                <a:tc>
                  <a:txBody>
                    <a:bodyPr/>
                    <a:lstStyle/>
                    <a:p>
                      <a:r>
                        <a:rPr lang="en-US" sz="1000" dirty="0"/>
                        <a:t>Hybrid TCO-Si MOS</a:t>
                      </a:r>
                    </a:p>
                  </a:txBody>
                  <a:tcPr marL="69499" marR="69499" marT="34750" marB="34750" anchor="ctr"/>
                </a:tc>
                <a:extLst>
                  <a:ext uri="{0D108BD9-81ED-4DB2-BD59-A6C34878D82A}">
                    <a16:rowId xmlns:a16="http://schemas.microsoft.com/office/drawing/2014/main" val="3051656980"/>
                  </a:ext>
                </a:extLst>
              </a:tr>
              <a:tr h="283043">
                <a:tc>
                  <a:txBody>
                    <a:bodyPr/>
                    <a:lstStyle/>
                    <a:p>
                      <a:r>
                        <a:rPr lang="en-US" sz="1000" dirty="0"/>
                        <a:t>Q factor</a:t>
                      </a:r>
                    </a:p>
                  </a:txBody>
                  <a:tcPr marL="69499" marR="69499" marT="34750" marB="34750" anchor="ctr"/>
                </a:tc>
                <a:tc>
                  <a:txBody>
                    <a:bodyPr/>
                    <a:lstStyle/>
                    <a:p>
                      <a:pPr algn="ctr"/>
                      <a:r>
                        <a:rPr lang="en-US" sz="1200" dirty="0"/>
                        <a:t>&gt;10</a:t>
                      </a:r>
                      <a:r>
                        <a:rPr lang="en-US" sz="1200" baseline="30000" dirty="0"/>
                        <a:t>4</a:t>
                      </a:r>
                      <a:endParaRPr lang="en-US" sz="1200" dirty="0">
                        <a:solidFill>
                          <a:schemeClr val="tx1"/>
                        </a:solidFill>
                      </a:endParaRPr>
                    </a:p>
                  </a:txBody>
                  <a:tcPr marL="69499" marR="69499" marT="34750" marB="34750" anchor="ctr"/>
                </a:tc>
                <a:tc>
                  <a:txBody>
                    <a:bodyPr/>
                    <a:lstStyle/>
                    <a:p>
                      <a:pPr algn="ctr"/>
                      <a:r>
                        <a:rPr lang="en-US" sz="1200" dirty="0">
                          <a:solidFill>
                            <a:srgbClr val="DC4405"/>
                          </a:solidFill>
                        </a:rPr>
                        <a:t>1000~2000</a:t>
                      </a:r>
                    </a:p>
                  </a:txBody>
                  <a:tcPr marL="69499" marR="69499" marT="34750" marB="34750" anchor="ctr"/>
                </a:tc>
                <a:extLst>
                  <a:ext uri="{0D108BD9-81ED-4DB2-BD59-A6C34878D82A}">
                    <a16:rowId xmlns:a16="http://schemas.microsoft.com/office/drawing/2014/main" val="1818007539"/>
                  </a:ext>
                </a:extLst>
              </a:tr>
              <a:tr h="410373">
                <a:tc>
                  <a:txBody>
                    <a:bodyPr/>
                    <a:lstStyle/>
                    <a:p>
                      <a:r>
                        <a:rPr lang="en-US" sz="1000" dirty="0"/>
                        <a:t>Wavelength tunability</a:t>
                      </a:r>
                    </a:p>
                  </a:txBody>
                  <a:tcPr marL="69499" marR="69499" marT="34750" marB="34750" anchor="ctr"/>
                </a:tc>
                <a:tc>
                  <a:txBody>
                    <a:bodyPr/>
                    <a:lstStyle/>
                    <a:p>
                      <a:pPr algn="ctr"/>
                      <a:r>
                        <a:rPr lang="en-US" sz="1200" dirty="0"/>
                        <a:t>10~20 pm/V</a:t>
                      </a:r>
                      <a:endParaRPr lang="en-US" sz="1200" dirty="0">
                        <a:solidFill>
                          <a:schemeClr val="tx1"/>
                        </a:solidFill>
                      </a:endParaRPr>
                    </a:p>
                  </a:txBody>
                  <a:tcPr marL="69499" marR="69499" marT="34750" marB="34750" anchor="ctr"/>
                </a:tc>
                <a:tc>
                  <a:txBody>
                    <a:bodyPr/>
                    <a:lstStyle/>
                    <a:p>
                      <a:pPr algn="ctr"/>
                      <a:r>
                        <a:rPr lang="en-US" sz="1200" dirty="0">
                          <a:solidFill>
                            <a:srgbClr val="DC4405"/>
                          </a:solidFill>
                        </a:rPr>
                        <a:t>~100pm/V</a:t>
                      </a:r>
                    </a:p>
                  </a:txBody>
                  <a:tcPr marL="69499" marR="69499" marT="34750" marB="34750" anchor="ctr"/>
                </a:tc>
                <a:extLst>
                  <a:ext uri="{0D108BD9-81ED-4DB2-BD59-A6C34878D82A}">
                    <a16:rowId xmlns:a16="http://schemas.microsoft.com/office/drawing/2014/main" val="62367677"/>
                  </a:ext>
                </a:extLst>
              </a:tr>
              <a:tr h="719605">
                <a:tc>
                  <a:txBody>
                    <a:bodyPr/>
                    <a:lstStyle/>
                    <a:p>
                      <a:r>
                        <a:rPr lang="en-US" sz="1000" dirty="0"/>
                        <a:t>Photon life time limited bandwidth </a:t>
                      </a:r>
                      <a:r>
                        <a:rPr lang="en-US" sz="900" dirty="0"/>
                        <a:t>(@1550nm)</a:t>
                      </a:r>
                      <a:endParaRPr lang="en-US" sz="1000" dirty="0"/>
                    </a:p>
                  </a:txBody>
                  <a:tcPr marL="69499" marR="69499" marT="34750" marB="34750" anchor="ctr"/>
                </a:tc>
                <a:tc>
                  <a:txBody>
                    <a:bodyPr/>
                    <a:lstStyle/>
                    <a:p>
                      <a:pPr algn="ctr"/>
                      <a:r>
                        <a:rPr lang="en-US" sz="1200" dirty="0"/>
                        <a:t>~20GHz</a:t>
                      </a:r>
                      <a:endParaRPr lang="en-US" sz="1200" dirty="0">
                        <a:solidFill>
                          <a:schemeClr val="tx1"/>
                        </a:solidFill>
                      </a:endParaRPr>
                    </a:p>
                  </a:txBody>
                  <a:tcPr marL="69499" marR="69499" marT="34750" marB="34750" anchor="ctr"/>
                </a:tc>
                <a:tc>
                  <a:txBody>
                    <a:bodyPr/>
                    <a:lstStyle/>
                    <a:p>
                      <a:pPr algn="ctr"/>
                      <a:r>
                        <a:rPr lang="en-US" sz="1200" dirty="0">
                          <a:solidFill>
                            <a:srgbClr val="DC4405"/>
                          </a:solidFill>
                        </a:rPr>
                        <a:t>97~194GHz</a:t>
                      </a:r>
                    </a:p>
                  </a:txBody>
                  <a:tcPr marL="69499" marR="69499" marT="34750" marB="34750" anchor="ctr"/>
                </a:tc>
                <a:extLst>
                  <a:ext uri="{0D108BD9-81ED-4DB2-BD59-A6C34878D82A}">
                    <a16:rowId xmlns:a16="http://schemas.microsoft.com/office/drawing/2014/main" val="3465879438"/>
                  </a:ext>
                </a:extLst>
              </a:tr>
              <a:tr h="410373">
                <a:tc>
                  <a:txBody>
                    <a:bodyPr/>
                    <a:lstStyle/>
                    <a:p>
                      <a:r>
                        <a:rPr lang="en-US" sz="1000" dirty="0"/>
                        <a:t>RC limited bandwidth</a:t>
                      </a:r>
                    </a:p>
                  </a:txBody>
                  <a:tcPr marL="69499" marR="69499" marT="34750" marB="34750" anchor="ctr"/>
                </a:tc>
                <a:tc>
                  <a:txBody>
                    <a:bodyPr/>
                    <a:lstStyle/>
                    <a:p>
                      <a:pPr algn="ctr"/>
                      <a:r>
                        <a:rPr lang="en-US" sz="1200" dirty="0"/>
                        <a:t>~150GHz</a:t>
                      </a:r>
                      <a:endParaRPr lang="en-US" sz="1200" dirty="0">
                        <a:solidFill>
                          <a:schemeClr val="tx1"/>
                        </a:solidFill>
                      </a:endParaRPr>
                    </a:p>
                  </a:txBody>
                  <a:tcPr marL="69499" marR="69499" marT="34750" marB="34750" anchor="ctr"/>
                </a:tc>
                <a:tc>
                  <a:txBody>
                    <a:bodyPr/>
                    <a:lstStyle/>
                    <a:p>
                      <a:pPr algn="ctr"/>
                      <a:r>
                        <a:rPr lang="en-US" sz="1200" dirty="0"/>
                        <a:t>~50GHz</a:t>
                      </a:r>
                      <a:endParaRPr lang="en-US" sz="1200" dirty="0">
                        <a:solidFill>
                          <a:schemeClr val="tx1"/>
                        </a:solidFill>
                      </a:endParaRPr>
                    </a:p>
                  </a:txBody>
                  <a:tcPr marL="69499" marR="69499" marT="34750" marB="34750" anchor="ctr"/>
                </a:tc>
                <a:extLst>
                  <a:ext uri="{0D108BD9-81ED-4DB2-BD59-A6C34878D82A}">
                    <a16:rowId xmlns:a16="http://schemas.microsoft.com/office/drawing/2014/main" val="4278394690"/>
                  </a:ext>
                </a:extLst>
              </a:tr>
              <a:tr h="410373">
                <a:tc>
                  <a:txBody>
                    <a:bodyPr/>
                    <a:lstStyle/>
                    <a:p>
                      <a:r>
                        <a:rPr lang="en-US" sz="1000" dirty="0"/>
                        <a:t>3dB bandwidth</a:t>
                      </a:r>
                    </a:p>
                  </a:txBody>
                  <a:tcPr marL="69499" marR="69499" marT="34750" marB="34750" anchor="ctr"/>
                </a:tc>
                <a:tc>
                  <a:txBody>
                    <a:bodyPr/>
                    <a:lstStyle/>
                    <a:p>
                      <a:pPr algn="ctr"/>
                      <a:r>
                        <a:rPr lang="en-US" sz="1200" dirty="0"/>
                        <a:t>~20GHz</a:t>
                      </a:r>
                      <a:endParaRPr lang="en-US" sz="1200" dirty="0">
                        <a:solidFill>
                          <a:schemeClr val="tx1"/>
                        </a:solidFill>
                      </a:endParaRPr>
                    </a:p>
                  </a:txBody>
                  <a:tcPr marL="69499" marR="69499" marT="34750" marB="34750" anchor="ctr"/>
                </a:tc>
                <a:tc>
                  <a:txBody>
                    <a:bodyPr/>
                    <a:lstStyle/>
                    <a:p>
                      <a:pPr algn="ctr"/>
                      <a:r>
                        <a:rPr lang="en-US" sz="1200" dirty="0"/>
                        <a:t>~50GHz</a:t>
                      </a:r>
                      <a:endParaRPr lang="en-US" sz="1200" dirty="0">
                        <a:solidFill>
                          <a:schemeClr val="tx1"/>
                        </a:solidFill>
                      </a:endParaRPr>
                    </a:p>
                  </a:txBody>
                  <a:tcPr marL="69499" marR="69499" marT="34750" marB="34750" anchor="ctr"/>
                </a:tc>
                <a:extLst>
                  <a:ext uri="{0D108BD9-81ED-4DB2-BD59-A6C34878D82A}">
                    <a16:rowId xmlns:a16="http://schemas.microsoft.com/office/drawing/2014/main" val="1036239962"/>
                  </a:ext>
                </a:extLst>
              </a:tr>
            </a:tbl>
          </a:graphicData>
        </a:graphic>
      </p:graphicFrame>
      <p:graphicFrame>
        <p:nvGraphicFramePr>
          <p:cNvPr id="23" name="Diagram 22">
            <a:extLst>
              <a:ext uri="{FF2B5EF4-FFF2-40B4-BE49-F238E27FC236}">
                <a16:creationId xmlns:a16="http://schemas.microsoft.com/office/drawing/2014/main" id="{4DCE257F-B14D-406C-8854-83860D9ABD47}"/>
              </a:ext>
            </a:extLst>
          </p:cNvPr>
          <p:cNvGraphicFramePr/>
          <p:nvPr>
            <p:extLst>
              <p:ext uri="{D42A27DB-BD31-4B8C-83A1-F6EECF244321}">
                <p14:modId xmlns:p14="http://schemas.microsoft.com/office/powerpoint/2010/main" val="1785341309"/>
              </p:ext>
            </p:extLst>
          </p:nvPr>
        </p:nvGraphicFramePr>
        <p:xfrm>
          <a:off x="4215765" y="1528134"/>
          <a:ext cx="2819400" cy="177546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4" name="Arrow: Curved Right 23">
            <a:extLst>
              <a:ext uri="{FF2B5EF4-FFF2-40B4-BE49-F238E27FC236}">
                <a16:creationId xmlns:a16="http://schemas.microsoft.com/office/drawing/2014/main" id="{26E4DA60-321C-4CB0-A5BA-904A6F585F96}"/>
              </a:ext>
            </a:extLst>
          </p:cNvPr>
          <p:cNvSpPr/>
          <p:nvPr/>
        </p:nvSpPr>
        <p:spPr bwMode="auto">
          <a:xfrm flipV="1">
            <a:off x="3825241" y="2054551"/>
            <a:ext cx="342901" cy="1142363"/>
          </a:xfrm>
          <a:prstGeom prst="curvedRightArrow">
            <a:avLst/>
          </a:prstGeom>
          <a:solidFill>
            <a:srgbClr val="FF33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pic>
        <p:nvPicPr>
          <p:cNvPr id="26" name="Graphic 25">
            <a:extLst>
              <a:ext uri="{FF2B5EF4-FFF2-40B4-BE49-F238E27FC236}">
                <a16:creationId xmlns:a16="http://schemas.microsoft.com/office/drawing/2014/main" id="{5E8F8BA5-9D6A-428E-90DB-105EC5A7962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147560" y="1421454"/>
            <a:ext cx="5044440" cy="4146116"/>
          </a:xfrm>
          <a:prstGeom prst="rect">
            <a:avLst/>
          </a:prstGeom>
        </p:spPr>
      </p:pic>
      <p:pic>
        <p:nvPicPr>
          <p:cNvPr id="27" name="Graphic 26">
            <a:extLst>
              <a:ext uri="{FF2B5EF4-FFF2-40B4-BE49-F238E27FC236}">
                <a16:creationId xmlns:a16="http://schemas.microsoft.com/office/drawing/2014/main" id="{50695E86-CB62-4C8E-A6A5-41250308044C}"/>
              </a:ext>
            </a:extLst>
          </p:cNvPr>
          <p:cNvPicPr>
            <a:picLocks noChangeAspect="1"/>
          </p:cNvPicPr>
          <p:nvPr/>
        </p:nvPicPr>
        <p:blipFill rotWithShape="1">
          <a:blip r:embed="rId11">
            <a:extLst>
              <a:ext uri="{96DAC541-7B7A-43D3-8B79-37D633B846F1}">
                <asvg:svgBlip xmlns:asvg="http://schemas.microsoft.com/office/drawing/2016/SVG/main" r:embed="rId12"/>
              </a:ext>
            </a:extLst>
          </a:blip>
          <a:srcRect r="43642"/>
          <a:stretch/>
        </p:blipFill>
        <p:spPr>
          <a:xfrm>
            <a:off x="893446" y="1030537"/>
            <a:ext cx="2819400" cy="2219718"/>
          </a:xfrm>
          <a:prstGeom prst="rect">
            <a:avLst/>
          </a:prstGeom>
        </p:spPr>
      </p:pic>
      <p:sp>
        <p:nvSpPr>
          <p:cNvPr id="29" name="Oval 28">
            <a:extLst>
              <a:ext uri="{FF2B5EF4-FFF2-40B4-BE49-F238E27FC236}">
                <a16:creationId xmlns:a16="http://schemas.microsoft.com/office/drawing/2014/main" id="{1C29D8B3-7F70-42CD-A28F-5623BA9834B8}"/>
              </a:ext>
            </a:extLst>
          </p:cNvPr>
          <p:cNvSpPr/>
          <p:nvPr/>
        </p:nvSpPr>
        <p:spPr bwMode="auto">
          <a:xfrm>
            <a:off x="8482360" y="2613660"/>
            <a:ext cx="592316" cy="547562"/>
          </a:xfrm>
          <a:prstGeom prst="ellipse">
            <a:avLst/>
          </a:prstGeom>
          <a:solidFill>
            <a:schemeClr val="accent6">
              <a:lumMod val="60000"/>
              <a:lumOff val="40000"/>
              <a:alpha val="45098"/>
            </a:schemeClr>
          </a:solidFill>
          <a:ln w="28575" cap="flat" cmpd="sng" algn="ctr">
            <a:solidFill>
              <a:schemeClr val="accent6">
                <a:lumMod val="60000"/>
                <a:lumOff val="40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a:ln>
                <a:noFill/>
              </a:ln>
              <a:solidFill>
                <a:schemeClr val="accent6">
                  <a:lumMod val="20000"/>
                  <a:lumOff val="80000"/>
                </a:schemeClr>
              </a:solidFill>
              <a:effectLst/>
              <a:latin typeface="Arial" charset="0"/>
              <a:ea typeface="ＭＳ Ｐゴシック" pitchFamily="-96" charset="-128"/>
            </a:endParaRPr>
          </a:p>
        </p:txBody>
      </p:sp>
      <p:grpSp>
        <p:nvGrpSpPr>
          <p:cNvPr id="41" name="Group 40">
            <a:extLst>
              <a:ext uri="{FF2B5EF4-FFF2-40B4-BE49-F238E27FC236}">
                <a16:creationId xmlns:a16="http://schemas.microsoft.com/office/drawing/2014/main" id="{EAA09EBC-08EA-4749-843F-B8DDD1421C37}"/>
              </a:ext>
            </a:extLst>
          </p:cNvPr>
          <p:cNvGrpSpPr/>
          <p:nvPr/>
        </p:nvGrpSpPr>
        <p:grpSpPr>
          <a:xfrm>
            <a:off x="4089171" y="1375818"/>
            <a:ext cx="3305003" cy="4084153"/>
            <a:chOff x="4017817" y="1395947"/>
            <a:chExt cx="3305003" cy="4084153"/>
          </a:xfrm>
        </p:grpSpPr>
        <p:sp>
          <p:nvSpPr>
            <p:cNvPr id="42" name="Rectangle 41">
              <a:extLst>
                <a:ext uri="{FF2B5EF4-FFF2-40B4-BE49-F238E27FC236}">
                  <a16:creationId xmlns:a16="http://schemas.microsoft.com/office/drawing/2014/main" id="{C585505A-2FE9-40DA-8482-DB435F8CCFDE}"/>
                </a:ext>
              </a:extLst>
            </p:cNvPr>
            <p:cNvSpPr/>
            <p:nvPr/>
          </p:nvSpPr>
          <p:spPr>
            <a:xfrm>
              <a:off x="4017817" y="1395947"/>
              <a:ext cx="3305003" cy="4084153"/>
            </a:xfrm>
            <a:prstGeom prst="rect">
              <a:avLst/>
            </a:prstGeom>
            <a:solidFill>
              <a:schemeClr val="bg1"/>
            </a:solidFill>
            <a:ln>
              <a:solidFill>
                <a:srgbClr val="1C75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a:extLst>
                <a:ext uri="{FF2B5EF4-FFF2-40B4-BE49-F238E27FC236}">
                  <a16:creationId xmlns:a16="http://schemas.microsoft.com/office/drawing/2014/main" id="{2319C29D-D1D8-4FC5-A82E-1776805523B6}"/>
                </a:ext>
              </a:extLst>
            </p:cNvPr>
            <p:cNvPicPr>
              <a:picLocks noChangeAspect="1"/>
            </p:cNvPicPr>
            <p:nvPr/>
          </p:nvPicPr>
          <p:blipFill>
            <a:blip r:embed="rId13"/>
            <a:stretch>
              <a:fillRect/>
            </a:stretch>
          </p:blipFill>
          <p:spPr>
            <a:xfrm>
              <a:off x="4079949" y="1430803"/>
              <a:ext cx="3151431" cy="1803624"/>
            </a:xfrm>
            <a:prstGeom prst="rect">
              <a:avLst/>
            </a:prstGeom>
          </p:spPr>
        </p:pic>
        <p:pic>
          <p:nvPicPr>
            <p:cNvPr id="44" name="Picture 43">
              <a:extLst>
                <a:ext uri="{FF2B5EF4-FFF2-40B4-BE49-F238E27FC236}">
                  <a16:creationId xmlns:a16="http://schemas.microsoft.com/office/drawing/2014/main" id="{9E4F4997-2FE0-43E8-99E0-2656BDD0B4F4}"/>
                </a:ext>
              </a:extLst>
            </p:cNvPr>
            <p:cNvPicPr>
              <a:picLocks noChangeAspect="1"/>
            </p:cNvPicPr>
            <p:nvPr/>
          </p:nvPicPr>
          <p:blipFill>
            <a:blip r:embed="rId14"/>
            <a:stretch>
              <a:fillRect/>
            </a:stretch>
          </p:blipFill>
          <p:spPr>
            <a:xfrm>
              <a:off x="4079949" y="3524564"/>
              <a:ext cx="3151431" cy="1513087"/>
            </a:xfrm>
            <a:prstGeom prst="rect">
              <a:avLst/>
            </a:prstGeom>
          </p:spPr>
        </p:pic>
        <p:sp>
          <p:nvSpPr>
            <p:cNvPr id="45" name="Rectangle 44">
              <a:extLst>
                <a:ext uri="{FF2B5EF4-FFF2-40B4-BE49-F238E27FC236}">
                  <a16:creationId xmlns:a16="http://schemas.microsoft.com/office/drawing/2014/main" id="{3DFAAED4-49E6-4F1C-B930-95ECF0517DB5}"/>
                </a:ext>
              </a:extLst>
            </p:cNvPr>
            <p:cNvSpPr/>
            <p:nvPr/>
          </p:nvSpPr>
          <p:spPr>
            <a:xfrm>
              <a:off x="4172314" y="5018435"/>
              <a:ext cx="2982866" cy="461665"/>
            </a:xfrm>
            <a:prstGeom prst="rect">
              <a:avLst/>
            </a:prstGeom>
          </p:spPr>
          <p:txBody>
            <a:bodyPr wrap="square">
              <a:spAutoFit/>
            </a:bodyPr>
            <a:lstStyle/>
            <a:p>
              <a:r>
                <a:rPr lang="en-US" sz="1200" dirty="0">
                  <a:solidFill>
                    <a:srgbClr val="222222"/>
                  </a:solidFill>
                </a:rPr>
                <a:t>(Sun, </a:t>
              </a:r>
              <a:r>
                <a:rPr lang="en-US" sz="1200" dirty="0" err="1">
                  <a:solidFill>
                    <a:srgbClr val="222222"/>
                  </a:solidFill>
                </a:rPr>
                <a:t>Jie</a:t>
              </a:r>
              <a:r>
                <a:rPr lang="en-US" sz="1200" dirty="0">
                  <a:solidFill>
                    <a:srgbClr val="222222"/>
                  </a:solidFill>
                </a:rPr>
                <a:t>, et al,</a:t>
              </a:r>
              <a:r>
                <a:rPr lang="en-US" sz="1200" i="1" dirty="0">
                  <a:solidFill>
                    <a:srgbClr val="222222"/>
                  </a:solidFill>
                </a:rPr>
                <a:t> Journal of Lightwave Technology</a:t>
              </a:r>
              <a:r>
                <a:rPr lang="en-US" sz="1200" dirty="0">
                  <a:solidFill>
                    <a:srgbClr val="222222"/>
                  </a:solidFill>
                </a:rPr>
                <a:t>  (2019))</a:t>
              </a:r>
            </a:p>
          </p:txBody>
        </p:sp>
      </p:grpSp>
      <p:sp>
        <p:nvSpPr>
          <p:cNvPr id="19" name="Arrow: Curved Right 18">
            <a:extLst>
              <a:ext uri="{FF2B5EF4-FFF2-40B4-BE49-F238E27FC236}">
                <a16:creationId xmlns:a16="http://schemas.microsoft.com/office/drawing/2014/main" id="{619AC8D2-8E1B-4D23-B62B-D971B15FD033}"/>
              </a:ext>
            </a:extLst>
          </p:cNvPr>
          <p:cNvSpPr/>
          <p:nvPr/>
        </p:nvSpPr>
        <p:spPr>
          <a:xfrm rot="14754564" flipV="1">
            <a:off x="9263539" y="2925596"/>
            <a:ext cx="302532" cy="937910"/>
          </a:xfrm>
          <a:prstGeom prst="curvedRightArrow">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 name="TextBox 45">
            <a:extLst>
              <a:ext uri="{FF2B5EF4-FFF2-40B4-BE49-F238E27FC236}">
                <a16:creationId xmlns:a16="http://schemas.microsoft.com/office/drawing/2014/main" id="{F5E0401E-4B3C-406F-B278-8546528520F9}"/>
              </a:ext>
            </a:extLst>
          </p:cNvPr>
          <p:cNvSpPr txBox="1"/>
          <p:nvPr/>
        </p:nvSpPr>
        <p:spPr>
          <a:xfrm>
            <a:off x="786790" y="3086062"/>
            <a:ext cx="3038451"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rgbClr val="DC4405"/>
                </a:solidFill>
              </a:rPr>
              <a:t>SiO</a:t>
            </a:r>
            <a:r>
              <a:rPr lang="en-US" sz="1600" baseline="-25000" dirty="0">
                <a:solidFill>
                  <a:srgbClr val="DC4405"/>
                </a:solidFill>
              </a:rPr>
              <a:t>2</a:t>
            </a:r>
            <a:r>
              <a:rPr lang="en-US" sz="1600" dirty="0">
                <a:solidFill>
                  <a:srgbClr val="DC4405"/>
                </a:solidFill>
              </a:rPr>
              <a:t> gate insulator</a:t>
            </a:r>
          </a:p>
          <a:p>
            <a:pPr marL="742950" lvl="1" indent="-285750">
              <a:buFont typeface="Wingdings" panose="05000000000000000000" pitchFamily="2" charset="2"/>
              <a:buChar char="Ø"/>
            </a:pPr>
            <a:r>
              <a:rPr lang="en-US" sz="1600" dirty="0"/>
              <a:t>Balance between photon and electrical bandwidth</a:t>
            </a:r>
          </a:p>
          <a:p>
            <a:pPr marL="285750" indent="-285750">
              <a:buFont typeface="Arial" panose="020B0604020202020204" pitchFamily="34" charset="0"/>
              <a:buChar char="•"/>
            </a:pPr>
            <a:r>
              <a:rPr lang="en-US" sz="1600" dirty="0">
                <a:solidFill>
                  <a:srgbClr val="DC4405"/>
                </a:solidFill>
              </a:rPr>
              <a:t>Highly doped Si and ITO</a:t>
            </a:r>
          </a:p>
          <a:p>
            <a:pPr marL="742950" lvl="1" indent="-285750">
              <a:buFont typeface="Wingdings" panose="05000000000000000000" pitchFamily="2" charset="2"/>
              <a:buChar char="Ø"/>
            </a:pPr>
            <a:r>
              <a:rPr lang="en-US" sz="1600" dirty="0"/>
              <a:t>Reduce Q factor</a:t>
            </a:r>
          </a:p>
          <a:p>
            <a:pPr marL="742950" lvl="1" indent="-285750">
              <a:buFont typeface="Wingdings" panose="05000000000000000000" pitchFamily="2" charset="2"/>
              <a:buChar char="Ø"/>
            </a:pPr>
            <a:r>
              <a:rPr lang="en-US" sz="1600" dirty="0"/>
              <a:t>Reduce RC delay</a:t>
            </a:r>
          </a:p>
        </p:txBody>
      </p:sp>
      <p:grpSp>
        <p:nvGrpSpPr>
          <p:cNvPr id="47" name="Group 46">
            <a:extLst>
              <a:ext uri="{FF2B5EF4-FFF2-40B4-BE49-F238E27FC236}">
                <a16:creationId xmlns:a16="http://schemas.microsoft.com/office/drawing/2014/main" id="{CA0048A7-1972-43D7-A297-15966CA4235E}"/>
              </a:ext>
            </a:extLst>
          </p:cNvPr>
          <p:cNvGrpSpPr/>
          <p:nvPr/>
        </p:nvGrpSpPr>
        <p:grpSpPr>
          <a:xfrm>
            <a:off x="971263" y="4744268"/>
            <a:ext cx="2556798" cy="1956555"/>
            <a:chOff x="843639" y="3690259"/>
            <a:chExt cx="3162298" cy="2419905"/>
          </a:xfrm>
        </p:grpSpPr>
        <p:pic>
          <p:nvPicPr>
            <p:cNvPr id="48" name="Picture 47">
              <a:extLst>
                <a:ext uri="{FF2B5EF4-FFF2-40B4-BE49-F238E27FC236}">
                  <a16:creationId xmlns:a16="http://schemas.microsoft.com/office/drawing/2014/main" id="{D6E628C0-6876-4238-A406-CC7D371DD1EF}"/>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843639" y="3690259"/>
              <a:ext cx="3162298" cy="2419905"/>
            </a:xfrm>
            <a:prstGeom prst="rect">
              <a:avLst/>
            </a:prstGeom>
          </p:spPr>
        </p:pic>
        <p:sp>
          <p:nvSpPr>
            <p:cNvPr id="49" name="TextBox 48">
              <a:extLst>
                <a:ext uri="{FF2B5EF4-FFF2-40B4-BE49-F238E27FC236}">
                  <a16:creationId xmlns:a16="http://schemas.microsoft.com/office/drawing/2014/main" id="{7E89106C-E277-467E-869A-6B47709B7685}"/>
                </a:ext>
              </a:extLst>
            </p:cNvPr>
            <p:cNvSpPr txBox="1"/>
            <p:nvPr/>
          </p:nvSpPr>
          <p:spPr>
            <a:xfrm>
              <a:off x="1496419" y="3690259"/>
              <a:ext cx="2220343" cy="359949"/>
            </a:xfrm>
            <a:prstGeom prst="rect">
              <a:avLst/>
            </a:prstGeom>
            <a:noFill/>
          </p:spPr>
          <p:txBody>
            <a:bodyPr wrap="square" rtlCol="0">
              <a:spAutoFit/>
            </a:bodyPr>
            <a:lstStyle/>
            <a:p>
              <a:r>
                <a:rPr lang="en-US" sz="1400" dirty="0">
                  <a:solidFill>
                    <a:schemeClr val="bg1"/>
                  </a:solidFill>
                  <a:latin typeface="Adobe Garamond Pro" panose="02020502060506020403" pitchFamily="18" charset="0"/>
                  <a:ea typeface="Arial Unicode MS" pitchFamily="34" charset="-122"/>
                  <a:cs typeface="Arial Unicode MS" pitchFamily="34" charset="-122"/>
                </a:rPr>
                <a:t>Simulated tunability</a:t>
              </a:r>
            </a:p>
          </p:txBody>
        </p:sp>
      </p:grpSp>
      <p:sp>
        <p:nvSpPr>
          <p:cNvPr id="50" name="Oval 49">
            <a:extLst>
              <a:ext uri="{FF2B5EF4-FFF2-40B4-BE49-F238E27FC236}">
                <a16:creationId xmlns:a16="http://schemas.microsoft.com/office/drawing/2014/main" id="{A0513D1D-C022-464A-A3DF-325E47F47E91}"/>
              </a:ext>
            </a:extLst>
          </p:cNvPr>
          <p:cNvSpPr/>
          <p:nvPr/>
        </p:nvSpPr>
        <p:spPr bwMode="auto">
          <a:xfrm>
            <a:off x="1499052" y="5118594"/>
            <a:ext cx="227228" cy="221087"/>
          </a:xfrm>
          <a:prstGeom prst="ellips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51" name="Rectangle 50">
            <a:extLst>
              <a:ext uri="{FF2B5EF4-FFF2-40B4-BE49-F238E27FC236}">
                <a16:creationId xmlns:a16="http://schemas.microsoft.com/office/drawing/2014/main" id="{84FC7C35-463A-4E87-859C-0F64D885113C}"/>
              </a:ext>
            </a:extLst>
          </p:cNvPr>
          <p:cNvSpPr/>
          <p:nvPr/>
        </p:nvSpPr>
        <p:spPr>
          <a:xfrm>
            <a:off x="956670" y="4658255"/>
            <a:ext cx="2735044" cy="307777"/>
          </a:xfrm>
          <a:prstGeom prst="rect">
            <a:avLst/>
          </a:prstGeom>
        </p:spPr>
        <p:txBody>
          <a:bodyPr wrap="none">
            <a:spAutoFit/>
          </a:bodyPr>
          <a:lstStyle/>
          <a:p>
            <a:r>
              <a:rPr lang="en-US" sz="1400" dirty="0">
                <a:solidFill>
                  <a:srgbClr val="1C75BC"/>
                </a:solidFill>
                <a:latin typeface="Times New Roman" panose="02020603050405020304" pitchFamily="18" charset="0"/>
                <a:ea typeface="Arial Unicode MS" pitchFamily="34" charset="-122"/>
                <a:cs typeface="Times New Roman" panose="02020603050405020304" pitchFamily="18" charset="0"/>
              </a:rPr>
              <a:t>Simulated tunability for 15nm </a:t>
            </a:r>
            <a:r>
              <a:rPr lang="en-US" sz="1400" dirty="0">
                <a:solidFill>
                  <a:srgbClr val="1C75BC"/>
                </a:solidFill>
                <a:latin typeface="Times New Roman" panose="02020603050405020304" pitchFamily="18" charset="0"/>
                <a:cs typeface="Times New Roman" panose="02020603050405020304" pitchFamily="18" charset="0"/>
              </a:rPr>
              <a:t>SiO</a:t>
            </a:r>
            <a:r>
              <a:rPr lang="en-US" sz="1400" baseline="-25000" dirty="0">
                <a:solidFill>
                  <a:srgbClr val="1C75BC"/>
                </a:solidFill>
                <a:latin typeface="Times New Roman" panose="02020603050405020304" pitchFamily="18" charset="0"/>
                <a:cs typeface="Times New Roman" panose="02020603050405020304" pitchFamily="18" charset="0"/>
              </a:rPr>
              <a:t>2</a:t>
            </a:r>
            <a:endParaRPr lang="en-US" sz="1400" dirty="0">
              <a:solidFill>
                <a:srgbClr val="1C75BC"/>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A8053350-EA36-438A-9D3E-2DB2FBD2D74A}"/>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37</a:t>
            </a:fld>
            <a:endParaRPr lang="en-US" dirty="0"/>
          </a:p>
        </p:txBody>
      </p:sp>
    </p:spTree>
    <p:custDataLst>
      <p:tags r:id="rId1"/>
    </p:custDataLst>
    <p:extLst>
      <p:ext uri="{BB962C8B-B14F-4D97-AF65-F5344CB8AC3E}">
        <p14:creationId xmlns:p14="http://schemas.microsoft.com/office/powerpoint/2010/main" val="3140856508"/>
      </p:ext>
    </p:extLst>
  </p:cSld>
  <p:clrMapOvr>
    <a:masterClrMapping/>
  </p:clrMapOvr>
  <p:transition advTm="5007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41"/>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9"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BE2D0-51FC-46EB-ADD0-E7B0F33C302E}"/>
              </a:ext>
            </a:extLst>
          </p:cNvPr>
          <p:cNvSpPr>
            <a:spLocks noGrp="1"/>
          </p:cNvSpPr>
          <p:nvPr>
            <p:ph type="title"/>
          </p:nvPr>
        </p:nvSpPr>
        <p:spPr/>
        <p:txBody>
          <a:bodyPr/>
          <a:lstStyle/>
          <a:p>
            <a:r>
              <a:rPr lang="en-US" dirty="0"/>
              <a:t>Experimental results</a:t>
            </a:r>
          </a:p>
        </p:txBody>
      </p:sp>
      <p:sp>
        <p:nvSpPr>
          <p:cNvPr id="3" name="Picture Placeholder 2">
            <a:extLst>
              <a:ext uri="{FF2B5EF4-FFF2-40B4-BE49-F238E27FC236}">
                <a16:creationId xmlns:a16="http://schemas.microsoft.com/office/drawing/2014/main" id="{50825431-EB5D-4C77-B755-75514AA50820}"/>
              </a:ext>
            </a:extLst>
          </p:cNvPr>
          <p:cNvSpPr>
            <a:spLocks noGrp="1"/>
          </p:cNvSpPr>
          <p:nvPr>
            <p:ph type="pic" sz="quarter" idx="10"/>
          </p:nvPr>
        </p:nvSpPr>
        <p:spPr/>
      </p:sp>
      <p:pic>
        <p:nvPicPr>
          <p:cNvPr id="5" name="Graphic 4">
            <a:extLst>
              <a:ext uri="{FF2B5EF4-FFF2-40B4-BE49-F238E27FC236}">
                <a16:creationId xmlns:a16="http://schemas.microsoft.com/office/drawing/2014/main" id="{93D1FD65-C07F-40E2-8E99-CDDB2EFBAA8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71600" y="1555285"/>
            <a:ext cx="2628900" cy="2178746"/>
          </a:xfrm>
          <a:prstGeom prst="rect">
            <a:avLst/>
          </a:prstGeom>
        </p:spPr>
      </p:pic>
      <p:pic>
        <p:nvPicPr>
          <p:cNvPr id="6" name="Graphic 5">
            <a:extLst>
              <a:ext uri="{FF2B5EF4-FFF2-40B4-BE49-F238E27FC236}">
                <a16:creationId xmlns:a16="http://schemas.microsoft.com/office/drawing/2014/main" id="{E1C7F766-981C-494B-9FC1-F23123D452D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522560" y="1261941"/>
            <a:ext cx="3761052" cy="2882836"/>
          </a:xfrm>
          <a:prstGeom prst="rect">
            <a:avLst/>
          </a:prstGeom>
        </p:spPr>
      </p:pic>
      <p:pic>
        <p:nvPicPr>
          <p:cNvPr id="7" name="Picture 6">
            <a:extLst>
              <a:ext uri="{FF2B5EF4-FFF2-40B4-BE49-F238E27FC236}">
                <a16:creationId xmlns:a16="http://schemas.microsoft.com/office/drawing/2014/main" id="{24049BD1-86AF-41C6-9EC3-74FB24D97EC4}"/>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b="16842"/>
          <a:stretch/>
        </p:blipFill>
        <p:spPr>
          <a:xfrm>
            <a:off x="8283612" y="1338085"/>
            <a:ext cx="3525082" cy="2724964"/>
          </a:xfrm>
          <a:prstGeom prst="rect">
            <a:avLst/>
          </a:prstGeom>
        </p:spPr>
      </p:pic>
      <p:grpSp>
        <p:nvGrpSpPr>
          <p:cNvPr id="8" name="Group 7">
            <a:extLst>
              <a:ext uri="{FF2B5EF4-FFF2-40B4-BE49-F238E27FC236}">
                <a16:creationId xmlns:a16="http://schemas.microsoft.com/office/drawing/2014/main" id="{4E31A107-1FA5-429B-A08D-0979DA5F8B39}"/>
              </a:ext>
            </a:extLst>
          </p:cNvPr>
          <p:cNvGrpSpPr/>
          <p:nvPr/>
        </p:nvGrpSpPr>
        <p:grpSpPr>
          <a:xfrm>
            <a:off x="8777582" y="4132707"/>
            <a:ext cx="2648339" cy="1493212"/>
            <a:chOff x="923339" y="4956828"/>
            <a:chExt cx="2706621" cy="1526073"/>
          </a:xfrm>
        </p:grpSpPr>
        <p:grpSp>
          <p:nvGrpSpPr>
            <p:cNvPr id="9" name="Group 8">
              <a:extLst>
                <a:ext uri="{FF2B5EF4-FFF2-40B4-BE49-F238E27FC236}">
                  <a16:creationId xmlns:a16="http://schemas.microsoft.com/office/drawing/2014/main" id="{22447FFF-6D25-4F70-AE52-09BB9CF40ABE}"/>
                </a:ext>
              </a:extLst>
            </p:cNvPr>
            <p:cNvGrpSpPr/>
            <p:nvPr/>
          </p:nvGrpSpPr>
          <p:grpSpPr>
            <a:xfrm>
              <a:off x="923339" y="4956828"/>
              <a:ext cx="2706621" cy="1526073"/>
              <a:chOff x="923339" y="4956828"/>
              <a:chExt cx="2706621" cy="1526073"/>
            </a:xfrm>
          </p:grpSpPr>
          <p:pic>
            <p:nvPicPr>
              <p:cNvPr id="11" name="Graphic 10">
                <a:extLst>
                  <a:ext uri="{FF2B5EF4-FFF2-40B4-BE49-F238E27FC236}">
                    <a16:creationId xmlns:a16="http://schemas.microsoft.com/office/drawing/2014/main" id="{19D570CD-3471-4114-8A21-3D6288CCAD4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23339" y="4956828"/>
                <a:ext cx="2706621" cy="1526073"/>
              </a:xfrm>
              <a:prstGeom prst="rect">
                <a:avLst/>
              </a:prstGeom>
            </p:spPr>
          </p:pic>
          <p:sp>
            <p:nvSpPr>
              <p:cNvPr id="12" name="TextBox 11">
                <a:extLst>
                  <a:ext uri="{FF2B5EF4-FFF2-40B4-BE49-F238E27FC236}">
                    <a16:creationId xmlns:a16="http://schemas.microsoft.com/office/drawing/2014/main" id="{C63AF1BF-ED47-43D8-8195-AD0ABAE749C1}"/>
                  </a:ext>
                </a:extLst>
              </p:cNvPr>
              <p:cNvSpPr txBox="1"/>
              <p:nvPr/>
            </p:nvSpPr>
            <p:spPr>
              <a:xfrm>
                <a:off x="2510677" y="6113569"/>
                <a:ext cx="1048685" cy="369332"/>
              </a:xfrm>
              <a:prstGeom prst="rect">
                <a:avLst/>
              </a:prstGeom>
              <a:noFill/>
            </p:spPr>
            <p:txBody>
              <a:bodyPr wrap="none" rtlCol="0">
                <a:spAutoFit/>
              </a:bodyPr>
              <a:lstStyle/>
              <a:p>
                <a:r>
                  <a:rPr lang="en-US" dirty="0">
                    <a:solidFill>
                      <a:srgbClr val="FFFFFF"/>
                    </a:solidFill>
                  </a:rPr>
                  <a:t>400Mb/s</a:t>
                </a:r>
              </a:p>
            </p:txBody>
          </p:sp>
        </p:grpSp>
        <p:sp>
          <p:nvSpPr>
            <p:cNvPr id="10" name="TextBox 9">
              <a:extLst>
                <a:ext uri="{FF2B5EF4-FFF2-40B4-BE49-F238E27FC236}">
                  <a16:creationId xmlns:a16="http://schemas.microsoft.com/office/drawing/2014/main" id="{C5DF0008-9D96-4CFE-89C2-B94ABE597D67}"/>
                </a:ext>
              </a:extLst>
            </p:cNvPr>
            <p:cNvSpPr txBox="1"/>
            <p:nvPr/>
          </p:nvSpPr>
          <p:spPr>
            <a:xfrm>
              <a:off x="923339" y="4956828"/>
              <a:ext cx="901209" cy="307777"/>
            </a:xfrm>
            <a:prstGeom prst="rect">
              <a:avLst/>
            </a:prstGeom>
            <a:noFill/>
          </p:spPr>
          <p:txBody>
            <a:bodyPr wrap="none" rtlCol="0">
              <a:spAutoFit/>
            </a:bodyPr>
            <a:lstStyle/>
            <a:p>
              <a:r>
                <a:rPr lang="en-US" sz="1400" dirty="0">
                  <a:solidFill>
                    <a:srgbClr val="FFFFFF"/>
                  </a:solidFill>
                </a:rPr>
                <a:t>ER:4.6dB</a:t>
              </a:r>
            </a:p>
          </p:txBody>
        </p:sp>
      </p:grpSp>
      <p:sp>
        <p:nvSpPr>
          <p:cNvPr id="13" name="Rectangle 12">
            <a:extLst>
              <a:ext uri="{FF2B5EF4-FFF2-40B4-BE49-F238E27FC236}">
                <a16:creationId xmlns:a16="http://schemas.microsoft.com/office/drawing/2014/main" id="{D9C636E4-F0CF-4E62-A582-F1D67B9182FF}"/>
              </a:ext>
            </a:extLst>
          </p:cNvPr>
          <p:cNvSpPr/>
          <p:nvPr/>
        </p:nvSpPr>
        <p:spPr>
          <a:xfrm>
            <a:off x="2108614" y="1261941"/>
            <a:ext cx="1401346"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Device images</a:t>
            </a:r>
          </a:p>
        </p:txBody>
      </p:sp>
      <p:sp>
        <p:nvSpPr>
          <p:cNvPr id="14" name="Rectangle 13">
            <a:extLst>
              <a:ext uri="{FF2B5EF4-FFF2-40B4-BE49-F238E27FC236}">
                <a16:creationId xmlns:a16="http://schemas.microsoft.com/office/drawing/2014/main" id="{DF3F9264-2274-4C63-A84B-57ABAB2ED4C6}"/>
              </a:ext>
            </a:extLst>
          </p:cNvPr>
          <p:cNvSpPr/>
          <p:nvPr/>
        </p:nvSpPr>
        <p:spPr>
          <a:xfrm>
            <a:off x="5409382" y="1277640"/>
            <a:ext cx="1560042"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DC performance</a:t>
            </a:r>
          </a:p>
        </p:txBody>
      </p:sp>
      <p:sp>
        <p:nvSpPr>
          <p:cNvPr id="15" name="TextBox 14">
            <a:extLst>
              <a:ext uri="{FF2B5EF4-FFF2-40B4-BE49-F238E27FC236}">
                <a16:creationId xmlns:a16="http://schemas.microsoft.com/office/drawing/2014/main" id="{21BF627D-FF3F-4B5D-8CB0-5CEF3A09865B}"/>
              </a:ext>
            </a:extLst>
          </p:cNvPr>
          <p:cNvSpPr txBox="1"/>
          <p:nvPr/>
        </p:nvSpPr>
        <p:spPr>
          <a:xfrm>
            <a:off x="9386342" y="1240025"/>
            <a:ext cx="1457450" cy="338554"/>
          </a:xfrm>
          <a:prstGeom prst="rect">
            <a:avLst/>
          </a:prstGeom>
        </p:spPr>
        <p:txBody>
          <a:bodyPr wrap="none">
            <a:spAutoFit/>
          </a:bodyPr>
          <a:lstStyle>
            <a:defPPr>
              <a:defRPr lang="en-US"/>
            </a:defPPr>
            <a:lvl1pPr>
              <a:defRPr sz="1600">
                <a:solidFill>
                  <a:schemeClr val="accent1">
                    <a:lumMod val="75000"/>
                  </a:schemeClr>
                </a:solidFill>
                <a:latin typeface="Times New Roman" panose="02020603050405020304" pitchFamily="18" charset="0"/>
                <a:cs typeface="Times New Roman" panose="02020603050405020304" pitchFamily="18" charset="0"/>
              </a:defRPr>
            </a:lvl1pPr>
          </a:lstStyle>
          <a:p>
            <a:r>
              <a:rPr lang="en-US" dirty="0"/>
              <a:t>AC modulation</a:t>
            </a:r>
          </a:p>
        </p:txBody>
      </p:sp>
      <p:sp>
        <p:nvSpPr>
          <p:cNvPr id="16" name="TextBox 15">
            <a:extLst>
              <a:ext uri="{FF2B5EF4-FFF2-40B4-BE49-F238E27FC236}">
                <a16:creationId xmlns:a16="http://schemas.microsoft.com/office/drawing/2014/main" id="{B60808B2-A514-41B9-BC99-DBDF0DADF6C0}"/>
              </a:ext>
            </a:extLst>
          </p:cNvPr>
          <p:cNvSpPr txBox="1"/>
          <p:nvPr/>
        </p:nvSpPr>
        <p:spPr>
          <a:xfrm>
            <a:off x="10553440" y="2075881"/>
            <a:ext cx="795411" cy="307777"/>
          </a:xfrm>
          <a:prstGeom prst="rect">
            <a:avLst/>
          </a:prstGeom>
          <a:noFill/>
        </p:spPr>
        <p:txBody>
          <a:bodyPr wrap="none" rtlCol="0">
            <a:spAutoFit/>
          </a:bodyPr>
          <a:lstStyle/>
          <a:p>
            <a:r>
              <a:rPr lang="en-US" sz="1400" dirty="0">
                <a:solidFill>
                  <a:srgbClr val="DC4405"/>
                </a:solidFill>
                <a:ea typeface="Arial Unicode MS" pitchFamily="34" charset="-122"/>
                <a:cs typeface="Arial Unicode MS" pitchFamily="34" charset="-122"/>
              </a:rPr>
              <a:t>400MHz</a:t>
            </a:r>
          </a:p>
        </p:txBody>
      </p:sp>
      <p:sp>
        <p:nvSpPr>
          <p:cNvPr id="17" name="TextBox 16">
            <a:extLst>
              <a:ext uri="{FF2B5EF4-FFF2-40B4-BE49-F238E27FC236}">
                <a16:creationId xmlns:a16="http://schemas.microsoft.com/office/drawing/2014/main" id="{A4ACB93D-0E88-4AC6-B738-BDF15BE8D724}"/>
              </a:ext>
            </a:extLst>
          </p:cNvPr>
          <p:cNvSpPr txBox="1"/>
          <p:nvPr/>
        </p:nvSpPr>
        <p:spPr>
          <a:xfrm>
            <a:off x="10660041" y="3465828"/>
            <a:ext cx="572593" cy="307777"/>
          </a:xfrm>
          <a:prstGeom prst="rect">
            <a:avLst/>
          </a:prstGeom>
          <a:noFill/>
        </p:spPr>
        <p:txBody>
          <a:bodyPr wrap="none" rtlCol="0">
            <a:spAutoFit/>
          </a:bodyPr>
          <a:lstStyle/>
          <a:p>
            <a:r>
              <a:rPr lang="en-US" sz="1400" dirty="0">
                <a:solidFill>
                  <a:srgbClr val="DC4405"/>
                </a:solidFill>
                <a:ea typeface="Arial Unicode MS" pitchFamily="34" charset="-122"/>
                <a:cs typeface="Arial Unicode MS" pitchFamily="34" charset="-122"/>
              </a:rPr>
              <a:t>1GHz</a:t>
            </a:r>
          </a:p>
        </p:txBody>
      </p:sp>
      <p:sp>
        <p:nvSpPr>
          <p:cNvPr id="18" name="Rectangle 17">
            <a:extLst>
              <a:ext uri="{FF2B5EF4-FFF2-40B4-BE49-F238E27FC236}">
                <a16:creationId xmlns:a16="http://schemas.microsoft.com/office/drawing/2014/main" id="{34A2EE88-FC33-4A83-B657-1120BBC09A40}"/>
              </a:ext>
            </a:extLst>
          </p:cNvPr>
          <p:cNvSpPr/>
          <p:nvPr/>
        </p:nvSpPr>
        <p:spPr>
          <a:xfrm>
            <a:off x="1307276" y="4155064"/>
            <a:ext cx="3361305" cy="1815882"/>
          </a:xfrm>
          <a:prstGeom prst="rect">
            <a:avLst/>
          </a:prstGeom>
        </p:spPr>
        <p:txBody>
          <a:bodyPr wrap="square">
            <a:spAutoFit/>
          </a:bodyPr>
          <a:lstStyle/>
          <a:p>
            <a:r>
              <a:rPr lang="en-US" sz="1600" dirty="0">
                <a:solidFill>
                  <a:srgbClr val="1C75BC"/>
                </a:solidFill>
                <a:ea typeface="Arial Unicode MS" pitchFamily="34" charset="-122"/>
                <a:cs typeface="Arial Unicode MS" pitchFamily="34" charset="-122"/>
              </a:rPr>
              <a:t>DC performance</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Wavelength tunability: </a:t>
            </a:r>
            <a:r>
              <a:rPr lang="en-US" sz="1600" dirty="0">
                <a:ea typeface="Arial Unicode MS" pitchFamily="34" charset="-122"/>
                <a:cs typeface="Arial Unicode MS" pitchFamily="34" charset="-122"/>
              </a:rPr>
              <a:t>100 pm/V</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Q factor: </a:t>
            </a:r>
            <a:r>
              <a:rPr lang="en-US" sz="1600" dirty="0">
                <a:ea typeface="Arial Unicode MS" pitchFamily="34" charset="-122"/>
                <a:cs typeface="Arial Unicode MS" pitchFamily="34" charset="-122"/>
              </a:rPr>
              <a:t>~1000 </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Photon life time limited bandwidth: </a:t>
            </a:r>
            <a:r>
              <a:rPr lang="en-US" sz="1600" dirty="0">
                <a:ea typeface="Arial Unicode MS" pitchFamily="34" charset="-122"/>
                <a:cs typeface="Arial Unicode MS" pitchFamily="34" charset="-122"/>
              </a:rPr>
              <a:t>196GHz</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Experimental result matches well with the simulation.</a:t>
            </a:r>
          </a:p>
        </p:txBody>
      </p:sp>
      <p:sp>
        <p:nvSpPr>
          <p:cNvPr id="19" name="Rectangle 18">
            <a:extLst>
              <a:ext uri="{FF2B5EF4-FFF2-40B4-BE49-F238E27FC236}">
                <a16:creationId xmlns:a16="http://schemas.microsoft.com/office/drawing/2014/main" id="{12DA3311-6EA4-430D-8C3E-D173215017BB}"/>
              </a:ext>
            </a:extLst>
          </p:cNvPr>
          <p:cNvSpPr/>
          <p:nvPr/>
        </p:nvSpPr>
        <p:spPr>
          <a:xfrm>
            <a:off x="4915566" y="4060957"/>
            <a:ext cx="3720678" cy="2308324"/>
          </a:xfrm>
          <a:prstGeom prst="rect">
            <a:avLst/>
          </a:prstGeom>
        </p:spPr>
        <p:txBody>
          <a:bodyPr wrap="square">
            <a:spAutoFit/>
          </a:bodyPr>
          <a:lstStyle/>
          <a:p>
            <a:r>
              <a:rPr lang="en-US" sz="1600" dirty="0">
                <a:solidFill>
                  <a:srgbClr val="1C75BC"/>
                </a:solidFill>
                <a:ea typeface="Arial Unicode MS" pitchFamily="34" charset="-122"/>
                <a:cs typeface="Arial Unicode MS" pitchFamily="34" charset="-122"/>
              </a:rPr>
              <a:t>AC </a:t>
            </a:r>
            <a:r>
              <a:rPr lang="en-US" sz="1600" dirty="0" err="1">
                <a:solidFill>
                  <a:srgbClr val="1C75BC"/>
                </a:solidFill>
                <a:ea typeface="Arial Unicode MS" pitchFamily="34" charset="-122"/>
                <a:cs typeface="Arial Unicode MS" pitchFamily="34" charset="-122"/>
              </a:rPr>
              <a:t>peformance</a:t>
            </a:r>
            <a:endParaRPr lang="en-US" sz="1600" dirty="0">
              <a:solidFill>
                <a:srgbClr val="1C75BC"/>
              </a:solidFill>
              <a:ea typeface="Arial Unicode MS" pitchFamily="34" charset="-122"/>
              <a:cs typeface="Arial Unicode MS" pitchFamily="34" charset="-122"/>
            </a:endParaRP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Rise time and fall time: </a:t>
            </a:r>
            <a:r>
              <a:rPr lang="en-US" sz="1600" dirty="0">
                <a:ea typeface="Arial Unicode MS" pitchFamily="34" charset="-122"/>
                <a:cs typeface="Arial Unicode MS" pitchFamily="34" charset="-122"/>
              </a:rPr>
              <a:t>0.42ns</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Estimated bandwidth: </a:t>
            </a:r>
            <a:r>
              <a:rPr lang="en-US" sz="1600" dirty="0">
                <a:ea typeface="Arial Unicode MS" pitchFamily="34" charset="-122"/>
                <a:cs typeface="Arial Unicode MS" pitchFamily="34" charset="-122"/>
              </a:rPr>
              <a:t>~1GHz</a:t>
            </a:r>
          </a:p>
          <a:p>
            <a:pPr marL="285750" indent="-285750">
              <a:buFont typeface="Arial" panose="020B0604020202020204" pitchFamily="34" charset="0"/>
              <a:buChar char="•"/>
            </a:pPr>
            <a:endParaRPr lang="en-US" sz="1600" dirty="0">
              <a:ea typeface="Arial Unicode MS" pitchFamily="34" charset="-122"/>
              <a:cs typeface="Arial Unicode MS" pitchFamily="34" charset="-122"/>
            </a:endParaRPr>
          </a:p>
          <a:p>
            <a:r>
              <a:rPr lang="en-US" sz="1600" dirty="0">
                <a:solidFill>
                  <a:srgbClr val="1C75BC"/>
                </a:solidFill>
                <a:ea typeface="Arial Unicode MS" pitchFamily="34" charset="-122"/>
                <a:cs typeface="Arial Unicode MS" pitchFamily="34" charset="-122"/>
              </a:rPr>
              <a:t>Analysis</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Capacitance: </a:t>
            </a:r>
            <a:r>
              <a:rPr lang="en-US" sz="1600" dirty="0">
                <a:ea typeface="Arial Unicode MS" pitchFamily="34" charset="-122"/>
                <a:cs typeface="Arial Unicode MS" pitchFamily="34" charset="-122"/>
              </a:rPr>
              <a:t>~120fF</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Resistance: </a:t>
            </a:r>
            <a:r>
              <a:rPr lang="en-US" sz="1600" dirty="0">
                <a:ea typeface="Arial Unicode MS" pitchFamily="34" charset="-122"/>
                <a:cs typeface="Arial Unicode MS" pitchFamily="34" charset="-122"/>
              </a:rPr>
              <a:t>~1600Ω</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Bandwidth is limited by the large series resistance of the ITO conduction path.</a:t>
            </a:r>
          </a:p>
        </p:txBody>
      </p:sp>
      <p:sp>
        <p:nvSpPr>
          <p:cNvPr id="20" name="TextBox 19">
            <a:extLst>
              <a:ext uri="{FF2B5EF4-FFF2-40B4-BE49-F238E27FC236}">
                <a16:creationId xmlns:a16="http://schemas.microsoft.com/office/drawing/2014/main" id="{0B1DC7BC-620C-4DED-AEA8-37FB03472DEE}"/>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38</a:t>
            </a:fld>
            <a:endParaRPr lang="en-US" dirty="0"/>
          </a:p>
        </p:txBody>
      </p:sp>
    </p:spTree>
    <p:extLst>
      <p:ext uri="{BB962C8B-B14F-4D97-AF65-F5344CB8AC3E}">
        <p14:creationId xmlns:p14="http://schemas.microsoft.com/office/powerpoint/2010/main" val="36862174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B1247-B21E-48B4-BD46-DB536865BE72}"/>
              </a:ext>
            </a:extLst>
          </p:cNvPr>
          <p:cNvSpPr>
            <a:spLocks noGrp="1"/>
          </p:cNvSpPr>
          <p:nvPr>
            <p:ph type="title"/>
          </p:nvPr>
        </p:nvSpPr>
        <p:spPr/>
        <p:txBody>
          <a:bodyPr/>
          <a:lstStyle/>
          <a:p>
            <a:r>
              <a:rPr lang="en-US" dirty="0"/>
              <a:t>Optimization of the TCO-gated silicon MRM</a:t>
            </a:r>
          </a:p>
        </p:txBody>
      </p:sp>
      <p:sp>
        <p:nvSpPr>
          <p:cNvPr id="3" name="Picture Placeholder 2">
            <a:extLst>
              <a:ext uri="{FF2B5EF4-FFF2-40B4-BE49-F238E27FC236}">
                <a16:creationId xmlns:a16="http://schemas.microsoft.com/office/drawing/2014/main" id="{149EB82C-C7B5-4C1F-8A74-C611CB6D0DAA}"/>
              </a:ext>
            </a:extLst>
          </p:cNvPr>
          <p:cNvSpPr>
            <a:spLocks noGrp="1"/>
          </p:cNvSpPr>
          <p:nvPr>
            <p:ph type="pic" sz="quarter" idx="10"/>
          </p:nvPr>
        </p:nvSpPr>
        <p:spPr/>
      </p:sp>
      <p:sp>
        <p:nvSpPr>
          <p:cNvPr id="12" name="Rectangle 11">
            <a:extLst>
              <a:ext uri="{FF2B5EF4-FFF2-40B4-BE49-F238E27FC236}">
                <a16:creationId xmlns:a16="http://schemas.microsoft.com/office/drawing/2014/main" id="{9155BDF9-D896-466D-8F12-26CEAE1485CC}"/>
              </a:ext>
            </a:extLst>
          </p:cNvPr>
          <p:cNvSpPr/>
          <p:nvPr/>
        </p:nvSpPr>
        <p:spPr>
          <a:xfrm>
            <a:off x="868748" y="3264726"/>
            <a:ext cx="3428241" cy="3046988"/>
          </a:xfrm>
          <a:prstGeom prst="rect">
            <a:avLst/>
          </a:prstGeom>
        </p:spPr>
        <p:txBody>
          <a:bodyPr wrap="square">
            <a:spAutoFit/>
          </a:bodyPr>
          <a:lstStyle/>
          <a:p>
            <a:r>
              <a:rPr lang="en-US" sz="1600" dirty="0">
                <a:solidFill>
                  <a:srgbClr val="1C75BC"/>
                </a:solidFill>
                <a:ea typeface="Arial Unicode MS" pitchFamily="34" charset="-122"/>
                <a:cs typeface="Arial Unicode MS" pitchFamily="34" charset="-122"/>
              </a:rPr>
              <a:t>Optimization of electrode design</a:t>
            </a: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Experiment parameters:</a:t>
            </a:r>
          </a:p>
          <a:p>
            <a:pPr marL="285750" indent="-285750">
              <a:buFont typeface="Arial" panose="020B0604020202020204" pitchFamily="34" charset="0"/>
              <a:buChar char="•"/>
            </a:pPr>
            <a:r>
              <a:rPr lang="en-US" sz="1600" dirty="0">
                <a:ea typeface="Arial Unicode MS" pitchFamily="34" charset="-122"/>
                <a:cs typeface="Arial Unicode MS" pitchFamily="34" charset="-122"/>
              </a:rPr>
              <a:t>Si sheet resistance: </a:t>
            </a:r>
            <a:r>
              <a:rPr lang="el-GR" sz="1600" dirty="0">
                <a:ea typeface="Arial Unicode MS" pitchFamily="34" charset="-122"/>
                <a:cs typeface="Arial Unicode MS" pitchFamily="34" charset="-122"/>
              </a:rPr>
              <a:t>~1100Ω/</a:t>
            </a:r>
            <a:r>
              <a:rPr lang="en-US" sz="1600" dirty="0">
                <a:ea typeface="Arial Unicode MS" pitchFamily="34" charset="-122"/>
                <a:cs typeface="Arial" panose="020B0604020202020204" pitchFamily="34" charset="0"/>
                <a:sym typeface="Symbol" panose="05050102010706020507" pitchFamily="18" charset="2"/>
              </a:rPr>
              <a:t>square</a:t>
            </a:r>
          </a:p>
          <a:p>
            <a:pPr marL="285750" indent="-285750">
              <a:buFont typeface="Arial" panose="020B0604020202020204" pitchFamily="34" charset="0"/>
              <a:buChar char="•"/>
            </a:pPr>
            <a:r>
              <a:rPr lang="en-US" sz="1600" dirty="0">
                <a:ea typeface="Arial Unicode MS" pitchFamily="34" charset="-122"/>
                <a:cs typeface="Arial Unicode MS" pitchFamily="34" charset="-122"/>
              </a:rPr>
              <a:t>ITO sheet resistance: </a:t>
            </a:r>
            <a:r>
              <a:rPr lang="el-GR" sz="1600" dirty="0">
                <a:ea typeface="Arial Unicode MS" pitchFamily="34" charset="-122"/>
                <a:cs typeface="Arial Unicode MS" pitchFamily="34" charset="-122"/>
              </a:rPr>
              <a:t>~</a:t>
            </a:r>
            <a:r>
              <a:rPr lang="en-US" sz="1600" dirty="0">
                <a:ea typeface="Arial Unicode MS" pitchFamily="34" charset="-122"/>
                <a:cs typeface="Arial Unicode MS" pitchFamily="34" charset="-122"/>
              </a:rPr>
              <a:t>700</a:t>
            </a:r>
            <a:r>
              <a:rPr lang="el-GR" sz="1600" dirty="0">
                <a:ea typeface="Arial Unicode MS" pitchFamily="34" charset="-122"/>
                <a:cs typeface="Arial Unicode MS" pitchFamily="34" charset="-122"/>
              </a:rPr>
              <a:t>Ω/</a:t>
            </a:r>
            <a:r>
              <a:rPr lang="en-US" sz="1600" dirty="0">
                <a:ea typeface="Arial Unicode MS" pitchFamily="34" charset="-122"/>
                <a:cs typeface="Arial" panose="020B0604020202020204" pitchFamily="34" charset="0"/>
                <a:sym typeface="Symbol" panose="05050102010706020507" pitchFamily="18" charset="2"/>
              </a:rPr>
              <a:t>square</a:t>
            </a:r>
          </a:p>
          <a:p>
            <a:pPr marL="285750" indent="-285750">
              <a:buFont typeface="Arial" panose="020B0604020202020204" pitchFamily="34" charset="0"/>
              <a:buChar char="•"/>
            </a:pPr>
            <a:r>
              <a:rPr lang="en-US" sz="1600" dirty="0">
                <a:ea typeface="Arial Unicode MS" pitchFamily="34" charset="-122"/>
                <a:cs typeface="Arial Unicode MS" pitchFamily="34" charset="-122"/>
              </a:rPr>
              <a:t>Capacitance density (C/L): 2.4fF/µm</a:t>
            </a:r>
          </a:p>
          <a:p>
            <a:endParaRPr lang="en-US" sz="1600" dirty="0">
              <a:solidFill>
                <a:srgbClr val="DC4405"/>
              </a:solidFill>
              <a:ea typeface="Arial Unicode MS" pitchFamily="34" charset="-122"/>
              <a:cs typeface="Arial" panose="020B0604020202020204" pitchFamily="34" charset="0"/>
              <a:sym typeface="Symbol" panose="05050102010706020507" pitchFamily="18" charset="2"/>
            </a:endParaRPr>
          </a:p>
          <a:p>
            <a:pPr marL="285750" indent="-285750">
              <a:buFont typeface="Arial" panose="020B0604020202020204" pitchFamily="34" charset="0"/>
              <a:buChar char="•"/>
            </a:pPr>
            <a:r>
              <a:rPr lang="en-US" sz="1600" dirty="0">
                <a:solidFill>
                  <a:srgbClr val="DC4405"/>
                </a:solidFill>
                <a:ea typeface="Arial Unicode MS" pitchFamily="34" charset="-122"/>
                <a:cs typeface="Arial" panose="020B0604020202020204" pitchFamily="34" charset="0"/>
                <a:sym typeface="Symbol" panose="05050102010706020507" pitchFamily="18" charset="2"/>
              </a:rPr>
              <a:t>Expected performance:</a:t>
            </a:r>
          </a:p>
          <a:p>
            <a:pPr marL="285750" indent="-285750">
              <a:buFont typeface="Wingdings" panose="05000000000000000000" pitchFamily="2" charset="2"/>
              <a:buChar char="Ø"/>
            </a:pPr>
            <a:r>
              <a:rPr lang="en-US" sz="1600" dirty="0">
                <a:ea typeface="Arial Unicode MS" pitchFamily="34" charset="-122"/>
                <a:cs typeface="Arial" panose="020B0604020202020204" pitchFamily="34" charset="0"/>
                <a:sym typeface="Symbol" panose="05050102010706020507" pitchFamily="18" charset="2"/>
              </a:rPr>
              <a:t>R∙L: ~1460 </a:t>
            </a:r>
            <a:r>
              <a:rPr lang="el-GR" sz="1600" dirty="0">
                <a:ea typeface="Arial Unicode MS" pitchFamily="34" charset="-122"/>
                <a:cs typeface="Arial" panose="020B0604020202020204" pitchFamily="34" charset="0"/>
                <a:sym typeface="Symbol" panose="05050102010706020507" pitchFamily="18" charset="2"/>
              </a:rPr>
              <a:t>Ω∙µ</a:t>
            </a:r>
            <a:r>
              <a:rPr lang="en-US" sz="1600" dirty="0">
                <a:ea typeface="Arial Unicode MS" pitchFamily="34" charset="-122"/>
                <a:cs typeface="Arial" panose="020B0604020202020204" pitchFamily="34" charset="0"/>
                <a:sym typeface="Symbol" panose="05050102010706020507" pitchFamily="18" charset="2"/>
              </a:rPr>
              <a:t>m</a:t>
            </a:r>
            <a:endParaRPr lang="en-US" sz="1600" dirty="0">
              <a:ea typeface="Arial Unicode MS" pitchFamily="34" charset="-122"/>
              <a:cs typeface="Arial Unicode MS" pitchFamily="34" charset="-122"/>
            </a:endParaRPr>
          </a:p>
          <a:p>
            <a:pPr marL="285750" indent="-285750">
              <a:buFont typeface="Wingdings" panose="05000000000000000000" pitchFamily="2" charset="2"/>
              <a:buChar char="Ø"/>
            </a:pPr>
            <a:r>
              <a:rPr lang="en-US" sz="1600" dirty="0">
                <a:ea typeface="Arial Unicode MS" pitchFamily="34" charset="-122"/>
                <a:cs typeface="Arial Unicode MS" pitchFamily="34" charset="-122"/>
              </a:rPr>
              <a:t>RC bandwidth: ~45GHz</a:t>
            </a:r>
          </a:p>
          <a:p>
            <a:pPr marL="285750" indent="-285750">
              <a:buFont typeface="Wingdings" panose="05000000000000000000" pitchFamily="2" charset="2"/>
              <a:buChar char="Ø"/>
            </a:pPr>
            <a:r>
              <a:rPr lang="en-US" sz="1600" dirty="0">
                <a:ea typeface="Arial Unicode MS" pitchFamily="34" charset="-122"/>
                <a:cs typeface="Arial Unicode MS" pitchFamily="34" charset="-122"/>
              </a:rPr>
              <a:t>3dB bandwidth: ~44GHz</a:t>
            </a:r>
          </a:p>
          <a:p>
            <a:pPr marL="285750" indent="-285750">
              <a:buFont typeface="Arial" panose="020B0604020202020204" pitchFamily="34" charset="0"/>
              <a:buChar char="•"/>
            </a:pPr>
            <a:endParaRPr lang="en-US" sz="1600" dirty="0">
              <a:solidFill>
                <a:srgbClr val="DC4405"/>
              </a:solidFill>
              <a:ea typeface="Arial Unicode MS" pitchFamily="34" charset="-122"/>
              <a:cs typeface="Arial Unicode MS" pitchFamily="34" charset="-122"/>
            </a:endParaRPr>
          </a:p>
          <a:p>
            <a:pPr marL="285750" indent="-285750">
              <a:buFont typeface="Arial" panose="020B0604020202020204" pitchFamily="34" charset="0"/>
              <a:buChar char="•"/>
            </a:pPr>
            <a:endParaRPr lang="en-US" sz="1600" dirty="0">
              <a:solidFill>
                <a:srgbClr val="DC4405"/>
              </a:solidFill>
              <a:ea typeface="Arial Unicode MS" pitchFamily="34" charset="-122"/>
              <a:cs typeface="Arial Unicode MS" pitchFamily="34" charset="-122"/>
            </a:endParaRPr>
          </a:p>
        </p:txBody>
      </p:sp>
      <p:grpSp>
        <p:nvGrpSpPr>
          <p:cNvPr id="13" name="Group 12">
            <a:extLst>
              <a:ext uri="{FF2B5EF4-FFF2-40B4-BE49-F238E27FC236}">
                <a16:creationId xmlns:a16="http://schemas.microsoft.com/office/drawing/2014/main" id="{D579C633-6749-4458-B620-97F4D14A9FEB}"/>
              </a:ext>
            </a:extLst>
          </p:cNvPr>
          <p:cNvGrpSpPr/>
          <p:nvPr/>
        </p:nvGrpSpPr>
        <p:grpSpPr>
          <a:xfrm>
            <a:off x="4672092" y="1657241"/>
            <a:ext cx="2847815" cy="1104607"/>
            <a:chOff x="493282" y="977382"/>
            <a:chExt cx="3276600" cy="1270924"/>
          </a:xfrm>
        </p:grpSpPr>
        <p:pic>
          <p:nvPicPr>
            <p:cNvPr id="14" name="Graphic 13">
              <a:extLst>
                <a:ext uri="{FF2B5EF4-FFF2-40B4-BE49-F238E27FC236}">
                  <a16:creationId xmlns:a16="http://schemas.microsoft.com/office/drawing/2014/main" id="{0ABA3A90-B303-4EF4-A578-B5A8B2A8711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93282" y="977382"/>
              <a:ext cx="3276600" cy="1270924"/>
            </a:xfrm>
            <a:prstGeom prst="rect">
              <a:avLst/>
            </a:prstGeom>
          </p:spPr>
        </p:pic>
        <p:cxnSp>
          <p:nvCxnSpPr>
            <p:cNvPr id="15" name="Straight Arrow Connector 14">
              <a:extLst>
                <a:ext uri="{FF2B5EF4-FFF2-40B4-BE49-F238E27FC236}">
                  <a16:creationId xmlns:a16="http://schemas.microsoft.com/office/drawing/2014/main" id="{9C6BB8CB-7933-4154-A5F4-57ADB01D86AC}"/>
                </a:ext>
              </a:extLst>
            </p:cNvPr>
            <p:cNvCxnSpPr/>
            <p:nvPr/>
          </p:nvCxnSpPr>
          <p:spPr bwMode="auto">
            <a:xfrm>
              <a:off x="838200" y="1415532"/>
              <a:ext cx="762000" cy="0"/>
            </a:xfrm>
            <a:prstGeom prst="straightConnector1">
              <a:avLst/>
            </a:prstGeom>
            <a:noFill/>
            <a:ln w="19050" cap="flat" cmpd="sng" algn="ctr">
              <a:solidFill>
                <a:schemeClr val="tx1"/>
              </a:solidFill>
              <a:prstDash val="solid"/>
              <a:round/>
              <a:headEnd type="triangle"/>
              <a:tailEnd type="triangle"/>
            </a:ln>
            <a:effectLst/>
          </p:spPr>
        </p:cxnSp>
        <p:cxnSp>
          <p:nvCxnSpPr>
            <p:cNvPr id="16" name="Straight Arrow Connector 15">
              <a:extLst>
                <a:ext uri="{FF2B5EF4-FFF2-40B4-BE49-F238E27FC236}">
                  <a16:creationId xmlns:a16="http://schemas.microsoft.com/office/drawing/2014/main" id="{F5C98837-F812-450A-94F2-A3897C5C38FD}"/>
                </a:ext>
              </a:extLst>
            </p:cNvPr>
            <p:cNvCxnSpPr>
              <a:cxnSpLocks/>
            </p:cNvCxnSpPr>
            <p:nvPr/>
          </p:nvCxnSpPr>
          <p:spPr bwMode="auto">
            <a:xfrm>
              <a:off x="2590800" y="1440597"/>
              <a:ext cx="838200" cy="0"/>
            </a:xfrm>
            <a:prstGeom prst="straightConnector1">
              <a:avLst/>
            </a:prstGeom>
            <a:noFill/>
            <a:ln w="19050" cap="flat" cmpd="sng" algn="ctr">
              <a:solidFill>
                <a:schemeClr val="tx1"/>
              </a:solidFill>
              <a:prstDash val="solid"/>
              <a:round/>
              <a:headEnd type="triangle"/>
              <a:tailEnd type="triangle"/>
            </a:ln>
            <a:effectLst/>
          </p:spPr>
        </p:cxnSp>
        <p:sp>
          <p:nvSpPr>
            <p:cNvPr id="17" name="TextBox 16">
              <a:extLst>
                <a:ext uri="{FF2B5EF4-FFF2-40B4-BE49-F238E27FC236}">
                  <a16:creationId xmlns:a16="http://schemas.microsoft.com/office/drawing/2014/main" id="{3937F907-0274-479B-95C8-148D849C9B2A}"/>
                </a:ext>
              </a:extLst>
            </p:cNvPr>
            <p:cNvSpPr txBox="1"/>
            <p:nvPr/>
          </p:nvSpPr>
          <p:spPr>
            <a:xfrm>
              <a:off x="2695725" y="1138533"/>
              <a:ext cx="652743" cy="276999"/>
            </a:xfrm>
            <a:prstGeom prst="rect">
              <a:avLst/>
            </a:prstGeom>
            <a:noFill/>
          </p:spPr>
          <p:txBody>
            <a:bodyPr wrap="none" rtlCol="0">
              <a:spAutoFit/>
            </a:bodyPr>
            <a:lstStyle/>
            <a:p>
              <a:r>
                <a:rPr lang="en-US" sz="1200" dirty="0">
                  <a:latin typeface="Arial Unicode MS" pitchFamily="34" charset="-122"/>
                  <a:ea typeface="Arial Unicode MS" pitchFamily="34" charset="-122"/>
                  <a:cs typeface="Arial Unicode MS" pitchFamily="34" charset="-122"/>
                </a:rPr>
                <a:t>500nm</a:t>
              </a:r>
            </a:p>
          </p:txBody>
        </p:sp>
        <p:sp>
          <p:nvSpPr>
            <p:cNvPr id="18" name="TextBox 17">
              <a:extLst>
                <a:ext uri="{FF2B5EF4-FFF2-40B4-BE49-F238E27FC236}">
                  <a16:creationId xmlns:a16="http://schemas.microsoft.com/office/drawing/2014/main" id="{715CD04A-B899-4805-9EBE-37A61ABF2B00}"/>
                </a:ext>
              </a:extLst>
            </p:cNvPr>
            <p:cNvSpPr txBox="1"/>
            <p:nvPr/>
          </p:nvSpPr>
          <p:spPr>
            <a:xfrm>
              <a:off x="892828" y="1077001"/>
              <a:ext cx="652743" cy="276999"/>
            </a:xfrm>
            <a:prstGeom prst="rect">
              <a:avLst/>
            </a:prstGeom>
            <a:noFill/>
          </p:spPr>
          <p:txBody>
            <a:bodyPr wrap="none" rtlCol="0">
              <a:spAutoFit/>
            </a:bodyPr>
            <a:lstStyle/>
            <a:p>
              <a:r>
                <a:rPr lang="en-US" sz="1200" dirty="0">
                  <a:latin typeface="Arial Unicode MS" pitchFamily="34" charset="-122"/>
                  <a:ea typeface="Arial Unicode MS" pitchFamily="34" charset="-122"/>
                  <a:cs typeface="Arial Unicode MS" pitchFamily="34" charset="-122"/>
                </a:rPr>
                <a:t>500nm</a:t>
              </a:r>
            </a:p>
          </p:txBody>
        </p:sp>
      </p:grpSp>
      <p:grpSp>
        <p:nvGrpSpPr>
          <p:cNvPr id="19" name="Group 18">
            <a:extLst>
              <a:ext uri="{FF2B5EF4-FFF2-40B4-BE49-F238E27FC236}">
                <a16:creationId xmlns:a16="http://schemas.microsoft.com/office/drawing/2014/main" id="{20F4ECC6-D005-4F5F-8395-894E2AB14195}"/>
              </a:ext>
            </a:extLst>
          </p:cNvPr>
          <p:cNvGrpSpPr/>
          <p:nvPr/>
        </p:nvGrpSpPr>
        <p:grpSpPr>
          <a:xfrm>
            <a:off x="609320" y="1355291"/>
            <a:ext cx="3750158" cy="1814046"/>
            <a:chOff x="4695374" y="970908"/>
            <a:chExt cx="3750158" cy="1814046"/>
          </a:xfrm>
        </p:grpSpPr>
        <p:pic>
          <p:nvPicPr>
            <p:cNvPr id="20" name="Graphic 19">
              <a:extLst>
                <a:ext uri="{FF2B5EF4-FFF2-40B4-BE49-F238E27FC236}">
                  <a16:creationId xmlns:a16="http://schemas.microsoft.com/office/drawing/2014/main" id="{1642109D-2FF0-4536-91B1-EF7DEFDF70C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12454" y="970908"/>
              <a:ext cx="3053511" cy="1487608"/>
            </a:xfrm>
            <a:prstGeom prst="rect">
              <a:avLst/>
            </a:prstGeom>
          </p:spPr>
        </p:pic>
        <p:sp>
          <p:nvSpPr>
            <p:cNvPr id="21" name="TextBox 20">
              <a:extLst>
                <a:ext uri="{FF2B5EF4-FFF2-40B4-BE49-F238E27FC236}">
                  <a16:creationId xmlns:a16="http://schemas.microsoft.com/office/drawing/2014/main" id="{55B4500E-9519-4C87-925B-8CB68AAF2B46}"/>
                </a:ext>
              </a:extLst>
            </p:cNvPr>
            <p:cNvSpPr txBox="1"/>
            <p:nvPr/>
          </p:nvSpPr>
          <p:spPr>
            <a:xfrm>
              <a:off x="4695374" y="2477177"/>
              <a:ext cx="3687669" cy="307777"/>
            </a:xfrm>
            <a:prstGeom prst="rect">
              <a:avLst/>
            </a:prstGeom>
            <a:noFill/>
          </p:spPr>
          <p:txBody>
            <a:bodyPr wrap="square" rtlCol="0">
              <a:spAutoFit/>
            </a:bodyPr>
            <a:lstStyle/>
            <a:p>
              <a:pPr algn="ctr"/>
              <a:r>
                <a:rPr lang="en-US" sz="1400" dirty="0">
                  <a:ea typeface="Arial Unicode MS" pitchFamily="34" charset="-122"/>
                  <a:cs typeface="Arial Unicode MS" pitchFamily="34" charset="-122"/>
                </a:rPr>
                <a:t>Concentric metal contact</a:t>
              </a:r>
            </a:p>
          </p:txBody>
        </p:sp>
        <p:sp>
          <p:nvSpPr>
            <p:cNvPr id="22" name="TextBox 21">
              <a:extLst>
                <a:ext uri="{FF2B5EF4-FFF2-40B4-BE49-F238E27FC236}">
                  <a16:creationId xmlns:a16="http://schemas.microsoft.com/office/drawing/2014/main" id="{850BDE9A-9C70-4B22-A173-C07DC37AC3D1}"/>
                </a:ext>
              </a:extLst>
            </p:cNvPr>
            <p:cNvSpPr txBox="1"/>
            <p:nvPr/>
          </p:nvSpPr>
          <p:spPr>
            <a:xfrm>
              <a:off x="6259960" y="1563552"/>
              <a:ext cx="870788" cy="523220"/>
            </a:xfrm>
            <a:prstGeom prst="rect">
              <a:avLst/>
            </a:prstGeom>
            <a:noFill/>
          </p:spPr>
          <p:txBody>
            <a:bodyPr wrap="square" rtlCol="0">
              <a:spAutoFit/>
            </a:bodyPr>
            <a:lstStyle/>
            <a:p>
              <a:r>
                <a:rPr lang="en-US" sz="1400" dirty="0">
                  <a:ea typeface="Arial Unicode MS" pitchFamily="34" charset="-122"/>
                  <a:cs typeface="Arial Unicode MS" pitchFamily="34" charset="-122"/>
                </a:rPr>
                <a:t>Top contact</a:t>
              </a:r>
            </a:p>
          </p:txBody>
        </p:sp>
        <p:sp>
          <p:nvSpPr>
            <p:cNvPr id="23" name="TextBox 22">
              <a:extLst>
                <a:ext uri="{FF2B5EF4-FFF2-40B4-BE49-F238E27FC236}">
                  <a16:creationId xmlns:a16="http://schemas.microsoft.com/office/drawing/2014/main" id="{7A987A33-F508-4B4D-BA17-BE1B49AF7FDA}"/>
                </a:ext>
              </a:extLst>
            </p:cNvPr>
            <p:cNvSpPr txBox="1"/>
            <p:nvPr/>
          </p:nvSpPr>
          <p:spPr>
            <a:xfrm>
              <a:off x="7130748" y="991753"/>
              <a:ext cx="1314784" cy="307777"/>
            </a:xfrm>
            <a:prstGeom prst="rect">
              <a:avLst/>
            </a:prstGeom>
            <a:noFill/>
          </p:spPr>
          <p:txBody>
            <a:bodyPr wrap="none" rtlCol="0">
              <a:spAutoFit/>
            </a:bodyPr>
            <a:lstStyle/>
            <a:p>
              <a:r>
                <a:rPr lang="en-US" sz="1400" dirty="0">
                  <a:ea typeface="Arial Unicode MS" pitchFamily="34" charset="-122"/>
                  <a:cs typeface="Arial Unicode MS" pitchFamily="34" charset="-122"/>
                </a:rPr>
                <a:t>Bottom contact</a:t>
              </a:r>
            </a:p>
          </p:txBody>
        </p:sp>
        <p:cxnSp>
          <p:nvCxnSpPr>
            <p:cNvPr id="24" name="Straight Arrow Connector 23">
              <a:extLst>
                <a:ext uri="{FF2B5EF4-FFF2-40B4-BE49-F238E27FC236}">
                  <a16:creationId xmlns:a16="http://schemas.microsoft.com/office/drawing/2014/main" id="{19FFCAF8-953B-4513-87FD-7E85FE58AA5B}"/>
                </a:ext>
              </a:extLst>
            </p:cNvPr>
            <p:cNvCxnSpPr>
              <a:stCxn id="23" idx="1"/>
            </p:cNvCxnSpPr>
            <p:nvPr/>
          </p:nvCxnSpPr>
          <p:spPr bwMode="auto">
            <a:xfrm flipH="1">
              <a:off x="6977810" y="1145642"/>
              <a:ext cx="152938" cy="11377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grpSp>
      <p:sp>
        <p:nvSpPr>
          <p:cNvPr id="26" name="Rectangle 25">
            <a:extLst>
              <a:ext uri="{FF2B5EF4-FFF2-40B4-BE49-F238E27FC236}">
                <a16:creationId xmlns:a16="http://schemas.microsoft.com/office/drawing/2014/main" id="{084F479F-28C5-47DE-8495-886CCB15ECBB}"/>
              </a:ext>
            </a:extLst>
          </p:cNvPr>
          <p:cNvSpPr/>
          <p:nvPr/>
        </p:nvSpPr>
        <p:spPr>
          <a:xfrm>
            <a:off x="4296988" y="3302176"/>
            <a:ext cx="3999865" cy="3785652"/>
          </a:xfrm>
          <a:prstGeom prst="rect">
            <a:avLst/>
          </a:prstGeom>
        </p:spPr>
        <p:txBody>
          <a:bodyPr wrap="square">
            <a:spAutoFit/>
          </a:bodyPr>
          <a:lstStyle/>
          <a:p>
            <a:r>
              <a:rPr lang="en-US" sz="1600" dirty="0">
                <a:solidFill>
                  <a:srgbClr val="1C75BC"/>
                </a:solidFill>
                <a:ea typeface="Arial Unicode MS" pitchFamily="34" charset="-122"/>
                <a:cs typeface="Arial Unicode MS" pitchFamily="34" charset="-122"/>
              </a:rPr>
              <a:t>High mobility TCO, </a:t>
            </a:r>
            <a:r>
              <a:rPr lang="en-US" sz="1600" dirty="0" err="1">
                <a:solidFill>
                  <a:srgbClr val="1C75BC"/>
                </a:solidFill>
                <a:ea typeface="Arial Unicode MS" pitchFamily="34" charset="-122"/>
                <a:cs typeface="Arial Unicode MS" pitchFamily="34" charset="-122"/>
              </a:rPr>
              <a:t>ITiO</a:t>
            </a:r>
            <a:endParaRPr lang="en-US" sz="1600" dirty="0">
              <a:solidFill>
                <a:srgbClr val="1C75BC"/>
              </a:solidFill>
              <a:ea typeface="Arial Unicode MS" pitchFamily="34" charset="-122"/>
              <a:cs typeface="Arial Unicode MS" pitchFamily="34" charset="-122"/>
            </a:endParaRPr>
          </a:p>
          <a:p>
            <a:pPr marL="285750" indent="-285750">
              <a:buFont typeface="Wingdings" panose="05000000000000000000" pitchFamily="2" charset="2"/>
              <a:buChar char="Ø"/>
            </a:pPr>
            <a:r>
              <a:rPr lang="en-US" sz="1600" dirty="0">
                <a:ea typeface="Arial Unicode MS" pitchFamily="34" charset="-122"/>
                <a:cs typeface="Arial Unicode MS" pitchFamily="34" charset="-122"/>
              </a:rPr>
              <a:t>Increase Q factor</a:t>
            </a:r>
          </a:p>
          <a:p>
            <a:pPr marL="285750" indent="-285750">
              <a:buFont typeface="Wingdings" panose="05000000000000000000" pitchFamily="2" charset="2"/>
              <a:buChar char="Ø"/>
            </a:pPr>
            <a:r>
              <a:rPr lang="en-US" sz="1600" dirty="0">
                <a:ea typeface="Arial Unicode MS" pitchFamily="34" charset="-122"/>
                <a:cs typeface="Arial Unicode MS" pitchFamily="34" charset="-122"/>
              </a:rPr>
              <a:t>Reduce resistance</a:t>
            </a:r>
          </a:p>
          <a:p>
            <a:pPr marL="285750" indent="-285750">
              <a:buFont typeface="Wingdings" panose="05000000000000000000" pitchFamily="2" charset="2"/>
              <a:buChar char="Ø"/>
            </a:pPr>
            <a:endParaRPr lang="en-US" sz="1600" dirty="0">
              <a:ea typeface="Arial Unicode MS" pitchFamily="34" charset="-122"/>
              <a:cs typeface="Arial Unicode MS" pitchFamily="34" charset="-122"/>
            </a:endParaRPr>
          </a:p>
          <a:p>
            <a:pPr marL="285750" indent="-285750">
              <a:buFont typeface="Arial" panose="020B0604020202020204" pitchFamily="34" charset="0"/>
              <a:buChar char="•"/>
            </a:pPr>
            <a:r>
              <a:rPr lang="en-US" sz="1600" dirty="0">
                <a:solidFill>
                  <a:srgbClr val="DC4405"/>
                </a:solidFill>
                <a:ea typeface="Arial Unicode MS" pitchFamily="34" charset="-122"/>
                <a:cs typeface="Arial Unicode MS" pitchFamily="34" charset="-122"/>
              </a:rPr>
              <a:t>Design parameters:</a:t>
            </a:r>
          </a:p>
          <a:p>
            <a:pPr marL="285750" indent="-285750">
              <a:buFont typeface="Arial" panose="020B0604020202020204" pitchFamily="34" charset="0"/>
              <a:buChar char="•"/>
            </a:pPr>
            <a:r>
              <a:rPr lang="en-US" sz="1600" dirty="0">
                <a:ea typeface="Arial Unicode MS" pitchFamily="34" charset="-122"/>
                <a:cs typeface="Arial Unicode MS" pitchFamily="34" charset="-122"/>
              </a:rPr>
              <a:t>Si sheet resistance: </a:t>
            </a:r>
            <a:r>
              <a:rPr lang="el-GR" sz="1600" dirty="0">
                <a:ea typeface="Arial Unicode MS" pitchFamily="34" charset="-122"/>
                <a:cs typeface="Arial Unicode MS" pitchFamily="34" charset="-122"/>
              </a:rPr>
              <a:t>~1100Ω/</a:t>
            </a:r>
            <a:r>
              <a:rPr lang="en-US" sz="1600" dirty="0">
                <a:ea typeface="Arial Unicode MS" pitchFamily="34" charset="-122"/>
                <a:cs typeface="Arial" panose="020B0604020202020204" pitchFamily="34" charset="0"/>
                <a:sym typeface="Symbol" panose="05050102010706020507" pitchFamily="18" charset="2"/>
              </a:rPr>
              <a:t>square</a:t>
            </a:r>
          </a:p>
          <a:p>
            <a:pPr marL="285750" indent="-285750">
              <a:buFont typeface="Wingdings" panose="05000000000000000000" pitchFamily="2" charset="2"/>
              <a:buChar char="Ø"/>
            </a:pPr>
            <a:r>
              <a:rPr lang="en-US" sz="1600" dirty="0" err="1">
                <a:ea typeface="Arial Unicode MS" pitchFamily="34" charset="-122"/>
                <a:cs typeface="Arial Unicode MS" pitchFamily="34" charset="-122"/>
              </a:rPr>
              <a:t>ITiO</a:t>
            </a:r>
            <a:r>
              <a:rPr lang="en-US" sz="1600" dirty="0">
                <a:ea typeface="Arial Unicode MS" pitchFamily="34" charset="-122"/>
                <a:cs typeface="Arial Unicode MS" pitchFamily="34" charset="-122"/>
              </a:rPr>
              <a:t> sheet resistance: </a:t>
            </a:r>
            <a:r>
              <a:rPr lang="el-GR" sz="1600" dirty="0">
                <a:ea typeface="Arial Unicode MS" pitchFamily="34" charset="-122"/>
                <a:cs typeface="Arial Unicode MS" pitchFamily="34" charset="-122"/>
              </a:rPr>
              <a:t>~</a:t>
            </a:r>
            <a:r>
              <a:rPr lang="en-US" sz="1600" dirty="0">
                <a:ea typeface="Arial Unicode MS" pitchFamily="34" charset="-122"/>
                <a:cs typeface="Arial Unicode MS" pitchFamily="34" charset="-122"/>
              </a:rPr>
              <a:t>350</a:t>
            </a:r>
            <a:r>
              <a:rPr lang="el-GR" sz="1600" dirty="0">
                <a:ea typeface="Arial Unicode MS" pitchFamily="34" charset="-122"/>
                <a:cs typeface="Arial Unicode MS" pitchFamily="34" charset="-122"/>
              </a:rPr>
              <a:t>Ω/</a:t>
            </a:r>
            <a:r>
              <a:rPr lang="en-US" sz="1600" dirty="0">
                <a:ea typeface="Arial Unicode MS" pitchFamily="34" charset="-122"/>
                <a:cs typeface="Arial" panose="020B0604020202020204" pitchFamily="34" charset="0"/>
                <a:sym typeface="Symbol" panose="05050102010706020507" pitchFamily="18" charset="2"/>
              </a:rPr>
              <a:t>square</a:t>
            </a:r>
          </a:p>
          <a:p>
            <a:pPr marL="285750" indent="-285750">
              <a:buFont typeface="Arial" panose="020B0604020202020204" pitchFamily="34" charset="0"/>
              <a:buChar char="•"/>
            </a:pPr>
            <a:r>
              <a:rPr lang="en-US" sz="1600" dirty="0">
                <a:ea typeface="Arial Unicode MS" pitchFamily="34" charset="-122"/>
                <a:cs typeface="Arial Unicode MS" pitchFamily="34" charset="-122"/>
              </a:rPr>
              <a:t>Capacitance density (C/L): 2.4fF/µm</a:t>
            </a:r>
          </a:p>
          <a:p>
            <a:endParaRPr lang="en-US" sz="1600" dirty="0">
              <a:solidFill>
                <a:srgbClr val="DC4405"/>
              </a:solidFill>
              <a:ea typeface="Arial Unicode MS" pitchFamily="34" charset="-122"/>
              <a:cs typeface="Arial" panose="020B0604020202020204" pitchFamily="34" charset="0"/>
              <a:sym typeface="Symbol" panose="05050102010706020507" pitchFamily="18" charset="2"/>
            </a:endParaRPr>
          </a:p>
          <a:p>
            <a:pPr marL="285750" indent="-285750">
              <a:buFont typeface="Arial" panose="020B0604020202020204" pitchFamily="34" charset="0"/>
              <a:buChar char="•"/>
            </a:pPr>
            <a:r>
              <a:rPr lang="en-US" sz="1600" dirty="0">
                <a:solidFill>
                  <a:srgbClr val="DC4405"/>
                </a:solidFill>
                <a:ea typeface="Arial Unicode MS" pitchFamily="34" charset="-122"/>
                <a:cs typeface="Arial" panose="020B0604020202020204" pitchFamily="34" charset="0"/>
                <a:sym typeface="Symbol" panose="05050102010706020507" pitchFamily="18" charset="2"/>
              </a:rPr>
              <a:t>Expected performance:</a:t>
            </a:r>
          </a:p>
          <a:p>
            <a:pPr marL="285750" indent="-285750">
              <a:buFont typeface="Wingdings" panose="05000000000000000000" pitchFamily="2" charset="2"/>
              <a:buChar char="Ø"/>
            </a:pPr>
            <a:r>
              <a:rPr lang="en-US" sz="1600" dirty="0">
                <a:ea typeface="Arial Unicode MS" pitchFamily="34" charset="-122"/>
                <a:cs typeface="Arial" panose="020B0604020202020204" pitchFamily="34" charset="0"/>
                <a:sym typeface="Symbol" panose="05050102010706020507" pitchFamily="18" charset="2"/>
              </a:rPr>
              <a:t>R∙L: ~1200 </a:t>
            </a:r>
            <a:r>
              <a:rPr lang="el-GR" sz="1600" dirty="0">
                <a:ea typeface="Arial Unicode MS" pitchFamily="34" charset="-122"/>
                <a:cs typeface="Arial" panose="020B0604020202020204" pitchFamily="34" charset="0"/>
                <a:sym typeface="Symbol" panose="05050102010706020507" pitchFamily="18" charset="2"/>
              </a:rPr>
              <a:t>Ω∙µ</a:t>
            </a:r>
            <a:r>
              <a:rPr lang="en-US" sz="1600" dirty="0">
                <a:ea typeface="Arial Unicode MS" pitchFamily="34" charset="-122"/>
                <a:cs typeface="Arial" panose="020B0604020202020204" pitchFamily="34" charset="0"/>
                <a:sym typeface="Symbol" panose="05050102010706020507" pitchFamily="18" charset="2"/>
              </a:rPr>
              <a:t>m</a:t>
            </a:r>
            <a:endParaRPr lang="en-US" sz="1600" dirty="0">
              <a:ea typeface="Arial Unicode MS" pitchFamily="34" charset="-122"/>
              <a:cs typeface="Arial Unicode MS" pitchFamily="34" charset="-122"/>
            </a:endParaRPr>
          </a:p>
          <a:p>
            <a:pPr marL="285750" indent="-285750">
              <a:buFont typeface="Wingdings" panose="05000000000000000000" pitchFamily="2" charset="2"/>
              <a:buChar char="Ø"/>
            </a:pPr>
            <a:r>
              <a:rPr lang="en-US" sz="1600" dirty="0">
                <a:ea typeface="Arial Unicode MS" pitchFamily="34" charset="-122"/>
                <a:cs typeface="Arial Unicode MS" pitchFamily="34" charset="-122"/>
              </a:rPr>
              <a:t>RC bandwidth: ~55GHz</a:t>
            </a:r>
          </a:p>
          <a:p>
            <a:pPr marL="285750" indent="-285750">
              <a:buFont typeface="Wingdings" panose="05000000000000000000" pitchFamily="2" charset="2"/>
              <a:buChar char="Ø"/>
            </a:pPr>
            <a:r>
              <a:rPr lang="en-US" sz="1600" dirty="0">
                <a:ea typeface="Arial Unicode MS" pitchFamily="34" charset="-122"/>
                <a:cs typeface="Arial Unicode MS" pitchFamily="34" charset="-122"/>
              </a:rPr>
              <a:t>3dB bandwidth: ~52GHz (Q factor 2000)</a:t>
            </a:r>
          </a:p>
          <a:p>
            <a:pPr marL="285750" indent="-285750">
              <a:buFont typeface="Arial" panose="020B0604020202020204" pitchFamily="34" charset="0"/>
              <a:buChar char="•"/>
            </a:pPr>
            <a:endParaRPr lang="en-US" sz="1600" dirty="0">
              <a:solidFill>
                <a:srgbClr val="DC4405"/>
              </a:solidFill>
              <a:ea typeface="Arial Unicode MS" pitchFamily="34" charset="-122"/>
              <a:cs typeface="Arial Unicode MS" pitchFamily="34" charset="-122"/>
            </a:endParaRPr>
          </a:p>
          <a:p>
            <a:pPr marL="285750" indent="-285750">
              <a:buFont typeface="Arial" panose="020B0604020202020204" pitchFamily="34" charset="0"/>
              <a:buChar char="•"/>
            </a:pPr>
            <a:endParaRPr lang="en-US" sz="1600" dirty="0">
              <a:solidFill>
                <a:srgbClr val="DC4405"/>
              </a:solidFill>
              <a:ea typeface="Arial Unicode MS" pitchFamily="34" charset="-122"/>
              <a:cs typeface="Arial Unicode MS" pitchFamily="34" charset="-122"/>
            </a:endParaRPr>
          </a:p>
        </p:txBody>
      </p:sp>
      <p:grpSp>
        <p:nvGrpSpPr>
          <p:cNvPr id="66" name="Group 65">
            <a:extLst>
              <a:ext uri="{FF2B5EF4-FFF2-40B4-BE49-F238E27FC236}">
                <a16:creationId xmlns:a16="http://schemas.microsoft.com/office/drawing/2014/main" id="{2A6DE822-B44E-4A55-A6B4-CC8478E87CF9}"/>
              </a:ext>
            </a:extLst>
          </p:cNvPr>
          <p:cNvGrpSpPr/>
          <p:nvPr/>
        </p:nvGrpSpPr>
        <p:grpSpPr>
          <a:xfrm>
            <a:off x="7755809" y="2099095"/>
            <a:ext cx="4314189" cy="3545910"/>
            <a:chOff x="7978833" y="2471155"/>
            <a:chExt cx="4314189" cy="3545910"/>
          </a:xfrm>
        </p:grpSpPr>
        <p:pic>
          <p:nvPicPr>
            <p:cNvPr id="51" name="Graphic 50">
              <a:extLst>
                <a:ext uri="{FF2B5EF4-FFF2-40B4-BE49-F238E27FC236}">
                  <a16:creationId xmlns:a16="http://schemas.microsoft.com/office/drawing/2014/main" id="{576EB0AB-B2F7-4A6F-9D22-2E2369173D3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978833" y="2471155"/>
              <a:ext cx="4314189" cy="3545910"/>
            </a:xfrm>
            <a:prstGeom prst="rect">
              <a:avLst/>
            </a:prstGeom>
          </p:spPr>
        </p:pic>
        <p:cxnSp>
          <p:nvCxnSpPr>
            <p:cNvPr id="56" name="Straight Arrow Connector 55">
              <a:extLst>
                <a:ext uri="{FF2B5EF4-FFF2-40B4-BE49-F238E27FC236}">
                  <a16:creationId xmlns:a16="http://schemas.microsoft.com/office/drawing/2014/main" id="{015168CC-86F1-4B16-BD60-01DD347997AF}"/>
                </a:ext>
              </a:extLst>
            </p:cNvPr>
            <p:cNvCxnSpPr>
              <a:cxnSpLocks/>
            </p:cNvCxnSpPr>
            <p:nvPr/>
          </p:nvCxnSpPr>
          <p:spPr>
            <a:xfrm flipH="1">
              <a:off x="9871710" y="4465320"/>
              <a:ext cx="1333500" cy="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9AF08DC7-BC1A-4B79-AF37-93AE34F7B3CA}"/>
                </a:ext>
              </a:extLst>
            </p:cNvPr>
            <p:cNvCxnSpPr>
              <a:cxnSpLocks/>
            </p:cNvCxnSpPr>
            <p:nvPr/>
          </p:nvCxnSpPr>
          <p:spPr>
            <a:xfrm flipH="1" flipV="1">
              <a:off x="9757410" y="4244110"/>
              <a:ext cx="114300" cy="174639"/>
            </a:xfrm>
            <a:prstGeom prst="straightConnector1">
              <a:avLst/>
            </a:prstGeom>
            <a:ln w="28575">
              <a:solidFill>
                <a:srgbClr val="9933FF"/>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C8F0DC7B-CC08-417A-993F-089FABA68F72}"/>
                </a:ext>
              </a:extLst>
            </p:cNvPr>
            <p:cNvCxnSpPr>
              <a:cxnSpLocks/>
            </p:cNvCxnSpPr>
            <p:nvPr/>
          </p:nvCxnSpPr>
          <p:spPr>
            <a:xfrm flipH="1">
              <a:off x="9444990" y="4213630"/>
              <a:ext cx="243840" cy="0"/>
            </a:xfrm>
            <a:prstGeom prst="straightConnector1">
              <a:avLst/>
            </a:prstGeom>
            <a:ln w="19050">
              <a:solidFill>
                <a:srgbClr val="ED1C24"/>
              </a:solidFill>
              <a:prstDash val="sysDot"/>
              <a:tailEnd type="triangle"/>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8CF937D1-BF29-4286-84D5-41FE52BB2F65}"/>
              </a:ext>
            </a:extLst>
          </p:cNvPr>
          <p:cNvSpPr txBox="1"/>
          <p:nvPr/>
        </p:nvSpPr>
        <p:spPr>
          <a:xfrm>
            <a:off x="9971169" y="4093260"/>
            <a:ext cx="1036615" cy="461665"/>
          </a:xfrm>
          <a:prstGeom prst="rect">
            <a:avLst/>
          </a:prstGeom>
          <a:noFill/>
        </p:spPr>
        <p:txBody>
          <a:bodyPr wrap="square" rtlCol="0">
            <a:spAutoFit/>
          </a:bodyPr>
          <a:lstStyle/>
          <a:p>
            <a:r>
              <a:rPr lang="en-US" sz="1200" dirty="0">
                <a:solidFill>
                  <a:srgbClr val="FFC000"/>
                </a:solidFill>
              </a:rPr>
              <a:t>Optimize electrode</a:t>
            </a:r>
          </a:p>
        </p:txBody>
      </p:sp>
      <p:sp>
        <p:nvSpPr>
          <p:cNvPr id="25" name="TextBox 24">
            <a:extLst>
              <a:ext uri="{FF2B5EF4-FFF2-40B4-BE49-F238E27FC236}">
                <a16:creationId xmlns:a16="http://schemas.microsoft.com/office/drawing/2014/main" id="{E6B92DD7-2A3B-496D-BE75-7916A8426EAE}"/>
              </a:ext>
            </a:extLst>
          </p:cNvPr>
          <p:cNvSpPr txBox="1"/>
          <p:nvPr/>
        </p:nvSpPr>
        <p:spPr>
          <a:xfrm>
            <a:off x="9094940" y="3950268"/>
            <a:ext cx="607010" cy="276999"/>
          </a:xfrm>
          <a:prstGeom prst="rect">
            <a:avLst/>
          </a:prstGeom>
          <a:noFill/>
        </p:spPr>
        <p:txBody>
          <a:bodyPr wrap="square" rtlCol="0">
            <a:spAutoFit/>
          </a:bodyPr>
          <a:lstStyle/>
          <a:p>
            <a:r>
              <a:rPr lang="en-US" sz="1200" dirty="0">
                <a:solidFill>
                  <a:srgbClr val="9933FF"/>
                </a:solidFill>
              </a:rPr>
              <a:t>High-µ</a:t>
            </a:r>
          </a:p>
        </p:txBody>
      </p:sp>
      <p:sp>
        <p:nvSpPr>
          <p:cNvPr id="27" name="TextBox 26">
            <a:extLst>
              <a:ext uri="{FF2B5EF4-FFF2-40B4-BE49-F238E27FC236}">
                <a16:creationId xmlns:a16="http://schemas.microsoft.com/office/drawing/2014/main" id="{88880A00-E032-4872-B4BD-1FA825743489}"/>
              </a:ext>
            </a:extLst>
          </p:cNvPr>
          <p:cNvSpPr txBox="1"/>
          <p:nvPr/>
        </p:nvSpPr>
        <p:spPr>
          <a:xfrm>
            <a:off x="8672832" y="3811769"/>
            <a:ext cx="793216" cy="276999"/>
          </a:xfrm>
          <a:prstGeom prst="rect">
            <a:avLst/>
          </a:prstGeom>
          <a:noFill/>
        </p:spPr>
        <p:txBody>
          <a:bodyPr wrap="square" rtlCol="0">
            <a:spAutoFit/>
          </a:bodyPr>
          <a:lstStyle/>
          <a:p>
            <a:r>
              <a:rPr lang="en-US" sz="1200" dirty="0">
                <a:solidFill>
                  <a:srgbClr val="FF0000"/>
                </a:solidFill>
              </a:rPr>
              <a:t>Further?</a:t>
            </a:r>
          </a:p>
        </p:txBody>
      </p:sp>
      <p:sp>
        <p:nvSpPr>
          <p:cNvPr id="28" name="TextBox 27">
            <a:extLst>
              <a:ext uri="{FF2B5EF4-FFF2-40B4-BE49-F238E27FC236}">
                <a16:creationId xmlns:a16="http://schemas.microsoft.com/office/drawing/2014/main" id="{EDDD399D-6A4A-4B1A-BA80-A8A1066FA767}"/>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39</a:t>
            </a:fld>
            <a:endParaRPr lang="en-US" dirty="0"/>
          </a:p>
        </p:txBody>
      </p:sp>
    </p:spTree>
    <p:extLst>
      <p:ext uri="{BB962C8B-B14F-4D97-AF65-F5344CB8AC3E}">
        <p14:creationId xmlns:p14="http://schemas.microsoft.com/office/powerpoint/2010/main" val="693746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D2854-AF21-4B81-853A-0E6623769B67}"/>
              </a:ext>
            </a:extLst>
          </p:cNvPr>
          <p:cNvSpPr>
            <a:spLocks noGrp="1"/>
          </p:cNvSpPr>
          <p:nvPr>
            <p:ph type="title"/>
          </p:nvPr>
        </p:nvSpPr>
        <p:spPr/>
        <p:txBody>
          <a:bodyPr>
            <a:normAutofit fontScale="90000"/>
          </a:bodyPr>
          <a:lstStyle/>
          <a:p>
            <a:r>
              <a:rPr lang="en-US" dirty="0"/>
              <a:t>Motivation to ultra-energy-efficient optical interconnects</a:t>
            </a:r>
          </a:p>
        </p:txBody>
      </p:sp>
      <p:pic>
        <p:nvPicPr>
          <p:cNvPr id="10" name="Picture 9">
            <a:extLst>
              <a:ext uri="{FF2B5EF4-FFF2-40B4-BE49-F238E27FC236}">
                <a16:creationId xmlns:a16="http://schemas.microsoft.com/office/drawing/2014/main" id="{47978121-4DB2-4B8B-ACDC-BDBE0B7F3241}"/>
              </a:ext>
            </a:extLst>
          </p:cNvPr>
          <p:cNvPicPr>
            <a:picLocks noChangeAspect="1"/>
          </p:cNvPicPr>
          <p:nvPr/>
        </p:nvPicPr>
        <p:blipFill>
          <a:blip r:embed="rId3"/>
          <a:stretch>
            <a:fillRect/>
          </a:stretch>
        </p:blipFill>
        <p:spPr>
          <a:xfrm>
            <a:off x="324197" y="1634836"/>
            <a:ext cx="5425438" cy="4199643"/>
          </a:xfrm>
          <a:prstGeom prst="rect">
            <a:avLst/>
          </a:prstGeom>
        </p:spPr>
      </p:pic>
      <p:sp>
        <p:nvSpPr>
          <p:cNvPr id="11" name="Rectangle 10">
            <a:extLst>
              <a:ext uri="{FF2B5EF4-FFF2-40B4-BE49-F238E27FC236}">
                <a16:creationId xmlns:a16="http://schemas.microsoft.com/office/drawing/2014/main" id="{F7C52C20-B21B-4BF4-9EE0-977A62789CF2}"/>
              </a:ext>
            </a:extLst>
          </p:cNvPr>
          <p:cNvSpPr/>
          <p:nvPr/>
        </p:nvSpPr>
        <p:spPr>
          <a:xfrm>
            <a:off x="1261018" y="1303210"/>
            <a:ext cx="3163045"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Evolution of optical communication</a:t>
            </a:r>
          </a:p>
        </p:txBody>
      </p:sp>
      <p:sp>
        <p:nvSpPr>
          <p:cNvPr id="12" name="Rectangle 11">
            <a:extLst>
              <a:ext uri="{FF2B5EF4-FFF2-40B4-BE49-F238E27FC236}">
                <a16:creationId xmlns:a16="http://schemas.microsoft.com/office/drawing/2014/main" id="{A8C9937E-2584-4CEB-86A4-1AA4F32B505E}"/>
              </a:ext>
            </a:extLst>
          </p:cNvPr>
          <p:cNvSpPr/>
          <p:nvPr/>
        </p:nvSpPr>
        <p:spPr>
          <a:xfrm>
            <a:off x="783248" y="5785378"/>
            <a:ext cx="4160832" cy="276999"/>
          </a:xfrm>
          <a:prstGeom prst="rect">
            <a:avLst/>
          </a:prstGeom>
        </p:spPr>
        <p:txBody>
          <a:bodyPr wrap="square">
            <a:spAutoFit/>
          </a:bodyPr>
          <a:lstStyle/>
          <a:p>
            <a:r>
              <a:rPr lang="en-US" sz="1200" dirty="0"/>
              <a:t>(Bashir, et al. ACM Computing Surveys (CSUR) 51.6 (2019))</a:t>
            </a:r>
          </a:p>
        </p:txBody>
      </p:sp>
      <p:graphicFrame>
        <p:nvGraphicFramePr>
          <p:cNvPr id="45" name="Table 44">
            <a:extLst>
              <a:ext uri="{FF2B5EF4-FFF2-40B4-BE49-F238E27FC236}">
                <a16:creationId xmlns:a16="http://schemas.microsoft.com/office/drawing/2014/main" id="{5A5C2192-0D79-49B1-86A3-E721AD3DDCBF}"/>
              </a:ext>
            </a:extLst>
          </p:cNvPr>
          <p:cNvGraphicFramePr>
            <a:graphicFrameLocks noGrp="1"/>
          </p:cNvGraphicFramePr>
          <p:nvPr>
            <p:extLst>
              <p:ext uri="{D42A27DB-BD31-4B8C-83A1-F6EECF244321}">
                <p14:modId xmlns:p14="http://schemas.microsoft.com/office/powerpoint/2010/main" val="669571855"/>
              </p:ext>
            </p:extLst>
          </p:nvPr>
        </p:nvGraphicFramePr>
        <p:xfrm>
          <a:off x="7128261" y="3840066"/>
          <a:ext cx="4128654" cy="780150"/>
        </p:xfrm>
        <a:graphic>
          <a:graphicData uri="http://schemas.openxmlformats.org/drawingml/2006/table">
            <a:tbl>
              <a:tblPr firstRow="1" bandRow="1">
                <a:tableStyleId>{9D7B26C5-4107-4FEC-AEDC-1716B250A1EF}</a:tableStyleId>
              </a:tblPr>
              <a:tblGrid>
                <a:gridCol w="2064327">
                  <a:extLst>
                    <a:ext uri="{9D8B030D-6E8A-4147-A177-3AD203B41FA5}">
                      <a16:colId xmlns:a16="http://schemas.microsoft.com/office/drawing/2014/main" val="485265255"/>
                    </a:ext>
                  </a:extLst>
                </a:gridCol>
                <a:gridCol w="2064327">
                  <a:extLst>
                    <a:ext uri="{9D8B030D-6E8A-4147-A177-3AD203B41FA5}">
                      <a16:colId xmlns:a16="http://schemas.microsoft.com/office/drawing/2014/main" val="3931806901"/>
                    </a:ext>
                  </a:extLst>
                </a:gridCol>
              </a:tblGrid>
              <a:tr h="253729">
                <a:tc>
                  <a:txBody>
                    <a:bodyPr/>
                    <a:lstStyle/>
                    <a:p>
                      <a:r>
                        <a:rPr lang="en-US" sz="1300" dirty="0"/>
                        <a:t>Operation</a:t>
                      </a:r>
                    </a:p>
                  </a:txBody>
                  <a:tcPr marL="61930" marR="61930" marT="30965" marB="30965"/>
                </a:tc>
                <a:tc>
                  <a:txBody>
                    <a:bodyPr/>
                    <a:lstStyle/>
                    <a:p>
                      <a:pPr algn="ctr"/>
                      <a:r>
                        <a:rPr lang="en-US" sz="1300" dirty="0"/>
                        <a:t>Energy per bit</a:t>
                      </a:r>
                    </a:p>
                  </a:txBody>
                  <a:tcPr marL="61930" marR="61930" marT="30965" marB="30965"/>
                </a:tc>
                <a:extLst>
                  <a:ext uri="{0D108BD9-81ED-4DB2-BD59-A6C34878D82A}">
                    <a16:rowId xmlns:a16="http://schemas.microsoft.com/office/drawing/2014/main" val="3949757561"/>
                  </a:ext>
                </a:extLst>
              </a:tr>
              <a:tr h="253729">
                <a:tc>
                  <a:txBody>
                    <a:bodyPr/>
                    <a:lstStyle/>
                    <a:p>
                      <a:r>
                        <a:rPr lang="en-US" sz="1300" dirty="0"/>
                        <a:t>Communicating off chip</a:t>
                      </a:r>
                    </a:p>
                  </a:txBody>
                  <a:tcPr marL="61930" marR="61930" marT="30965" marB="30965">
                    <a:solidFill>
                      <a:schemeClr val="bg1"/>
                    </a:solidFill>
                  </a:tcPr>
                </a:tc>
                <a:tc>
                  <a:txBody>
                    <a:bodyPr/>
                    <a:lstStyle/>
                    <a:p>
                      <a:pPr algn="ctr"/>
                      <a:r>
                        <a:rPr lang="en-US" sz="1300" dirty="0"/>
                        <a:t>1~20 </a:t>
                      </a:r>
                      <a:r>
                        <a:rPr lang="en-US" sz="1300" dirty="0" err="1"/>
                        <a:t>pJ</a:t>
                      </a:r>
                      <a:endParaRPr lang="en-US" sz="1300" dirty="0"/>
                    </a:p>
                  </a:txBody>
                  <a:tcPr marL="61930" marR="61930" marT="30965" marB="30965">
                    <a:solidFill>
                      <a:schemeClr val="bg1"/>
                    </a:solidFill>
                  </a:tcPr>
                </a:tc>
                <a:extLst>
                  <a:ext uri="{0D108BD9-81ED-4DB2-BD59-A6C34878D82A}">
                    <a16:rowId xmlns:a16="http://schemas.microsoft.com/office/drawing/2014/main" val="1636305430"/>
                  </a:ext>
                </a:extLst>
              </a:tr>
              <a:tr h="253729">
                <a:tc>
                  <a:txBody>
                    <a:bodyPr/>
                    <a:lstStyle/>
                    <a:p>
                      <a:r>
                        <a:rPr lang="en-US" sz="1300" dirty="0"/>
                        <a:t>Communicating across chip</a:t>
                      </a:r>
                    </a:p>
                  </a:txBody>
                  <a:tcPr marL="61930" marR="61930" marT="30965" marB="30965">
                    <a:solidFill>
                      <a:schemeClr val="bg1"/>
                    </a:solidFill>
                  </a:tcPr>
                </a:tc>
                <a:tc>
                  <a:txBody>
                    <a:bodyPr/>
                    <a:lstStyle/>
                    <a:p>
                      <a:pPr algn="ctr"/>
                      <a:r>
                        <a:rPr lang="en-US" sz="1300" dirty="0"/>
                        <a:t>600 </a:t>
                      </a:r>
                      <a:r>
                        <a:rPr lang="en-US" sz="1300" dirty="0" err="1"/>
                        <a:t>fJ</a:t>
                      </a:r>
                      <a:endParaRPr lang="en-US" sz="1300" dirty="0"/>
                    </a:p>
                  </a:txBody>
                  <a:tcPr marL="61930" marR="61930" marT="30965" marB="30965">
                    <a:solidFill>
                      <a:schemeClr val="bg1"/>
                    </a:solidFill>
                  </a:tcPr>
                </a:tc>
                <a:extLst>
                  <a:ext uri="{0D108BD9-81ED-4DB2-BD59-A6C34878D82A}">
                    <a16:rowId xmlns:a16="http://schemas.microsoft.com/office/drawing/2014/main" val="3435748803"/>
                  </a:ext>
                </a:extLst>
              </a:tr>
            </a:tbl>
          </a:graphicData>
        </a:graphic>
      </p:graphicFrame>
      <p:grpSp>
        <p:nvGrpSpPr>
          <p:cNvPr id="31" name="Group 30">
            <a:extLst>
              <a:ext uri="{FF2B5EF4-FFF2-40B4-BE49-F238E27FC236}">
                <a16:creationId xmlns:a16="http://schemas.microsoft.com/office/drawing/2014/main" id="{95946028-9B4E-434B-A8C7-A9815D0A5C05}"/>
              </a:ext>
            </a:extLst>
          </p:cNvPr>
          <p:cNvGrpSpPr/>
          <p:nvPr/>
        </p:nvGrpSpPr>
        <p:grpSpPr>
          <a:xfrm>
            <a:off x="6782748" y="5009499"/>
            <a:ext cx="4571051" cy="600831"/>
            <a:chOff x="6646917" y="976704"/>
            <a:chExt cx="4571051" cy="600831"/>
          </a:xfrm>
        </p:grpSpPr>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1176B96-0357-40BC-BD69-E2D8921F522D}"/>
                    </a:ext>
                  </a:extLst>
                </p:cNvPr>
                <p:cNvSpPr txBox="1"/>
                <p:nvPr/>
              </p:nvSpPr>
              <p:spPr>
                <a:xfrm>
                  <a:off x="6646917" y="1300536"/>
                  <a:ext cx="427867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𝑃</m:t>
                            </m:r>
                          </m:e>
                          <m:sub>
                            <m:r>
                              <a:rPr lang="en-US" b="0" i="1" smtClean="0">
                                <a:solidFill>
                                  <a:schemeClr val="tx1"/>
                                </a:solidFill>
                                <a:latin typeface="Cambria Math" panose="02040503050406030204" pitchFamily="18" charset="0"/>
                              </a:rPr>
                              <m:t>𝑖𝑛𝑡𝑒𝑟𝑐𝑜𝑛𝑛𝑒𝑐𝑡</m:t>
                            </m:r>
                          </m:sub>
                        </m:sSub>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𝐵𝑊</m:t>
                        </m:r>
                        <m:d>
                          <m:dPr>
                            <m:ctrlPr>
                              <a:rPr lang="en-US" b="0" i="1" smtClean="0">
                                <a:solidFill>
                                  <a:schemeClr val="tx1"/>
                                </a:solidFill>
                                <a:latin typeface="Cambria Math" panose="02040503050406030204" pitchFamily="18" charset="0"/>
                              </a:rPr>
                            </m:ctrlPr>
                          </m:dPr>
                          <m:e>
                            <m:f>
                              <m:fPr>
                                <m:type m:val="lin"/>
                                <m:ctrlPr>
                                  <a:rPr lang="en-US" b="0" i="1" smtClean="0">
                                    <a:solidFill>
                                      <a:schemeClr val="tx1"/>
                                    </a:solidFill>
                                    <a:latin typeface="Cambria Math" panose="02040503050406030204" pitchFamily="18" charset="0"/>
                                  </a:rPr>
                                </m:ctrlPr>
                              </m:fPr>
                              <m:num>
                                <m:r>
                                  <a:rPr lang="en-US" b="0" i="1" smtClean="0">
                                    <a:solidFill>
                                      <a:schemeClr val="tx1"/>
                                    </a:solidFill>
                                    <a:latin typeface="Cambria Math" panose="02040503050406030204" pitchFamily="18" charset="0"/>
                                  </a:rPr>
                                  <m:t>𝐺𝑏𝑖𝑡𝑠</m:t>
                                </m:r>
                              </m:num>
                              <m:den>
                                <m:r>
                                  <a:rPr lang="en-US" b="0" i="1" smtClean="0">
                                    <a:solidFill>
                                      <a:schemeClr val="tx1"/>
                                    </a:solidFill>
                                    <a:latin typeface="Cambria Math" panose="02040503050406030204" pitchFamily="18" charset="0"/>
                                  </a:rPr>
                                  <m:t>𝑠</m:t>
                                </m:r>
                              </m:den>
                            </m:f>
                          </m:e>
                        </m:d>
                        <m:r>
                          <a:rPr lang="en-US" i="1">
                            <a:solidFill>
                              <a:schemeClr val="tx1"/>
                            </a:solidFill>
                            <a:latin typeface="Cambria Math" panose="02040503050406030204" pitchFamily="18" charset="0"/>
                            <a:ea typeface="Cambria Math" panose="02040503050406030204" pitchFamily="18" charset="0"/>
                          </a:rPr>
                          <m:t>×</m:t>
                        </m:r>
                        <m:sSub>
                          <m:sSubPr>
                            <m:ctrlPr>
                              <a:rPr lang="en-US" b="0" i="1" smtClean="0">
                                <a:solidFill>
                                  <a:schemeClr val="tx1"/>
                                </a:solidFill>
                                <a:latin typeface="Cambria Math" panose="02040503050406030204" pitchFamily="18" charset="0"/>
                                <a:ea typeface="Cambria Math" panose="02040503050406030204" pitchFamily="18" charset="0"/>
                              </a:rPr>
                            </m:ctrlPr>
                          </m:sSubPr>
                          <m:e>
                            <m:r>
                              <a:rPr lang="en-US" b="0" i="1" smtClean="0">
                                <a:solidFill>
                                  <a:schemeClr val="tx1"/>
                                </a:solidFill>
                                <a:latin typeface="Cambria Math" panose="02040503050406030204" pitchFamily="18" charset="0"/>
                                <a:ea typeface="Cambria Math" panose="02040503050406030204" pitchFamily="18" charset="0"/>
                              </a:rPr>
                              <m:t>𝐸</m:t>
                            </m:r>
                          </m:e>
                          <m:sub>
                            <m:r>
                              <a:rPr lang="en-US" b="0" i="1" smtClean="0">
                                <a:solidFill>
                                  <a:schemeClr val="tx1"/>
                                </a:solidFill>
                                <a:latin typeface="Cambria Math" panose="02040503050406030204" pitchFamily="18" charset="0"/>
                                <a:ea typeface="Cambria Math" panose="02040503050406030204" pitchFamily="18" charset="0"/>
                              </a:rPr>
                              <m:t>𝑏𝑖𝑡</m:t>
                            </m:r>
                          </m:sub>
                        </m:sSub>
                        <m:r>
                          <a:rPr lang="en-US" b="0" i="1" smtClean="0">
                            <a:solidFill>
                              <a:schemeClr val="tx1"/>
                            </a:solidFill>
                            <a:latin typeface="Cambria Math" panose="02040503050406030204" pitchFamily="18" charset="0"/>
                            <a:ea typeface="Cambria Math" panose="02040503050406030204" pitchFamily="18" charset="0"/>
                          </a:rPr>
                          <m:t>(</m:t>
                        </m:r>
                        <m:f>
                          <m:fPr>
                            <m:type m:val="lin"/>
                            <m:ctrlPr>
                              <a:rPr lang="en-US" b="0" i="1" smtClean="0">
                                <a:solidFill>
                                  <a:schemeClr val="tx1"/>
                                </a:solidFill>
                                <a:latin typeface="Cambria Math" panose="02040503050406030204" pitchFamily="18" charset="0"/>
                                <a:ea typeface="Cambria Math" panose="02040503050406030204" pitchFamily="18" charset="0"/>
                              </a:rPr>
                            </m:ctrlPr>
                          </m:fPr>
                          <m:num>
                            <m:r>
                              <a:rPr lang="en-US" b="0" i="1" smtClean="0">
                                <a:solidFill>
                                  <a:schemeClr val="tx1"/>
                                </a:solidFill>
                                <a:latin typeface="Cambria Math" panose="02040503050406030204" pitchFamily="18" charset="0"/>
                                <a:ea typeface="Cambria Math" panose="02040503050406030204" pitchFamily="18" charset="0"/>
                              </a:rPr>
                              <m:t>𝐽</m:t>
                            </m:r>
                          </m:num>
                          <m:den>
                            <m:r>
                              <a:rPr lang="en-US" b="0" i="1" smtClean="0">
                                <a:solidFill>
                                  <a:schemeClr val="tx1"/>
                                </a:solidFill>
                                <a:latin typeface="Cambria Math" panose="02040503050406030204" pitchFamily="18" charset="0"/>
                                <a:ea typeface="Cambria Math" panose="02040503050406030204" pitchFamily="18" charset="0"/>
                              </a:rPr>
                              <m:t>𝑏𝑖𝑡</m:t>
                            </m:r>
                          </m:den>
                        </m:f>
                        <m:r>
                          <a:rPr lang="en-US" b="0" i="1" smtClean="0">
                            <a:solidFill>
                              <a:schemeClr val="tx1"/>
                            </a:solidFill>
                            <a:latin typeface="Cambria Math" panose="02040503050406030204" pitchFamily="18" charset="0"/>
                            <a:ea typeface="Cambria Math" panose="02040503050406030204" pitchFamily="18" charset="0"/>
                          </a:rPr>
                          <m:t>)</m:t>
                        </m:r>
                      </m:oMath>
                    </m:oMathPara>
                  </a14:m>
                  <a:endParaRPr lang="en-US" dirty="0">
                    <a:solidFill>
                      <a:srgbClr val="DC4405"/>
                    </a:solidFill>
                  </a:endParaRPr>
                </a:p>
              </p:txBody>
            </p:sp>
          </mc:Choice>
          <mc:Fallback xmlns="">
            <p:sp>
              <p:nvSpPr>
                <p:cNvPr id="8" name="TextBox 7">
                  <a:extLst>
                    <a:ext uri="{FF2B5EF4-FFF2-40B4-BE49-F238E27FC236}">
                      <a16:creationId xmlns:a16="http://schemas.microsoft.com/office/drawing/2014/main" id="{F1176B96-0357-40BC-BD69-E2D8921F522D}"/>
                    </a:ext>
                  </a:extLst>
                </p:cNvPr>
                <p:cNvSpPr txBox="1">
                  <a:spLocks noRot="1" noChangeAspect="1" noMove="1" noResize="1" noEditPoints="1" noAdjustHandles="1" noChangeArrowheads="1" noChangeShapeType="1" noTextEdit="1"/>
                </p:cNvSpPr>
                <p:nvPr/>
              </p:nvSpPr>
              <p:spPr>
                <a:xfrm>
                  <a:off x="6646917" y="1300536"/>
                  <a:ext cx="4278671" cy="276999"/>
                </a:xfrm>
                <a:prstGeom prst="rect">
                  <a:avLst/>
                </a:prstGeom>
                <a:blipFill>
                  <a:blip r:embed="rId4"/>
                  <a:stretch>
                    <a:fillRect l="-855" t="-175556" r="-6980" b="-255556"/>
                  </a:stretch>
                </a:blipFill>
              </p:spPr>
              <p:txBody>
                <a:bodyPr/>
                <a:lstStyle/>
                <a:p>
                  <a:r>
                    <a:rPr lang="en-US">
                      <a:noFill/>
                    </a:rPr>
                    <a:t> </a:t>
                  </a:r>
                </a:p>
              </p:txBody>
            </p:sp>
          </mc:Fallback>
        </mc:AlternateContent>
        <p:sp>
          <p:nvSpPr>
            <p:cNvPr id="9" name="TextBox 8">
              <a:extLst>
                <a:ext uri="{FF2B5EF4-FFF2-40B4-BE49-F238E27FC236}">
                  <a16:creationId xmlns:a16="http://schemas.microsoft.com/office/drawing/2014/main" id="{12FD9861-AA7D-4033-897E-07E617B82AA9}"/>
                </a:ext>
              </a:extLst>
            </p:cNvPr>
            <p:cNvSpPr txBox="1"/>
            <p:nvPr/>
          </p:nvSpPr>
          <p:spPr>
            <a:xfrm>
              <a:off x="8243179" y="983631"/>
              <a:ext cx="1202573" cy="369332"/>
            </a:xfrm>
            <a:prstGeom prst="rect">
              <a:avLst/>
            </a:prstGeom>
            <a:noFill/>
          </p:spPr>
          <p:txBody>
            <a:bodyPr wrap="none" rtlCol="0">
              <a:spAutoFit/>
            </a:bodyPr>
            <a:lstStyle/>
            <a:p>
              <a:r>
                <a:rPr lang="en-US" dirty="0">
                  <a:solidFill>
                    <a:srgbClr val="0000FF"/>
                  </a:solidFill>
                </a:rPr>
                <a:t>Bandwidth</a:t>
              </a:r>
            </a:p>
          </p:txBody>
        </p:sp>
        <p:sp>
          <p:nvSpPr>
            <p:cNvPr id="47" name="TextBox 46">
              <a:extLst>
                <a:ext uri="{FF2B5EF4-FFF2-40B4-BE49-F238E27FC236}">
                  <a16:creationId xmlns:a16="http://schemas.microsoft.com/office/drawing/2014/main" id="{CEF31216-B1D8-44E3-8C1C-673589CEA6A7}"/>
                </a:ext>
              </a:extLst>
            </p:cNvPr>
            <p:cNvSpPr txBox="1"/>
            <p:nvPr/>
          </p:nvSpPr>
          <p:spPr>
            <a:xfrm>
              <a:off x="9445752" y="976704"/>
              <a:ext cx="1772216" cy="369332"/>
            </a:xfrm>
            <a:prstGeom prst="rect">
              <a:avLst/>
            </a:prstGeom>
            <a:noFill/>
          </p:spPr>
          <p:txBody>
            <a:bodyPr wrap="none" rtlCol="0">
              <a:spAutoFit/>
            </a:bodyPr>
            <a:lstStyle/>
            <a:p>
              <a:r>
                <a:rPr lang="en-US" dirty="0">
                  <a:solidFill>
                    <a:srgbClr val="0000FF"/>
                  </a:solidFill>
                </a:rPr>
                <a:t>Energy efficiency</a:t>
              </a:r>
            </a:p>
          </p:txBody>
        </p:sp>
      </p:grpSp>
      <p:grpSp>
        <p:nvGrpSpPr>
          <p:cNvPr id="32" name="Group 31">
            <a:extLst>
              <a:ext uri="{FF2B5EF4-FFF2-40B4-BE49-F238E27FC236}">
                <a16:creationId xmlns:a16="http://schemas.microsoft.com/office/drawing/2014/main" id="{29B11A48-0DA4-4933-9DBC-C393A635C1C2}"/>
              </a:ext>
            </a:extLst>
          </p:cNvPr>
          <p:cNvGrpSpPr/>
          <p:nvPr/>
        </p:nvGrpSpPr>
        <p:grpSpPr>
          <a:xfrm>
            <a:off x="6566243" y="1461948"/>
            <a:ext cx="6130636" cy="2231474"/>
            <a:chOff x="6550088" y="1672394"/>
            <a:chExt cx="6130636" cy="2231474"/>
          </a:xfrm>
        </p:grpSpPr>
        <p:pic>
          <p:nvPicPr>
            <p:cNvPr id="3" name="Picture 2">
              <a:extLst>
                <a:ext uri="{FF2B5EF4-FFF2-40B4-BE49-F238E27FC236}">
                  <a16:creationId xmlns:a16="http://schemas.microsoft.com/office/drawing/2014/main" id="{34D2FE4D-42B2-4B42-8620-54A1E3F2F8F8}"/>
                </a:ext>
              </a:extLst>
            </p:cNvPr>
            <p:cNvPicPr>
              <a:picLocks noChangeAspect="1"/>
            </p:cNvPicPr>
            <p:nvPr/>
          </p:nvPicPr>
          <p:blipFill>
            <a:blip r:embed="rId5"/>
            <a:stretch>
              <a:fillRect/>
            </a:stretch>
          </p:blipFill>
          <p:spPr>
            <a:xfrm>
              <a:off x="6550088" y="1954663"/>
              <a:ext cx="4681735" cy="1949205"/>
            </a:xfrm>
            <a:prstGeom prst="rect">
              <a:avLst/>
            </a:prstGeom>
          </p:spPr>
        </p:pic>
        <p:sp>
          <p:nvSpPr>
            <p:cNvPr id="4" name="Rectangle 3">
              <a:extLst>
                <a:ext uri="{FF2B5EF4-FFF2-40B4-BE49-F238E27FC236}">
                  <a16:creationId xmlns:a16="http://schemas.microsoft.com/office/drawing/2014/main" id="{8E512A43-C18D-49A5-B6E2-086301EA4F4D}"/>
                </a:ext>
              </a:extLst>
            </p:cNvPr>
            <p:cNvSpPr/>
            <p:nvPr/>
          </p:nvSpPr>
          <p:spPr>
            <a:xfrm>
              <a:off x="9211686" y="3025226"/>
              <a:ext cx="2546411" cy="646331"/>
            </a:xfrm>
            <a:prstGeom prst="rect">
              <a:avLst/>
            </a:prstGeom>
          </p:spPr>
          <p:txBody>
            <a:bodyPr wrap="square">
              <a:spAutoFit/>
            </a:bodyPr>
            <a:lstStyle/>
            <a:p>
              <a:r>
                <a:rPr lang="en-US" sz="1200" dirty="0">
                  <a:solidFill>
                    <a:srgbClr val="222222"/>
                  </a:solidFill>
                  <a:latin typeface="Arial" panose="020B0604020202020204" pitchFamily="34" charset="0"/>
                </a:rPr>
                <a:t>(</a:t>
              </a:r>
              <a:r>
                <a:rPr lang="en-US" sz="1200" dirty="0" err="1">
                  <a:solidFill>
                    <a:srgbClr val="222222"/>
                  </a:solidFill>
                  <a:latin typeface="Arial" panose="020B0604020202020204" pitchFamily="34" charset="0"/>
                </a:rPr>
                <a:t>Thraskias</a:t>
              </a:r>
              <a:r>
                <a:rPr lang="en-US" sz="1200" dirty="0">
                  <a:solidFill>
                    <a:srgbClr val="222222"/>
                  </a:solidFill>
                  <a:latin typeface="Arial" panose="020B0604020202020204" pitchFamily="34" charset="0"/>
                </a:rPr>
                <a:t>, Christos A., et al.  </a:t>
              </a:r>
              <a:r>
                <a:rPr lang="en-US" sz="1200" i="1" dirty="0">
                  <a:solidFill>
                    <a:srgbClr val="222222"/>
                  </a:solidFill>
                  <a:latin typeface="Arial" panose="020B0604020202020204" pitchFamily="34" charset="0"/>
                </a:rPr>
                <a:t>IEEE Communications Surveys &amp; Tutorials</a:t>
              </a:r>
              <a:r>
                <a:rPr lang="en-US" sz="1200" dirty="0">
                  <a:solidFill>
                    <a:srgbClr val="222222"/>
                  </a:solidFill>
                  <a:latin typeface="Arial" panose="020B0604020202020204" pitchFamily="34" charset="0"/>
                </a:rPr>
                <a:t> 20.4 (2018))</a:t>
              </a:r>
              <a:endParaRPr lang="en-US" sz="1200" dirty="0"/>
            </a:p>
          </p:txBody>
        </p:sp>
        <p:sp>
          <p:nvSpPr>
            <p:cNvPr id="13" name="Rectangle 12">
              <a:extLst>
                <a:ext uri="{FF2B5EF4-FFF2-40B4-BE49-F238E27FC236}">
                  <a16:creationId xmlns:a16="http://schemas.microsoft.com/office/drawing/2014/main" id="{63DB7F73-FBF3-4B2C-AA65-77EBE3062C2E}"/>
                </a:ext>
              </a:extLst>
            </p:cNvPr>
            <p:cNvSpPr/>
            <p:nvPr/>
          </p:nvSpPr>
          <p:spPr>
            <a:xfrm>
              <a:off x="6584724" y="1672394"/>
              <a:ext cx="6096000" cy="338554"/>
            </a:xfrm>
            <a:prstGeom prst="rect">
              <a:avLst/>
            </a:prstGeom>
          </p:spPr>
          <p:txBody>
            <a:bodyPr>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Energy efficiency of example electrical and optical links</a:t>
              </a:r>
            </a:p>
          </p:txBody>
        </p:sp>
      </p:grpSp>
      <p:sp>
        <p:nvSpPr>
          <p:cNvPr id="14" name="Rectangle 13">
            <a:extLst>
              <a:ext uri="{FF2B5EF4-FFF2-40B4-BE49-F238E27FC236}">
                <a16:creationId xmlns:a16="http://schemas.microsoft.com/office/drawing/2014/main" id="{B7881AA9-F3CC-4A50-97F8-668730B0B323}"/>
              </a:ext>
            </a:extLst>
          </p:cNvPr>
          <p:cNvSpPr/>
          <p:nvPr/>
        </p:nvSpPr>
        <p:spPr>
          <a:xfrm>
            <a:off x="7271129" y="4707700"/>
            <a:ext cx="6096000" cy="276999"/>
          </a:xfrm>
          <a:prstGeom prst="rect">
            <a:avLst/>
          </a:prstGeom>
        </p:spPr>
        <p:txBody>
          <a:bodyPr>
            <a:spAutoFit/>
          </a:bodyPr>
          <a:lstStyle/>
          <a:p>
            <a:r>
              <a:rPr lang="en-US" sz="1200" dirty="0">
                <a:solidFill>
                  <a:srgbClr val="222222"/>
                </a:solidFill>
                <a:latin typeface="Arial" panose="020B0604020202020204" pitchFamily="34" charset="0"/>
              </a:rPr>
              <a:t>(Miller, David AB. J. Lightwave Technol. 35.3 (2017))</a:t>
            </a:r>
          </a:p>
        </p:txBody>
      </p:sp>
      <p:sp>
        <p:nvSpPr>
          <p:cNvPr id="59" name="Rectangle 58">
            <a:extLst>
              <a:ext uri="{FF2B5EF4-FFF2-40B4-BE49-F238E27FC236}">
                <a16:creationId xmlns:a16="http://schemas.microsoft.com/office/drawing/2014/main" id="{EB49A352-A015-4E60-8F4F-0903A5CB6BCD}"/>
              </a:ext>
            </a:extLst>
          </p:cNvPr>
          <p:cNvSpPr/>
          <p:nvPr/>
        </p:nvSpPr>
        <p:spPr>
          <a:xfrm>
            <a:off x="6293451" y="5675634"/>
            <a:ext cx="5631253" cy="1600438"/>
          </a:xfrm>
          <a:prstGeom prst="rect">
            <a:avLst/>
          </a:prstGeom>
        </p:spPr>
        <p:txBody>
          <a:bodyPr wrap="square">
            <a:spAutoFit/>
          </a:bodyPr>
          <a:lstStyle/>
          <a:p>
            <a:pPr marL="342900" indent="-34290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On chip data movement will exceed </a:t>
            </a:r>
            <a:r>
              <a:rPr lang="en-US" sz="1400" dirty="0">
                <a:solidFill>
                  <a:srgbClr val="DC4405"/>
                </a:solidFill>
                <a:latin typeface="Arial Unicode MS" pitchFamily="34" charset="-122"/>
                <a:ea typeface="Arial Unicode MS" pitchFamily="34" charset="-122"/>
                <a:cs typeface="Arial Unicode MS" pitchFamily="34" charset="-122"/>
              </a:rPr>
              <a:t>1 petabits/s (10</a:t>
            </a:r>
            <a:r>
              <a:rPr lang="en-US" sz="1400" baseline="30000" dirty="0">
                <a:solidFill>
                  <a:srgbClr val="DC4405"/>
                </a:solidFill>
                <a:latin typeface="Arial Unicode MS" pitchFamily="34" charset="-122"/>
                <a:ea typeface="Arial Unicode MS" pitchFamily="34" charset="-122"/>
                <a:cs typeface="Arial Unicode MS" pitchFamily="34" charset="-122"/>
              </a:rPr>
              <a:t>15</a:t>
            </a:r>
            <a:r>
              <a:rPr lang="en-US" sz="1400" dirty="0">
                <a:solidFill>
                  <a:srgbClr val="DC4405"/>
                </a:solidFill>
                <a:latin typeface="Arial Unicode MS" pitchFamily="34" charset="-122"/>
                <a:ea typeface="Arial Unicode MS" pitchFamily="34" charset="-122"/>
                <a:cs typeface="Arial Unicode MS" pitchFamily="34" charset="-122"/>
              </a:rPr>
              <a:t> bits/s)</a:t>
            </a:r>
            <a:r>
              <a:rPr lang="en-US" sz="1400" dirty="0">
                <a:latin typeface="Arial Unicode MS" pitchFamily="34" charset="-122"/>
                <a:ea typeface="Arial Unicode MS" pitchFamily="34" charset="-122"/>
                <a:cs typeface="Arial Unicode MS" pitchFamily="34" charset="-122"/>
              </a:rPr>
              <a:t> in the next decade;</a:t>
            </a:r>
          </a:p>
          <a:p>
            <a:pPr marL="342900" indent="-34290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Current interconnect energy budget </a:t>
            </a:r>
            <a:r>
              <a:rPr lang="en-US" sz="1400" dirty="0">
                <a:solidFill>
                  <a:srgbClr val="DC4405"/>
                </a:solidFill>
                <a:latin typeface="Arial Unicode MS" pitchFamily="34" charset="-122"/>
                <a:ea typeface="Arial Unicode MS" pitchFamily="34" charset="-122"/>
                <a:cs typeface="Arial Unicode MS" pitchFamily="34" charset="-122"/>
              </a:rPr>
              <a:t>a few Watts</a:t>
            </a:r>
            <a:r>
              <a:rPr lang="en-US" sz="1400" dirty="0">
                <a:latin typeface="Arial Unicode MS" pitchFamily="34" charset="-122"/>
                <a:ea typeface="Arial Unicode MS" pitchFamily="34" charset="-122"/>
                <a:cs typeface="Arial Unicode MS" pitchFamily="34" charset="-122"/>
              </a:rPr>
              <a:t>;</a:t>
            </a:r>
          </a:p>
          <a:p>
            <a:pPr marL="342900" indent="-34290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Ultra-energy-efficiency optical interconnect of </a:t>
            </a:r>
            <a:r>
              <a:rPr lang="en-US" sz="1400" dirty="0">
                <a:solidFill>
                  <a:srgbClr val="DC4405"/>
                </a:solidFill>
                <a:latin typeface="Arial Unicode MS" pitchFamily="34" charset="-122"/>
                <a:ea typeface="Arial Unicode MS" pitchFamily="34" charset="-122"/>
                <a:cs typeface="Arial Unicode MS" pitchFamily="34" charset="-122"/>
              </a:rPr>
              <a:t>attojoule per bit (&lt;10</a:t>
            </a:r>
            <a:r>
              <a:rPr lang="en-US" sz="1400" baseline="30000" dirty="0">
                <a:solidFill>
                  <a:srgbClr val="DC4405"/>
                </a:solidFill>
                <a:latin typeface="Arial Unicode MS" pitchFamily="34" charset="-122"/>
                <a:ea typeface="Arial Unicode MS" pitchFamily="34" charset="-122"/>
                <a:cs typeface="Arial Unicode MS" pitchFamily="34" charset="-122"/>
              </a:rPr>
              <a:t>-15</a:t>
            </a:r>
            <a:r>
              <a:rPr lang="en-US" sz="1400" dirty="0">
                <a:solidFill>
                  <a:srgbClr val="DC4405"/>
                </a:solidFill>
                <a:latin typeface="Arial Unicode MS" pitchFamily="34" charset="-122"/>
                <a:ea typeface="Arial Unicode MS" pitchFamily="34" charset="-122"/>
                <a:cs typeface="Arial Unicode MS" pitchFamily="34" charset="-122"/>
              </a:rPr>
              <a:t> J/bit)</a:t>
            </a:r>
            <a:r>
              <a:rPr lang="en-US" sz="1400" dirty="0">
                <a:latin typeface="Arial Unicode MS" pitchFamily="34" charset="-122"/>
                <a:ea typeface="Arial Unicode MS" pitchFamily="34" charset="-122"/>
                <a:cs typeface="Arial Unicode MS" pitchFamily="34" charset="-122"/>
              </a:rPr>
              <a:t> has been outlined.</a:t>
            </a:r>
          </a:p>
          <a:p>
            <a:pPr marL="342900" indent="-342900">
              <a:buFont typeface="Arial" panose="020B0604020202020204" pitchFamily="34" charset="0"/>
              <a:buChar char="•"/>
            </a:pPr>
            <a:endParaRPr lang="en-US" sz="1400" dirty="0">
              <a:solidFill>
                <a:srgbClr val="DC4405"/>
              </a:solidFill>
              <a:latin typeface="Arial Unicode MS" pitchFamily="34" charset="-122"/>
              <a:ea typeface="Arial Unicode MS" pitchFamily="34" charset="-122"/>
              <a:cs typeface="Arial Unicode MS" pitchFamily="34" charset="-122"/>
            </a:endParaRPr>
          </a:p>
          <a:p>
            <a:pPr marL="342900" indent="-342900">
              <a:buFont typeface="Arial" panose="020B0604020202020204" pitchFamily="34" charset="0"/>
              <a:buChar char="•"/>
            </a:pPr>
            <a:endParaRPr lang="en-US" sz="1400" dirty="0">
              <a:solidFill>
                <a:srgbClr val="DC4405"/>
              </a:solidFill>
              <a:latin typeface="Arial Unicode MS" pitchFamily="34" charset="-122"/>
              <a:ea typeface="Arial Unicode MS" pitchFamily="34" charset="-122"/>
              <a:cs typeface="Arial Unicode MS" pitchFamily="34" charset="-122"/>
            </a:endParaRPr>
          </a:p>
        </p:txBody>
      </p:sp>
      <p:grpSp>
        <p:nvGrpSpPr>
          <p:cNvPr id="28" name="Group 27">
            <a:extLst>
              <a:ext uri="{FF2B5EF4-FFF2-40B4-BE49-F238E27FC236}">
                <a16:creationId xmlns:a16="http://schemas.microsoft.com/office/drawing/2014/main" id="{C77AE765-D41F-4EA6-BD08-0F88FF09B6C4}"/>
              </a:ext>
            </a:extLst>
          </p:cNvPr>
          <p:cNvGrpSpPr/>
          <p:nvPr/>
        </p:nvGrpSpPr>
        <p:grpSpPr>
          <a:xfrm>
            <a:off x="3729039" y="2015836"/>
            <a:ext cx="4518033" cy="2702150"/>
            <a:chOff x="3729039" y="2015836"/>
            <a:chExt cx="4518033" cy="2702150"/>
          </a:xfrm>
        </p:grpSpPr>
        <p:grpSp>
          <p:nvGrpSpPr>
            <p:cNvPr id="23" name="Group 22">
              <a:extLst>
                <a:ext uri="{FF2B5EF4-FFF2-40B4-BE49-F238E27FC236}">
                  <a16:creationId xmlns:a16="http://schemas.microsoft.com/office/drawing/2014/main" id="{9DCB8219-3F09-4031-8820-934EA02C28D4}"/>
                </a:ext>
              </a:extLst>
            </p:cNvPr>
            <p:cNvGrpSpPr/>
            <p:nvPr/>
          </p:nvGrpSpPr>
          <p:grpSpPr>
            <a:xfrm>
              <a:off x="3729039" y="2015836"/>
              <a:ext cx="3357561" cy="2691864"/>
              <a:chOff x="3730333" y="2015836"/>
              <a:chExt cx="3628664" cy="1990786"/>
            </a:xfrm>
          </p:grpSpPr>
          <p:cxnSp>
            <p:nvCxnSpPr>
              <p:cNvPr id="16" name="Connector: Elbow 15">
                <a:extLst>
                  <a:ext uri="{FF2B5EF4-FFF2-40B4-BE49-F238E27FC236}">
                    <a16:creationId xmlns:a16="http://schemas.microsoft.com/office/drawing/2014/main" id="{CDE7696C-A1EF-4ED8-80FC-2B83858298E4}"/>
                  </a:ext>
                </a:extLst>
              </p:cNvPr>
              <p:cNvCxnSpPr>
                <a:cxnSpLocks/>
              </p:cNvCxnSpPr>
              <p:nvPr/>
            </p:nvCxnSpPr>
            <p:spPr>
              <a:xfrm>
                <a:off x="3730333" y="2247337"/>
                <a:ext cx="3607111" cy="1516451"/>
              </a:xfrm>
              <a:prstGeom prst="bentConnector3">
                <a:avLst>
                  <a:gd name="adj1" fmla="val 61772"/>
                </a:avLst>
              </a:prstGeom>
              <a:ln w="28575">
                <a:solidFill>
                  <a:srgbClr val="E9AFA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422C1698-8CDB-48D1-ADF4-970BB4BC1A4A}"/>
                  </a:ext>
                </a:extLst>
              </p:cNvPr>
              <p:cNvCxnSpPr>
                <a:cxnSpLocks/>
              </p:cNvCxnSpPr>
              <p:nvPr/>
            </p:nvCxnSpPr>
            <p:spPr>
              <a:xfrm>
                <a:off x="3941617" y="2015836"/>
                <a:ext cx="3417380" cy="1990786"/>
              </a:xfrm>
              <a:prstGeom prst="bentConnector3">
                <a:avLst>
                  <a:gd name="adj1" fmla="val 50828"/>
                </a:avLst>
              </a:prstGeom>
              <a:ln w="28575">
                <a:solidFill>
                  <a:srgbClr val="FF00FF"/>
                </a:solidFill>
                <a:tailEnd type="triangle"/>
              </a:ln>
            </p:spPr>
            <p:style>
              <a:lnRef idx="1">
                <a:schemeClr val="accent1"/>
              </a:lnRef>
              <a:fillRef idx="0">
                <a:schemeClr val="accent1"/>
              </a:fillRef>
              <a:effectRef idx="0">
                <a:schemeClr val="accent1"/>
              </a:effectRef>
              <a:fontRef idx="minor">
                <a:schemeClr val="tx1"/>
              </a:fontRef>
            </p:style>
          </p:cxnSp>
        </p:grpSp>
        <p:sp>
          <p:nvSpPr>
            <p:cNvPr id="62" name="TextBox 61">
              <a:extLst>
                <a:ext uri="{FF2B5EF4-FFF2-40B4-BE49-F238E27FC236}">
                  <a16:creationId xmlns:a16="http://schemas.microsoft.com/office/drawing/2014/main" id="{220E9DE9-7EDC-4A0B-97E3-807EA4FE6C51}"/>
                </a:ext>
              </a:extLst>
            </p:cNvPr>
            <p:cNvSpPr txBox="1"/>
            <p:nvPr/>
          </p:nvSpPr>
          <p:spPr>
            <a:xfrm>
              <a:off x="5929173" y="4072144"/>
              <a:ext cx="2317899" cy="307777"/>
            </a:xfrm>
            <a:prstGeom prst="rect">
              <a:avLst/>
            </a:prstGeom>
            <a:noFill/>
          </p:spPr>
          <p:txBody>
            <a:bodyPr wrap="square" rtlCol="0">
              <a:spAutoFit/>
            </a:bodyPr>
            <a:lstStyle/>
            <a:p>
              <a:r>
                <a:rPr lang="en-US" sz="1400" dirty="0">
                  <a:solidFill>
                    <a:srgbClr val="8A2626"/>
                  </a:solidFill>
                </a:rPr>
                <a:t>Inter-chip</a:t>
              </a:r>
            </a:p>
          </p:txBody>
        </p:sp>
        <p:sp>
          <p:nvSpPr>
            <p:cNvPr id="27" name="Rectangle 26">
              <a:extLst>
                <a:ext uri="{FF2B5EF4-FFF2-40B4-BE49-F238E27FC236}">
                  <a16:creationId xmlns:a16="http://schemas.microsoft.com/office/drawing/2014/main" id="{9217F813-91C9-4D39-95CB-2F4348B78C13}"/>
                </a:ext>
              </a:extLst>
            </p:cNvPr>
            <p:cNvSpPr/>
            <p:nvPr/>
          </p:nvSpPr>
          <p:spPr>
            <a:xfrm>
              <a:off x="5620003" y="4410209"/>
              <a:ext cx="1558861" cy="307777"/>
            </a:xfrm>
            <a:prstGeom prst="rect">
              <a:avLst/>
            </a:prstGeom>
          </p:spPr>
          <p:txBody>
            <a:bodyPr wrap="square">
              <a:spAutoFit/>
            </a:bodyPr>
            <a:lstStyle/>
            <a:p>
              <a:r>
                <a:rPr lang="en-US" sz="1400" dirty="0">
                  <a:solidFill>
                    <a:srgbClr val="FF00FF"/>
                  </a:solidFill>
                </a:rPr>
                <a:t>Intra-chip/on-chip</a:t>
              </a:r>
            </a:p>
          </p:txBody>
        </p:sp>
      </p:grpSp>
      <p:sp>
        <p:nvSpPr>
          <p:cNvPr id="30" name="TextBox 29">
            <a:extLst>
              <a:ext uri="{FF2B5EF4-FFF2-40B4-BE49-F238E27FC236}">
                <a16:creationId xmlns:a16="http://schemas.microsoft.com/office/drawing/2014/main" id="{A35FFB0F-4272-492F-8A29-5B923B306B54}"/>
              </a:ext>
            </a:extLst>
          </p:cNvPr>
          <p:cNvSpPr txBox="1"/>
          <p:nvPr/>
        </p:nvSpPr>
        <p:spPr>
          <a:xfrm>
            <a:off x="6566243" y="942850"/>
            <a:ext cx="4880210" cy="584775"/>
          </a:xfrm>
          <a:prstGeom prst="rect">
            <a:avLst/>
          </a:prstGeom>
          <a:noFill/>
        </p:spPr>
        <p:txBody>
          <a:bodyPr wrap="square" rtlCol="0">
            <a:spAutoFit/>
          </a:bodyPr>
          <a:lstStyle/>
          <a:p>
            <a:r>
              <a:rPr lang="en-US" sz="1600" dirty="0">
                <a:solidFill>
                  <a:srgbClr val="DC4405"/>
                </a:solidFill>
              </a:rPr>
              <a:t>Interconnects are limited by both the bandwidth density and energy efficiency</a:t>
            </a:r>
          </a:p>
        </p:txBody>
      </p:sp>
      <p:sp>
        <p:nvSpPr>
          <p:cNvPr id="24" name="TextBox 23">
            <a:extLst>
              <a:ext uri="{FF2B5EF4-FFF2-40B4-BE49-F238E27FC236}">
                <a16:creationId xmlns:a16="http://schemas.microsoft.com/office/drawing/2014/main" id="{1F8D5CB8-E490-4FD3-89FF-F1DCE491CE79}"/>
              </a:ext>
            </a:extLst>
          </p:cNvPr>
          <p:cNvSpPr txBox="1"/>
          <p:nvPr/>
        </p:nvSpPr>
        <p:spPr>
          <a:xfrm>
            <a:off x="11864897" y="-1"/>
            <a:ext cx="327103" cy="369332"/>
          </a:xfrm>
          <a:prstGeom prst="rect">
            <a:avLst/>
          </a:prstGeom>
          <a:noFill/>
        </p:spPr>
        <p:txBody>
          <a:bodyPr wrap="square" rtlCol="0">
            <a:spAutoFit/>
          </a:bodyPr>
          <a:lstStyle/>
          <a:p>
            <a:fld id="{EDBA06D3-BE8B-45D4-BABF-E63D55811E1B}" type="slidenum">
              <a:rPr lang="en-US" smtClean="0"/>
              <a:t>4</a:t>
            </a:fld>
            <a:endParaRPr lang="en-US" dirty="0"/>
          </a:p>
        </p:txBody>
      </p:sp>
    </p:spTree>
    <p:extLst>
      <p:ext uri="{BB962C8B-B14F-4D97-AF65-F5344CB8AC3E}">
        <p14:creationId xmlns:p14="http://schemas.microsoft.com/office/powerpoint/2010/main" val="1408370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BB5F1-47B4-49D6-A40F-FFE7FF1CE43A}"/>
              </a:ext>
            </a:extLst>
          </p:cNvPr>
          <p:cNvSpPr>
            <a:spLocks noGrp="1"/>
          </p:cNvSpPr>
          <p:nvPr>
            <p:ph type="title"/>
          </p:nvPr>
        </p:nvSpPr>
        <p:spPr/>
        <p:txBody>
          <a:bodyPr/>
          <a:lstStyle/>
          <a:p>
            <a:r>
              <a:rPr lang="en-US" dirty="0"/>
              <a:t>Summary</a:t>
            </a:r>
          </a:p>
        </p:txBody>
      </p:sp>
      <p:sp>
        <p:nvSpPr>
          <p:cNvPr id="3" name="Picture Placeholder 2">
            <a:extLst>
              <a:ext uri="{FF2B5EF4-FFF2-40B4-BE49-F238E27FC236}">
                <a16:creationId xmlns:a16="http://schemas.microsoft.com/office/drawing/2014/main" id="{0B193B7F-A9B1-4D0C-B128-5B57A45AFBFE}"/>
              </a:ext>
            </a:extLst>
          </p:cNvPr>
          <p:cNvSpPr>
            <a:spLocks noGrp="1"/>
          </p:cNvSpPr>
          <p:nvPr>
            <p:ph type="pic" sz="quarter" idx="10"/>
          </p:nvPr>
        </p:nvSpPr>
        <p:spPr/>
      </p:sp>
      <p:sp>
        <p:nvSpPr>
          <p:cNvPr id="4" name="Content Placeholder 3">
            <a:extLst>
              <a:ext uri="{FF2B5EF4-FFF2-40B4-BE49-F238E27FC236}">
                <a16:creationId xmlns:a16="http://schemas.microsoft.com/office/drawing/2014/main" id="{DF6FD867-0626-42B7-ABF4-BC49D28235E4}"/>
              </a:ext>
            </a:extLst>
          </p:cNvPr>
          <p:cNvSpPr>
            <a:spLocks noGrp="1"/>
          </p:cNvSpPr>
          <p:nvPr>
            <p:ph idx="1"/>
          </p:nvPr>
        </p:nvSpPr>
        <p:spPr/>
        <p:txBody>
          <a:bodyPr/>
          <a:lstStyle/>
          <a:p>
            <a:r>
              <a:rPr lang="en-US" dirty="0"/>
              <a:t>We designed and demonstrated a TCO-gated tunable microring filter driven by an ITO/HfO</a:t>
            </a:r>
            <a:r>
              <a:rPr lang="en-US" baseline="-25000" dirty="0"/>
              <a:t>2</a:t>
            </a:r>
            <a:r>
              <a:rPr lang="en-US" dirty="0"/>
              <a:t>/Si capacitor, achieving</a:t>
            </a:r>
          </a:p>
          <a:p>
            <a:pPr lvl="1"/>
            <a:r>
              <a:rPr lang="en-US" dirty="0"/>
              <a:t>extreme wavelength tunability of </a:t>
            </a:r>
            <a:r>
              <a:rPr lang="en-US" u="sng" dirty="0">
                <a:solidFill>
                  <a:srgbClr val="DC4405"/>
                </a:solidFill>
              </a:rPr>
              <a:t>271pm/V</a:t>
            </a:r>
            <a:r>
              <a:rPr lang="en-US" dirty="0"/>
              <a:t>;</a:t>
            </a:r>
          </a:p>
          <a:p>
            <a:pPr lvl="1"/>
            <a:r>
              <a:rPr lang="en-US" dirty="0"/>
              <a:t>large electrical tuning range of </a:t>
            </a:r>
            <a:r>
              <a:rPr lang="en-US" u="sng" dirty="0">
                <a:solidFill>
                  <a:srgbClr val="DC4405"/>
                </a:solidFill>
              </a:rPr>
              <a:t>~2nm</a:t>
            </a:r>
            <a:r>
              <a:rPr lang="en-US" dirty="0"/>
              <a:t>;</a:t>
            </a:r>
          </a:p>
          <a:p>
            <a:pPr lvl="1"/>
            <a:r>
              <a:rPr lang="en-US" dirty="0"/>
              <a:t>negligible static energy consumption: </a:t>
            </a:r>
            <a:r>
              <a:rPr lang="en-US" u="sng" dirty="0">
                <a:solidFill>
                  <a:srgbClr val="DC4405"/>
                </a:solidFill>
              </a:rPr>
              <a:t>0.16pW</a:t>
            </a:r>
            <a:r>
              <a:rPr lang="en-US" dirty="0"/>
              <a:t>.</a:t>
            </a:r>
          </a:p>
          <a:p>
            <a:pPr lvl="1"/>
            <a:r>
              <a:rPr lang="en-US" dirty="0"/>
              <a:t>The hybrid Si-TCO microring resonators can be used for compact, low energy consumption WDM systems.</a:t>
            </a:r>
          </a:p>
          <a:p>
            <a:r>
              <a:rPr lang="en-US" dirty="0"/>
              <a:t>We experimentally demonstrate an ITO/SiO</a:t>
            </a:r>
            <a:r>
              <a:rPr lang="en-US" baseline="-25000" dirty="0"/>
              <a:t>2</a:t>
            </a:r>
            <a:r>
              <a:rPr lang="en-US" dirty="0"/>
              <a:t>/Si Hybrid MOS Capacitor driven microring modulator.</a:t>
            </a:r>
          </a:p>
          <a:p>
            <a:pPr lvl="1"/>
            <a:r>
              <a:rPr lang="en-US" dirty="0"/>
              <a:t>wavelength tunability: 100pm/V. </a:t>
            </a:r>
          </a:p>
          <a:p>
            <a:pPr lvl="1"/>
            <a:r>
              <a:rPr lang="en-US" dirty="0"/>
              <a:t>Q-factor: 1000</a:t>
            </a:r>
          </a:p>
          <a:p>
            <a:pPr lvl="1"/>
            <a:r>
              <a:rPr lang="en-US" dirty="0"/>
              <a:t>AC modulation is measured up to 1GHz. </a:t>
            </a:r>
          </a:p>
          <a:p>
            <a:pPr lvl="1"/>
            <a:r>
              <a:rPr lang="en-US" dirty="0"/>
              <a:t>With optimized metal contact design, the modulator can potentially operate at a high speed of </a:t>
            </a:r>
            <a:r>
              <a:rPr lang="en-US" u="sng" dirty="0">
                <a:solidFill>
                  <a:srgbClr val="DC4405"/>
                </a:solidFill>
              </a:rPr>
              <a:t>44 GHz</a:t>
            </a:r>
            <a:r>
              <a:rPr lang="en-US" dirty="0"/>
              <a:t>.</a:t>
            </a:r>
          </a:p>
          <a:p>
            <a:pPr lvl="1"/>
            <a:r>
              <a:rPr lang="en-US" dirty="0"/>
              <a:t>The modulator speed can be increased to over </a:t>
            </a:r>
            <a:r>
              <a:rPr lang="en-US" u="sng" dirty="0">
                <a:solidFill>
                  <a:srgbClr val="DC4405"/>
                </a:solidFill>
              </a:rPr>
              <a:t>50 GHz </a:t>
            </a:r>
            <a:r>
              <a:rPr lang="en-US" dirty="0"/>
              <a:t>using high-mobility TCO materials.</a:t>
            </a:r>
          </a:p>
          <a:p>
            <a:endParaRPr lang="en-US" dirty="0"/>
          </a:p>
        </p:txBody>
      </p:sp>
      <p:sp>
        <p:nvSpPr>
          <p:cNvPr id="5" name="TextBox 4">
            <a:extLst>
              <a:ext uri="{FF2B5EF4-FFF2-40B4-BE49-F238E27FC236}">
                <a16:creationId xmlns:a16="http://schemas.microsoft.com/office/drawing/2014/main" id="{514F57AC-4353-4CF3-A245-C86C3E060CD2}"/>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40</a:t>
            </a:fld>
            <a:endParaRPr lang="en-US" dirty="0"/>
          </a:p>
        </p:txBody>
      </p:sp>
    </p:spTree>
    <p:extLst>
      <p:ext uri="{BB962C8B-B14F-4D97-AF65-F5344CB8AC3E}">
        <p14:creationId xmlns:p14="http://schemas.microsoft.com/office/powerpoint/2010/main" val="34134250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B2D03-1325-4E27-928C-C15256D43853}"/>
              </a:ext>
            </a:extLst>
          </p:cNvPr>
          <p:cNvSpPr>
            <a:spLocks noGrp="1"/>
          </p:cNvSpPr>
          <p:nvPr>
            <p:ph type="title"/>
          </p:nvPr>
        </p:nvSpPr>
        <p:spPr/>
        <p:txBody>
          <a:bodyPr/>
          <a:lstStyle/>
          <a:p>
            <a:r>
              <a:rPr lang="en-US" dirty="0"/>
              <a:t>Conclusion</a:t>
            </a:r>
          </a:p>
        </p:txBody>
      </p:sp>
      <p:sp>
        <p:nvSpPr>
          <p:cNvPr id="3" name="Picture Placeholder 2">
            <a:extLst>
              <a:ext uri="{FF2B5EF4-FFF2-40B4-BE49-F238E27FC236}">
                <a16:creationId xmlns:a16="http://schemas.microsoft.com/office/drawing/2014/main" id="{9FEB1BF4-5BDB-41D4-82E1-D3229BB6434F}"/>
              </a:ext>
            </a:extLst>
          </p:cNvPr>
          <p:cNvSpPr>
            <a:spLocks noGrp="1"/>
          </p:cNvSpPr>
          <p:nvPr>
            <p:ph type="pic" sz="quarter" idx="10"/>
          </p:nvPr>
        </p:nvSpPr>
        <p:spPr/>
      </p:sp>
      <p:sp>
        <p:nvSpPr>
          <p:cNvPr id="4" name="Content Placeholder 3">
            <a:extLst>
              <a:ext uri="{FF2B5EF4-FFF2-40B4-BE49-F238E27FC236}">
                <a16:creationId xmlns:a16="http://schemas.microsoft.com/office/drawing/2014/main" id="{40971B97-4270-4F0E-AEC7-E07AF71E39E8}"/>
              </a:ext>
            </a:extLst>
          </p:cNvPr>
          <p:cNvSpPr>
            <a:spLocks noGrp="1"/>
          </p:cNvSpPr>
          <p:nvPr>
            <p:ph idx="1"/>
          </p:nvPr>
        </p:nvSpPr>
        <p:spPr>
          <a:xfrm>
            <a:off x="1474236" y="1358629"/>
            <a:ext cx="10517042" cy="5187820"/>
          </a:xfrm>
        </p:spPr>
        <p:txBody>
          <a:bodyPr>
            <a:normAutofit fontScale="77500" lnSpcReduction="20000"/>
          </a:bodyPr>
          <a:lstStyle/>
          <a:p>
            <a:pPr>
              <a:spcAft>
                <a:spcPts val="600"/>
              </a:spcAft>
            </a:pPr>
            <a:r>
              <a:rPr lang="en-US" dirty="0"/>
              <a:t>We develop a novel photonics device platform of TCO-gated silicon resonators.</a:t>
            </a:r>
          </a:p>
          <a:p>
            <a:pPr>
              <a:spcAft>
                <a:spcPts val="600"/>
              </a:spcAft>
            </a:pPr>
            <a:r>
              <a:rPr lang="en-US" dirty="0"/>
              <a:t>We design and demonstrate an ultra-compact high-speed ultra-energy-efficient </a:t>
            </a:r>
            <a:r>
              <a:rPr lang="en-US" u="sng" dirty="0"/>
              <a:t>Si-TCO PC nanocavity modulator</a:t>
            </a:r>
            <a:r>
              <a:rPr lang="en-US" dirty="0"/>
              <a:t>.</a:t>
            </a:r>
          </a:p>
          <a:p>
            <a:pPr lvl="1">
              <a:spcAft>
                <a:spcPts val="600"/>
              </a:spcAft>
              <a:buFont typeface="Wingdings" panose="05000000000000000000" pitchFamily="2" charset="2"/>
              <a:buChar char="Ø"/>
            </a:pPr>
            <a:r>
              <a:rPr lang="en-US" dirty="0"/>
              <a:t> </a:t>
            </a:r>
            <a:r>
              <a:rPr lang="en-US" u="sng" dirty="0">
                <a:solidFill>
                  <a:srgbClr val="DC4405"/>
                </a:solidFill>
              </a:rPr>
              <a:t>1V</a:t>
            </a:r>
            <a:r>
              <a:rPr lang="en-US" dirty="0"/>
              <a:t> CMOS compatible driving voltage and </a:t>
            </a:r>
            <a:r>
              <a:rPr lang="en-US" u="sng" dirty="0">
                <a:solidFill>
                  <a:srgbClr val="DC4405"/>
                </a:solidFill>
              </a:rPr>
              <a:t>3fJ/bit </a:t>
            </a:r>
            <a:r>
              <a:rPr lang="en-US" dirty="0"/>
              <a:t>energy efficiency</a:t>
            </a:r>
          </a:p>
          <a:p>
            <a:pPr lvl="1">
              <a:spcAft>
                <a:spcPts val="600"/>
              </a:spcAft>
              <a:buFont typeface="Wingdings" panose="05000000000000000000" pitchFamily="2" charset="2"/>
              <a:buChar char="Ø"/>
            </a:pPr>
            <a:r>
              <a:rPr lang="en-US" dirty="0"/>
              <a:t> </a:t>
            </a:r>
            <a:r>
              <a:rPr lang="en-US" u="sng" dirty="0">
                <a:solidFill>
                  <a:srgbClr val="DC4405"/>
                </a:solidFill>
              </a:rPr>
              <a:t>2.2GHz</a:t>
            </a:r>
            <a:r>
              <a:rPr lang="en-US" dirty="0"/>
              <a:t> AC bandwidth and </a:t>
            </a:r>
            <a:r>
              <a:rPr lang="en-US" u="sng" dirty="0">
                <a:solidFill>
                  <a:srgbClr val="DC4405"/>
                </a:solidFill>
              </a:rPr>
              <a:t>5Gb/s</a:t>
            </a:r>
            <a:r>
              <a:rPr lang="en-US" dirty="0"/>
              <a:t> data rate</a:t>
            </a:r>
          </a:p>
          <a:p>
            <a:pPr lvl="1">
              <a:spcAft>
                <a:spcPts val="600"/>
              </a:spcAft>
              <a:buFont typeface="Wingdings" panose="05000000000000000000" pitchFamily="2" charset="2"/>
              <a:buChar char="Ø"/>
            </a:pPr>
            <a:r>
              <a:rPr lang="en-US" dirty="0"/>
              <a:t>We propose optimization strategy to achieve </a:t>
            </a:r>
            <a:r>
              <a:rPr lang="en-US" u="sng" dirty="0">
                <a:solidFill>
                  <a:srgbClr val="DC4405"/>
                </a:solidFill>
              </a:rPr>
              <a:t>23.5GHz</a:t>
            </a:r>
            <a:r>
              <a:rPr lang="en-US" dirty="0"/>
              <a:t> bandwidth and </a:t>
            </a:r>
            <a:r>
              <a:rPr lang="en-US" u="sng" dirty="0">
                <a:solidFill>
                  <a:srgbClr val="DC4405"/>
                </a:solidFill>
              </a:rPr>
              <a:t>375 </a:t>
            </a:r>
            <a:r>
              <a:rPr lang="en-US" u="sng" dirty="0" err="1">
                <a:solidFill>
                  <a:srgbClr val="DC4405"/>
                </a:solidFill>
              </a:rPr>
              <a:t>aJ</a:t>
            </a:r>
            <a:r>
              <a:rPr lang="en-US" u="sng" dirty="0">
                <a:solidFill>
                  <a:srgbClr val="DC4405"/>
                </a:solidFill>
              </a:rPr>
              <a:t>/bit</a:t>
            </a:r>
            <a:r>
              <a:rPr lang="en-US" dirty="0"/>
              <a:t> energy efficiency.</a:t>
            </a:r>
          </a:p>
          <a:p>
            <a:pPr lvl="1">
              <a:spcAft>
                <a:spcPts val="600"/>
              </a:spcAft>
              <a:buFont typeface="Wingdings" panose="05000000000000000000" pitchFamily="2" charset="2"/>
              <a:buChar char="Ø"/>
            </a:pPr>
            <a:r>
              <a:rPr lang="en-US" dirty="0"/>
              <a:t>The device can be potentially used for ultra-energy-efficient on-chip optical interconnects.</a:t>
            </a:r>
          </a:p>
          <a:p>
            <a:pPr>
              <a:spcAft>
                <a:spcPts val="600"/>
              </a:spcAft>
            </a:pPr>
            <a:r>
              <a:rPr lang="en-US" dirty="0"/>
              <a:t>We design and demonstrate TCO-gated Si microring resonators for two applications.</a:t>
            </a:r>
          </a:p>
          <a:p>
            <a:pPr lvl="1">
              <a:spcAft>
                <a:spcPts val="600"/>
              </a:spcAft>
            </a:pPr>
            <a:r>
              <a:rPr lang="en-US" u="sng" dirty="0"/>
              <a:t>TCO-gated silicon microring filter </a:t>
            </a:r>
            <a:r>
              <a:rPr lang="en-US" dirty="0"/>
              <a:t>driven by ITO/HfO</a:t>
            </a:r>
            <a:r>
              <a:rPr lang="en-US" baseline="-25000" dirty="0"/>
              <a:t>2</a:t>
            </a:r>
            <a:r>
              <a:rPr lang="en-US" dirty="0"/>
              <a:t>/Si MOS capacitor</a:t>
            </a:r>
          </a:p>
          <a:p>
            <a:pPr lvl="1">
              <a:spcAft>
                <a:spcPts val="600"/>
              </a:spcAft>
              <a:buFont typeface="Wingdings" panose="05000000000000000000" pitchFamily="2" charset="2"/>
              <a:buChar char="Ø"/>
            </a:pPr>
            <a:r>
              <a:rPr lang="en-US" dirty="0"/>
              <a:t>Extreme wavelength tunability of </a:t>
            </a:r>
            <a:r>
              <a:rPr lang="en-US" u="sng" dirty="0">
                <a:solidFill>
                  <a:srgbClr val="DC4405"/>
                </a:solidFill>
              </a:rPr>
              <a:t>271pm/V</a:t>
            </a:r>
            <a:r>
              <a:rPr lang="en-US" dirty="0">
                <a:solidFill>
                  <a:srgbClr val="DC4405"/>
                </a:solidFill>
              </a:rPr>
              <a:t> </a:t>
            </a:r>
            <a:r>
              <a:rPr lang="en-US" dirty="0"/>
              <a:t>and large tuning range of </a:t>
            </a:r>
            <a:r>
              <a:rPr lang="en-US" u="sng" dirty="0">
                <a:solidFill>
                  <a:srgbClr val="DC4405"/>
                </a:solidFill>
              </a:rPr>
              <a:t>2nm</a:t>
            </a:r>
          </a:p>
          <a:p>
            <a:pPr lvl="1">
              <a:spcAft>
                <a:spcPts val="600"/>
              </a:spcAft>
              <a:buFont typeface="Wingdings" panose="05000000000000000000" pitchFamily="2" charset="2"/>
              <a:buChar char="Ø"/>
            </a:pPr>
            <a:r>
              <a:rPr lang="en-US" dirty="0"/>
              <a:t>The device can be used for replacing thermal tuning in microring WDM system</a:t>
            </a:r>
          </a:p>
          <a:p>
            <a:pPr lvl="1">
              <a:spcAft>
                <a:spcPts val="600"/>
              </a:spcAft>
            </a:pPr>
            <a:r>
              <a:rPr lang="en-US" u="sng" dirty="0"/>
              <a:t>TCO-gated silicon microring modulator </a:t>
            </a:r>
            <a:r>
              <a:rPr lang="en-US" dirty="0"/>
              <a:t>driven by ITO/SiO</a:t>
            </a:r>
            <a:r>
              <a:rPr lang="en-US" baseline="-25000" dirty="0"/>
              <a:t>2</a:t>
            </a:r>
            <a:r>
              <a:rPr lang="en-US" dirty="0"/>
              <a:t>/Si MOS capacitor</a:t>
            </a:r>
          </a:p>
          <a:p>
            <a:pPr lvl="1">
              <a:spcAft>
                <a:spcPts val="600"/>
              </a:spcAft>
              <a:buFont typeface="Wingdings" panose="05000000000000000000" pitchFamily="2" charset="2"/>
              <a:buChar char="Ø"/>
            </a:pPr>
            <a:r>
              <a:rPr lang="en-US" dirty="0"/>
              <a:t>The device can be optimized to achieve over </a:t>
            </a:r>
            <a:r>
              <a:rPr lang="en-US" u="sng" dirty="0">
                <a:solidFill>
                  <a:srgbClr val="DC4405"/>
                </a:solidFill>
              </a:rPr>
              <a:t>50GHz </a:t>
            </a:r>
            <a:r>
              <a:rPr lang="en-US" dirty="0"/>
              <a:t>bandwidth.</a:t>
            </a:r>
          </a:p>
          <a:p>
            <a:pPr>
              <a:spcAft>
                <a:spcPts val="600"/>
              </a:spcAft>
            </a:pPr>
            <a:r>
              <a:rPr lang="en-US" dirty="0"/>
              <a:t>We propose a sub-micron, sub-picosecond, femtojoule level </a:t>
            </a:r>
            <a:r>
              <a:rPr lang="en-US" u="sng" dirty="0"/>
              <a:t>AOS</a:t>
            </a:r>
            <a:r>
              <a:rPr lang="en-US" dirty="0"/>
              <a:t> driven by high mobility TCO, </a:t>
            </a:r>
            <a:r>
              <a:rPr lang="en-US" dirty="0" err="1"/>
              <a:t>CdO</a:t>
            </a:r>
            <a:r>
              <a:rPr lang="en-US" dirty="0"/>
              <a:t>. </a:t>
            </a:r>
          </a:p>
          <a:p>
            <a:pPr lvl="1">
              <a:spcAft>
                <a:spcPts val="600"/>
              </a:spcAft>
            </a:pPr>
            <a:r>
              <a:rPr lang="en-US" dirty="0"/>
              <a:t>Large saturable absorption coefficient of </a:t>
            </a:r>
            <a:r>
              <a:rPr lang="en-US" u="sng" dirty="0">
                <a:solidFill>
                  <a:srgbClr val="DC4405"/>
                </a:solidFill>
              </a:rPr>
              <a:t>15.9 dB/µm </a:t>
            </a:r>
            <a:r>
              <a:rPr lang="en-US" dirty="0"/>
              <a:t>with small saturation energy of </a:t>
            </a:r>
            <a:r>
              <a:rPr lang="en-US" u="sng" dirty="0">
                <a:solidFill>
                  <a:srgbClr val="DC4405"/>
                </a:solidFill>
              </a:rPr>
              <a:t>13.5 </a:t>
            </a:r>
            <a:r>
              <a:rPr lang="en-US" u="sng" dirty="0" err="1">
                <a:solidFill>
                  <a:srgbClr val="DC4405"/>
                </a:solidFill>
              </a:rPr>
              <a:t>fJ</a:t>
            </a:r>
            <a:r>
              <a:rPr lang="en-US" u="sng" dirty="0">
                <a:solidFill>
                  <a:srgbClr val="DC4405"/>
                </a:solidFill>
              </a:rPr>
              <a:t> </a:t>
            </a:r>
            <a:r>
              <a:rPr lang="en-US" dirty="0"/>
              <a:t>and ultrafast switching time of </a:t>
            </a:r>
            <a:r>
              <a:rPr lang="en-US" u="sng" dirty="0">
                <a:solidFill>
                  <a:srgbClr val="DC4405"/>
                </a:solidFill>
              </a:rPr>
              <a:t>230 fs</a:t>
            </a:r>
            <a:r>
              <a:rPr lang="en-US" dirty="0"/>
              <a:t>.</a:t>
            </a:r>
          </a:p>
          <a:p>
            <a:pPr lvl="1">
              <a:spcAft>
                <a:spcPts val="600"/>
              </a:spcAft>
            </a:pPr>
            <a:r>
              <a:rPr lang="en-US" dirty="0"/>
              <a:t>Smallest device size × switching energy  × switching time product</a:t>
            </a:r>
          </a:p>
          <a:p>
            <a:pPr lvl="1">
              <a:spcAft>
                <a:spcPts val="600"/>
              </a:spcAft>
            </a:pPr>
            <a:r>
              <a:rPr lang="en-US" dirty="0"/>
              <a:t>The device can potentially be integrated with silicon PIC to realize on-chip optical signal process and computation.</a:t>
            </a:r>
          </a:p>
          <a:p>
            <a:pPr>
              <a:spcAft>
                <a:spcPts val="600"/>
              </a:spcAft>
            </a:pPr>
            <a:endParaRPr lang="en-US" dirty="0"/>
          </a:p>
          <a:p>
            <a:pPr lvl="1">
              <a:spcAft>
                <a:spcPts val="600"/>
              </a:spcAft>
            </a:pPr>
            <a:endParaRPr lang="en-US" dirty="0"/>
          </a:p>
        </p:txBody>
      </p:sp>
      <p:sp>
        <p:nvSpPr>
          <p:cNvPr id="5" name="TextBox 4">
            <a:extLst>
              <a:ext uri="{FF2B5EF4-FFF2-40B4-BE49-F238E27FC236}">
                <a16:creationId xmlns:a16="http://schemas.microsoft.com/office/drawing/2014/main" id="{9E061246-5E56-483A-AFA1-D2B5468F413D}"/>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41</a:t>
            </a:fld>
            <a:endParaRPr lang="en-US" dirty="0"/>
          </a:p>
        </p:txBody>
      </p:sp>
    </p:spTree>
    <p:extLst>
      <p:ext uri="{BB962C8B-B14F-4D97-AF65-F5344CB8AC3E}">
        <p14:creationId xmlns:p14="http://schemas.microsoft.com/office/powerpoint/2010/main" val="21931107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7EB657B-2D41-4319-B29F-E7F4D7BF1688}"/>
              </a:ext>
            </a:extLst>
          </p:cNvPr>
          <p:cNvSpPr>
            <a:spLocks noGrp="1"/>
          </p:cNvSpPr>
          <p:nvPr>
            <p:ph type="title"/>
          </p:nvPr>
        </p:nvSpPr>
        <p:spPr>
          <a:xfrm>
            <a:off x="4276529" y="2639825"/>
            <a:ext cx="3638939" cy="494927"/>
          </a:xfrm>
        </p:spPr>
        <p:txBody>
          <a:bodyPr>
            <a:noAutofit/>
          </a:bodyPr>
          <a:lstStyle/>
          <a:p>
            <a:r>
              <a:rPr lang="en-US" dirty="0"/>
              <a:t>Thanks for your attention!</a:t>
            </a:r>
          </a:p>
        </p:txBody>
      </p:sp>
      <p:sp>
        <p:nvSpPr>
          <p:cNvPr id="8" name="Title 4">
            <a:extLst>
              <a:ext uri="{FF2B5EF4-FFF2-40B4-BE49-F238E27FC236}">
                <a16:creationId xmlns:a16="http://schemas.microsoft.com/office/drawing/2014/main" id="{A2185221-A75F-465E-A935-D67D1B65ECD4}"/>
              </a:ext>
            </a:extLst>
          </p:cNvPr>
          <p:cNvSpPr txBox="1">
            <a:spLocks/>
          </p:cNvSpPr>
          <p:nvPr/>
        </p:nvSpPr>
        <p:spPr>
          <a:xfrm>
            <a:off x="4276529" y="4107181"/>
            <a:ext cx="3638939" cy="494927"/>
          </a:xfrm>
          <a:prstGeom prst="rect">
            <a:avLst/>
          </a:prstGeom>
        </p:spPr>
        <p:txBody>
          <a:bodyPr vert="horz" lIns="91440" tIns="45720" rIns="91440" bIns="45720" rtlCol="0" anchor="ctr">
            <a:normAutofit fontScale="97500"/>
          </a:bodyPr>
          <a:lstStyle>
            <a:lvl1pPr algn="ctr" defTabSz="914400" rtl="0" eaLnBrk="1" latinLnBrk="0" hangingPunct="1">
              <a:lnSpc>
                <a:spcPct val="90000"/>
              </a:lnSpc>
              <a:spcBef>
                <a:spcPct val="0"/>
              </a:spcBef>
              <a:buNone/>
              <a:defRPr sz="2800" b="1" i="0" u="none" kern="1200" baseline="0">
                <a:solidFill>
                  <a:srgbClr val="DC4405"/>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Question?</a:t>
            </a:r>
          </a:p>
        </p:txBody>
      </p:sp>
    </p:spTree>
    <p:extLst>
      <p:ext uri="{BB962C8B-B14F-4D97-AF65-F5344CB8AC3E}">
        <p14:creationId xmlns:p14="http://schemas.microsoft.com/office/powerpoint/2010/main" val="26732666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BDAEE726-CC56-4790-A7C7-6FA279CCC8E3}"/>
              </a:ext>
            </a:extLst>
          </p:cNvPr>
          <p:cNvSpPr/>
          <p:nvPr/>
        </p:nvSpPr>
        <p:spPr>
          <a:xfrm>
            <a:off x="1315321" y="4718302"/>
            <a:ext cx="10156882" cy="2005556"/>
          </a:xfrm>
          <a:prstGeom prst="rect">
            <a:avLst/>
          </a:prstGeom>
          <a:solidFill>
            <a:schemeClr val="accent2">
              <a:lumMod val="20000"/>
              <a:lumOff val="80000"/>
            </a:schemeClr>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3E4B38D-D4F0-46FD-886D-AC5B18AEBB2F}"/>
              </a:ext>
            </a:extLst>
          </p:cNvPr>
          <p:cNvSpPr/>
          <p:nvPr/>
        </p:nvSpPr>
        <p:spPr>
          <a:xfrm>
            <a:off x="1315321" y="447068"/>
            <a:ext cx="10156882" cy="2005556"/>
          </a:xfrm>
          <a:prstGeom prst="rect">
            <a:avLst/>
          </a:prstGeom>
          <a:solidFill>
            <a:schemeClr val="bg1"/>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F6454D78-8EA8-4C7A-AEA0-C82C6E48207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47438" y="608949"/>
            <a:ext cx="3061339" cy="1681794"/>
          </a:xfrm>
          <a:prstGeom prst="rect">
            <a:avLst/>
          </a:prstGeom>
        </p:spPr>
      </p:pic>
      <p:pic>
        <p:nvPicPr>
          <p:cNvPr id="14" name="Picture 13">
            <a:extLst>
              <a:ext uri="{FF2B5EF4-FFF2-40B4-BE49-F238E27FC236}">
                <a16:creationId xmlns:a16="http://schemas.microsoft.com/office/drawing/2014/main" id="{268B370F-ABE1-45C2-A69E-90D6388D479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43540" y="2734084"/>
            <a:ext cx="2370415" cy="1702757"/>
          </a:xfrm>
          <a:prstGeom prst="rect">
            <a:avLst/>
          </a:prstGeom>
        </p:spPr>
      </p:pic>
      <p:pic>
        <p:nvPicPr>
          <p:cNvPr id="15" name="Graphic 14">
            <a:extLst>
              <a:ext uri="{FF2B5EF4-FFF2-40B4-BE49-F238E27FC236}">
                <a16:creationId xmlns:a16="http://schemas.microsoft.com/office/drawing/2014/main" id="{9FBED9FD-0703-4021-89A9-B9115E1F921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99725" y="4895991"/>
            <a:ext cx="2858043" cy="1650178"/>
          </a:xfrm>
          <a:prstGeom prst="rect">
            <a:avLst/>
          </a:prstGeom>
        </p:spPr>
      </p:pic>
      <p:sp>
        <p:nvSpPr>
          <p:cNvPr id="29" name="Picture Placeholder 28">
            <a:extLst>
              <a:ext uri="{FF2B5EF4-FFF2-40B4-BE49-F238E27FC236}">
                <a16:creationId xmlns:a16="http://schemas.microsoft.com/office/drawing/2014/main" id="{6B81F729-663F-4850-B6EF-965177A911CB}"/>
              </a:ext>
            </a:extLst>
          </p:cNvPr>
          <p:cNvSpPr>
            <a:spLocks noGrp="1"/>
          </p:cNvSpPr>
          <p:nvPr>
            <p:ph type="pic" sz="quarter" idx="10"/>
          </p:nvPr>
        </p:nvSpPr>
        <p:spPr/>
      </p:sp>
      <p:sp>
        <p:nvSpPr>
          <p:cNvPr id="32" name="Rectangle 31">
            <a:extLst>
              <a:ext uri="{FF2B5EF4-FFF2-40B4-BE49-F238E27FC236}">
                <a16:creationId xmlns:a16="http://schemas.microsoft.com/office/drawing/2014/main" id="{8BEB4C59-35CA-4CA7-BC16-9D121713F115}"/>
              </a:ext>
            </a:extLst>
          </p:cNvPr>
          <p:cNvSpPr/>
          <p:nvPr/>
        </p:nvSpPr>
        <p:spPr>
          <a:xfrm>
            <a:off x="1315321" y="2582685"/>
            <a:ext cx="10156882" cy="2005556"/>
          </a:xfrm>
          <a:prstGeom prst="rect">
            <a:avLst/>
          </a:prstGeom>
          <a:no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CAEDB802-48EF-4506-8FDE-088829BC3DE4}"/>
              </a:ext>
            </a:extLst>
          </p:cNvPr>
          <p:cNvSpPr txBox="1"/>
          <p:nvPr/>
        </p:nvSpPr>
        <p:spPr>
          <a:xfrm>
            <a:off x="4608777" y="520582"/>
            <a:ext cx="6918204" cy="2062103"/>
          </a:xfrm>
          <a:prstGeom prst="rect">
            <a:avLst/>
          </a:prstGeom>
          <a:noFill/>
        </p:spPr>
        <p:txBody>
          <a:bodyPr wrap="square" rtlCol="0">
            <a:spAutoFit/>
          </a:bodyPr>
          <a:lstStyle/>
          <a:p>
            <a:r>
              <a:rPr lang="en-US" sz="1600" b="1" dirty="0">
                <a:solidFill>
                  <a:srgbClr val="DC4405"/>
                </a:solidFill>
              </a:rPr>
              <a:t>High-speed ultra-energy-efficient Si-TCO PC Nanocavity Modulator</a:t>
            </a:r>
          </a:p>
          <a:p>
            <a:pPr marL="285750" indent="-285750">
              <a:buFont typeface="Arial" panose="020B0604020202020204" pitchFamily="34" charset="0"/>
              <a:buChar char="•"/>
            </a:pPr>
            <a:r>
              <a:rPr lang="en-US" sz="1600" dirty="0"/>
              <a:t>Device principle and previous results</a:t>
            </a:r>
          </a:p>
          <a:p>
            <a:pPr marL="285750" indent="-285750">
              <a:buFont typeface="Arial" panose="020B0604020202020204" pitchFamily="34" charset="0"/>
              <a:buChar char="•"/>
            </a:pPr>
            <a:r>
              <a:rPr lang="en-US" sz="1600" dirty="0"/>
              <a:t>Electrical design for high-speed E-O modulation</a:t>
            </a:r>
          </a:p>
          <a:p>
            <a:pPr marL="285750" indent="-285750">
              <a:buFont typeface="Arial" panose="020B0604020202020204" pitchFamily="34" charset="0"/>
              <a:buChar char="•"/>
            </a:pPr>
            <a:r>
              <a:rPr lang="en-US" sz="1600" dirty="0"/>
              <a:t>Experimental demonstration</a:t>
            </a:r>
          </a:p>
          <a:p>
            <a:pPr marL="285750" indent="-285750">
              <a:buFont typeface="Arial" panose="020B0604020202020204" pitchFamily="34" charset="0"/>
              <a:buChar char="•"/>
            </a:pPr>
            <a:r>
              <a:rPr lang="en-US" sz="1600" dirty="0"/>
              <a:t>Analysis of free carrier-optical mode overlapping</a:t>
            </a:r>
          </a:p>
          <a:p>
            <a:pPr marL="285750" indent="-285750">
              <a:buFont typeface="Arial" panose="020B0604020202020204" pitchFamily="34" charset="0"/>
              <a:buChar char="•"/>
            </a:pPr>
            <a:r>
              <a:rPr lang="en-US" sz="1600" dirty="0"/>
              <a:t>Towards atto-joule per bit energy efficiency</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35" name="TextBox 34">
            <a:extLst>
              <a:ext uri="{FF2B5EF4-FFF2-40B4-BE49-F238E27FC236}">
                <a16:creationId xmlns:a16="http://schemas.microsoft.com/office/drawing/2014/main" id="{5CEE8313-E201-43B3-BA30-B2148C72F9C6}"/>
              </a:ext>
            </a:extLst>
          </p:cNvPr>
          <p:cNvSpPr txBox="1"/>
          <p:nvPr/>
        </p:nvSpPr>
        <p:spPr>
          <a:xfrm>
            <a:off x="4608777" y="2671052"/>
            <a:ext cx="6918204" cy="1323439"/>
          </a:xfrm>
          <a:prstGeom prst="rect">
            <a:avLst/>
          </a:prstGeom>
          <a:noFill/>
        </p:spPr>
        <p:txBody>
          <a:bodyPr wrap="square" rtlCol="0">
            <a:spAutoFit/>
          </a:bodyPr>
          <a:lstStyle/>
          <a:p>
            <a:r>
              <a:rPr lang="en-US" sz="1600" b="1" dirty="0">
                <a:solidFill>
                  <a:srgbClr val="DC4405"/>
                </a:solidFill>
              </a:rPr>
              <a:t>TCO-Gated Silicon Microring Resonator</a:t>
            </a:r>
          </a:p>
          <a:p>
            <a:pPr marL="285750" indent="-285750">
              <a:buFont typeface="Arial" panose="020B0604020202020204" pitchFamily="34" charset="0"/>
              <a:buChar char="•"/>
            </a:pPr>
            <a:r>
              <a:rPr lang="en-US" sz="1600" dirty="0"/>
              <a:t>TCO-gated silicon microring filter (Extreme tunability)</a:t>
            </a:r>
          </a:p>
          <a:p>
            <a:pPr marL="285750" indent="-285750">
              <a:buFont typeface="Arial" panose="020B0604020202020204" pitchFamily="34" charset="0"/>
              <a:buChar char="•"/>
            </a:pPr>
            <a:r>
              <a:rPr lang="en-US" sz="1600" dirty="0"/>
              <a:t>TCO-gated silicon microring modulator (High speed)</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36" name="TextBox 35">
            <a:extLst>
              <a:ext uri="{FF2B5EF4-FFF2-40B4-BE49-F238E27FC236}">
                <a16:creationId xmlns:a16="http://schemas.microsoft.com/office/drawing/2014/main" id="{E5D89073-0675-458A-BF13-23D40CF054A1}"/>
              </a:ext>
            </a:extLst>
          </p:cNvPr>
          <p:cNvSpPr txBox="1"/>
          <p:nvPr/>
        </p:nvSpPr>
        <p:spPr>
          <a:xfrm>
            <a:off x="4608777" y="4795897"/>
            <a:ext cx="6918204" cy="2062103"/>
          </a:xfrm>
          <a:prstGeom prst="rect">
            <a:avLst/>
          </a:prstGeom>
          <a:noFill/>
        </p:spPr>
        <p:txBody>
          <a:bodyPr wrap="square" rtlCol="0">
            <a:spAutoFit/>
          </a:bodyPr>
          <a:lstStyle/>
          <a:p>
            <a:r>
              <a:rPr lang="en-US" sz="1600" b="1" dirty="0">
                <a:solidFill>
                  <a:srgbClr val="DC4405"/>
                </a:solidFill>
              </a:rPr>
              <a:t>Ultra-fast Femto-joule All-optical Switching (AOS) using high mobility TCO</a:t>
            </a:r>
            <a:endParaRPr lang="en-US" sz="1600" dirty="0"/>
          </a:p>
          <a:p>
            <a:pPr marL="285750" indent="-285750">
              <a:buFont typeface="Arial" panose="020B0604020202020204" pitchFamily="34" charset="0"/>
              <a:buChar char="•"/>
            </a:pPr>
            <a:r>
              <a:rPr lang="en-US" sz="1600" dirty="0"/>
              <a:t>Nonlinear optical effect in ENZ TCO</a:t>
            </a:r>
          </a:p>
          <a:p>
            <a:pPr marL="285750" indent="-285750">
              <a:buFont typeface="Arial" panose="020B0604020202020204" pitchFamily="34" charset="0"/>
              <a:buChar char="•"/>
            </a:pPr>
            <a:r>
              <a:rPr lang="en-US" sz="1600" dirty="0"/>
              <a:t>Principle of the AOS driven by high mobility TCO</a:t>
            </a:r>
          </a:p>
          <a:p>
            <a:pPr marL="285750" indent="-285750">
              <a:buFont typeface="Arial" panose="020B0604020202020204" pitchFamily="34" charset="0"/>
              <a:buChar char="•"/>
            </a:pPr>
            <a:r>
              <a:rPr lang="en-US" sz="1600" dirty="0"/>
              <a:t>Transient response of the AOS device</a:t>
            </a:r>
          </a:p>
          <a:p>
            <a:pPr marL="285750" indent="-285750">
              <a:buFont typeface="Arial" panose="020B0604020202020204" pitchFamily="34" charset="0"/>
              <a:buChar char="•"/>
            </a:pPr>
            <a:r>
              <a:rPr lang="en-US" sz="1600" dirty="0"/>
              <a:t>Effect of TCO mobility on device performance</a:t>
            </a:r>
          </a:p>
          <a:p>
            <a:pPr marL="285750" indent="-285750">
              <a:buFont typeface="Arial" panose="020B0604020202020204" pitchFamily="34" charset="0"/>
              <a:buChar char="•"/>
            </a:pPr>
            <a:r>
              <a:rPr lang="en-US" sz="1600" dirty="0"/>
              <a:t>Comparison with other on-chip AOS devices</a:t>
            </a:r>
          </a:p>
          <a:p>
            <a:pPr marL="285750" indent="-285750">
              <a:buFont typeface="Arial" panose="020B0604020202020204" pitchFamily="34" charset="0"/>
              <a:buChar char="•"/>
            </a:pPr>
            <a:r>
              <a:rPr lang="en-US" sz="1600" dirty="0"/>
              <a:t>Summary</a:t>
            </a:r>
          </a:p>
          <a:p>
            <a:pPr marL="285750" indent="-285750">
              <a:buFont typeface="Arial" panose="020B0604020202020204" pitchFamily="34" charset="0"/>
              <a:buChar char="•"/>
            </a:pPr>
            <a:endParaRPr lang="en-US" sz="1600" dirty="0"/>
          </a:p>
        </p:txBody>
      </p:sp>
      <p:sp>
        <p:nvSpPr>
          <p:cNvPr id="12" name="TextBox 11">
            <a:extLst>
              <a:ext uri="{FF2B5EF4-FFF2-40B4-BE49-F238E27FC236}">
                <a16:creationId xmlns:a16="http://schemas.microsoft.com/office/drawing/2014/main" id="{ED45B332-2345-4A35-857D-B312601A5C06}"/>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43</a:t>
            </a:fld>
            <a:endParaRPr lang="en-US" dirty="0"/>
          </a:p>
        </p:txBody>
      </p:sp>
    </p:spTree>
    <p:extLst>
      <p:ext uri="{BB962C8B-B14F-4D97-AF65-F5344CB8AC3E}">
        <p14:creationId xmlns:p14="http://schemas.microsoft.com/office/powerpoint/2010/main" val="30315072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83A6BA52-A04F-49B9-B1B7-804B0D81D9ED}"/>
              </a:ext>
            </a:extLst>
          </p:cNvPr>
          <p:cNvSpPr/>
          <p:nvPr/>
        </p:nvSpPr>
        <p:spPr bwMode="auto">
          <a:xfrm>
            <a:off x="4930844" y="1491357"/>
            <a:ext cx="6811576" cy="4787524"/>
          </a:xfrm>
          <a:prstGeom prst="rect">
            <a:avLst/>
          </a:prstGeom>
          <a:solidFill>
            <a:schemeClr val="bg1"/>
          </a:solidFill>
          <a:ln w="12700" cap="flat" cmpd="sng" algn="ctr">
            <a:solidFill>
              <a:srgbClr val="DC440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algn="l" defTabSz="914400" rtl="0" eaLnBrk="0" fontAlgn="base" latinLnBrk="0" hangingPunct="0">
              <a:lnSpc>
                <a:spcPct val="100000"/>
              </a:lnSpc>
              <a:spcBef>
                <a:spcPct val="0"/>
              </a:spcBef>
              <a:spcAft>
                <a:spcPct val="0"/>
              </a:spcAft>
              <a:buClrTx/>
              <a:buSzTx/>
              <a:tabLst/>
            </a:pPr>
            <a:endParaRPr kumimoji="0" lang="en-US" sz="2400" b="0" i="0" u="none" strike="noStrike" cap="none" normalizeH="0" baseline="0" dirty="0">
              <a:ln>
                <a:noFill/>
              </a:ln>
              <a:solidFill>
                <a:srgbClr val="DC4405"/>
              </a:solidFill>
              <a:effectLst/>
              <a:latin typeface="Arial" charset="0"/>
              <a:ea typeface="ＭＳ Ｐゴシック" pitchFamily="-96" charset="-128"/>
            </a:endParaRPr>
          </a:p>
        </p:txBody>
      </p:sp>
      <p:sp>
        <p:nvSpPr>
          <p:cNvPr id="2" name="Title 1">
            <a:extLst>
              <a:ext uri="{FF2B5EF4-FFF2-40B4-BE49-F238E27FC236}">
                <a16:creationId xmlns:a16="http://schemas.microsoft.com/office/drawing/2014/main" id="{941C1EB8-6E17-4693-B87B-29C2DC285FCF}"/>
              </a:ext>
            </a:extLst>
          </p:cNvPr>
          <p:cNvSpPr>
            <a:spLocks noGrp="1"/>
          </p:cNvSpPr>
          <p:nvPr>
            <p:ph type="title"/>
          </p:nvPr>
        </p:nvSpPr>
        <p:spPr/>
        <p:txBody>
          <a:bodyPr>
            <a:normAutofit/>
          </a:bodyPr>
          <a:lstStyle/>
          <a:p>
            <a:r>
              <a:rPr lang="en-US" dirty="0"/>
              <a:t>Nonlinear optical effect in ENZ TCO</a:t>
            </a:r>
          </a:p>
        </p:txBody>
      </p:sp>
      <p:sp>
        <p:nvSpPr>
          <p:cNvPr id="3" name="Picture Placeholder 2">
            <a:extLst>
              <a:ext uri="{FF2B5EF4-FFF2-40B4-BE49-F238E27FC236}">
                <a16:creationId xmlns:a16="http://schemas.microsoft.com/office/drawing/2014/main" id="{36B7B4CB-ED9F-41C8-A6E0-4C936E39DDB4}"/>
              </a:ext>
            </a:extLst>
          </p:cNvPr>
          <p:cNvSpPr>
            <a:spLocks noGrp="1"/>
          </p:cNvSpPr>
          <p:nvPr>
            <p:ph type="pic" sz="quarter" idx="10"/>
          </p:nvPr>
        </p:nvSpPr>
        <p:spPr/>
      </p:sp>
      <p:pic>
        <p:nvPicPr>
          <p:cNvPr id="5" name="Picture 4">
            <a:extLst>
              <a:ext uri="{FF2B5EF4-FFF2-40B4-BE49-F238E27FC236}">
                <a16:creationId xmlns:a16="http://schemas.microsoft.com/office/drawing/2014/main" id="{F5ACB7A0-D41B-4A12-B4D0-5CFF6EB76934}"/>
              </a:ext>
            </a:extLst>
          </p:cNvPr>
          <p:cNvPicPr>
            <a:picLocks noChangeAspect="1"/>
          </p:cNvPicPr>
          <p:nvPr/>
        </p:nvPicPr>
        <p:blipFill>
          <a:blip r:embed="rId3"/>
          <a:stretch>
            <a:fillRect/>
          </a:stretch>
        </p:blipFill>
        <p:spPr>
          <a:xfrm>
            <a:off x="5011594" y="3286594"/>
            <a:ext cx="2567100" cy="1740677"/>
          </a:xfrm>
          <a:prstGeom prst="rect">
            <a:avLst/>
          </a:prstGeom>
        </p:spPr>
      </p:pic>
      <p:sp>
        <p:nvSpPr>
          <p:cNvPr id="7" name="Rectangle 6">
            <a:extLst>
              <a:ext uri="{FF2B5EF4-FFF2-40B4-BE49-F238E27FC236}">
                <a16:creationId xmlns:a16="http://schemas.microsoft.com/office/drawing/2014/main" id="{017C2FC0-EBB9-453B-AED3-15D9E07005BA}"/>
              </a:ext>
            </a:extLst>
          </p:cNvPr>
          <p:cNvSpPr/>
          <p:nvPr/>
        </p:nvSpPr>
        <p:spPr bwMode="auto">
          <a:xfrm>
            <a:off x="1029369" y="1491357"/>
            <a:ext cx="3762907" cy="4787524"/>
          </a:xfrm>
          <a:prstGeom prst="rect">
            <a:avLst/>
          </a:prstGeom>
          <a:solidFill>
            <a:schemeClr val="bg1"/>
          </a:solidFill>
          <a:ln w="12700" cap="flat" cmpd="sng" algn="ctr">
            <a:solidFill>
              <a:schemeClr val="accent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algn="l" defTabSz="914400" rtl="0" eaLnBrk="0" fontAlgn="base" latinLnBrk="0" hangingPunct="0">
              <a:lnSpc>
                <a:spcPct val="100000"/>
              </a:lnSpc>
              <a:spcBef>
                <a:spcPct val="0"/>
              </a:spcBef>
              <a:spcAft>
                <a:spcPct val="0"/>
              </a:spcAft>
              <a:buClrTx/>
              <a:buSzTx/>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17" name="矩形 15">
            <a:extLst>
              <a:ext uri="{FF2B5EF4-FFF2-40B4-BE49-F238E27FC236}">
                <a16:creationId xmlns:a16="http://schemas.microsoft.com/office/drawing/2014/main" id="{137F0476-4D51-499B-8DE2-9284416CCD93}"/>
              </a:ext>
            </a:extLst>
          </p:cNvPr>
          <p:cNvSpPr/>
          <p:nvPr/>
        </p:nvSpPr>
        <p:spPr>
          <a:xfrm>
            <a:off x="1040046" y="1498535"/>
            <a:ext cx="2270173" cy="338554"/>
          </a:xfrm>
          <a:prstGeom prst="rect">
            <a:avLst/>
          </a:prstGeom>
        </p:spPr>
        <p:txBody>
          <a:bodyPr wrap="none">
            <a:spAutoFit/>
          </a:bodyPr>
          <a:lstStyle/>
          <a:p>
            <a:r>
              <a:rPr lang="en-US" altLang="zh-CN" sz="1600" dirty="0">
                <a:solidFill>
                  <a:schemeClr val="accent5"/>
                </a:solidFill>
                <a:latin typeface="Arial Unicode MS" pitchFamily="34" charset="-122"/>
                <a:ea typeface="Arial Unicode MS" pitchFamily="34" charset="-122"/>
                <a:cs typeface="Arial Unicode MS" pitchFamily="34" charset="-122"/>
              </a:rPr>
              <a:t>Nonlinear optical effect</a:t>
            </a:r>
            <a:endParaRPr lang="zh-CN" altLang="en-US" sz="1600" dirty="0">
              <a:solidFill>
                <a:schemeClr val="accent5"/>
              </a:solidFill>
              <a:latin typeface="Arial Unicode MS" pitchFamily="34" charset="-122"/>
              <a:ea typeface="Arial Unicode MS" pitchFamily="34" charset="-122"/>
              <a:cs typeface="Arial Unicode MS" pitchFamily="34" charset="-122"/>
            </a:endParaRP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BF9952B7-63D1-4748-97F6-FBA5DB8BB84E}"/>
                  </a:ext>
                </a:extLst>
              </p:cNvPr>
              <p:cNvSpPr txBox="1"/>
              <p:nvPr/>
            </p:nvSpPr>
            <p:spPr>
              <a:xfrm>
                <a:off x="1293281" y="1941905"/>
                <a:ext cx="3304366" cy="28264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latin typeface="Cambria Math" panose="02040503050406030204" pitchFamily="18" charset="0"/>
                        </a:rPr>
                        <m:t>𝑃</m:t>
                      </m:r>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rPr>
                            <m:t>𝜀</m:t>
                          </m:r>
                        </m:e>
                        <m:sub>
                          <m:r>
                            <a:rPr lang="en-US" sz="1600" b="0" i="1" smtClean="0">
                              <a:latin typeface="Cambria Math" panose="02040503050406030204" pitchFamily="18" charset="0"/>
                            </a:rPr>
                            <m:t>0</m:t>
                          </m:r>
                        </m:sub>
                      </m:sSub>
                      <m:d>
                        <m:dPr>
                          <m:ctrlPr>
                            <a:rPr lang="en-US" sz="1600" b="0" i="1" smtClean="0">
                              <a:latin typeface="Cambria Math" panose="02040503050406030204" pitchFamily="18" charset="0"/>
                            </a:rPr>
                          </m:ctrlPr>
                        </m:dPr>
                        <m:e>
                          <m:sSup>
                            <m:sSupPr>
                              <m:ctrlPr>
                                <a:rPr lang="en-US" sz="1600" b="0" i="1" smtClean="0">
                                  <a:latin typeface="Cambria Math" panose="02040503050406030204" pitchFamily="18" charset="0"/>
                                </a:rPr>
                              </m:ctrlPr>
                            </m:sSupPr>
                            <m:e>
                              <m:r>
                                <a:rPr lang="en-US" sz="1600" b="0" i="1" smtClean="0">
                                  <a:latin typeface="Cambria Math" panose="02040503050406030204" pitchFamily="18" charset="0"/>
                                  <a:ea typeface="Cambria Math" panose="02040503050406030204" pitchFamily="18" charset="0"/>
                                </a:rPr>
                                <m:t>𝜒</m:t>
                              </m:r>
                            </m:e>
                            <m:sup>
                              <m:d>
                                <m:dPr>
                                  <m:ctrlPr>
                                    <a:rPr lang="en-US" sz="1600" b="0" i="1" smtClean="0">
                                      <a:latin typeface="Cambria Math" panose="02040503050406030204" pitchFamily="18" charset="0"/>
                                    </a:rPr>
                                  </m:ctrlPr>
                                </m:dPr>
                                <m:e>
                                  <m:r>
                                    <a:rPr lang="en-US" sz="1600" b="0" i="1" smtClean="0">
                                      <a:latin typeface="Cambria Math" panose="02040503050406030204" pitchFamily="18" charset="0"/>
                                    </a:rPr>
                                    <m:t>1</m:t>
                                  </m:r>
                                </m:e>
                              </m:d>
                            </m:sup>
                          </m:sSup>
                          <m:r>
                            <a:rPr lang="en-US" sz="1600" b="0" i="1" smtClean="0">
                              <a:latin typeface="Cambria Math" panose="02040503050406030204" pitchFamily="18" charset="0"/>
                            </a:rPr>
                            <m:t>+</m:t>
                          </m:r>
                          <m:sSup>
                            <m:sSupPr>
                              <m:ctrlPr>
                                <a:rPr lang="en-US" sz="1600" i="1">
                                  <a:latin typeface="Cambria Math" panose="02040503050406030204" pitchFamily="18" charset="0"/>
                                </a:rPr>
                              </m:ctrlPr>
                            </m:sSupPr>
                            <m:e>
                              <m:r>
                                <a:rPr lang="en-US" sz="1600" i="1">
                                  <a:latin typeface="Cambria Math" panose="02040503050406030204" pitchFamily="18" charset="0"/>
                                  <a:ea typeface="Cambria Math" panose="02040503050406030204" pitchFamily="18" charset="0"/>
                                </a:rPr>
                                <m:t>𝜒</m:t>
                              </m:r>
                            </m:e>
                            <m:sup>
                              <m:d>
                                <m:dPr>
                                  <m:ctrlPr>
                                    <a:rPr lang="en-US" sz="1600" i="1">
                                      <a:latin typeface="Cambria Math" panose="02040503050406030204" pitchFamily="18" charset="0"/>
                                    </a:rPr>
                                  </m:ctrlPr>
                                </m:dPr>
                                <m:e>
                                  <m:r>
                                    <a:rPr lang="en-US" sz="1600" b="0" i="1" smtClean="0">
                                      <a:latin typeface="Cambria Math" panose="02040503050406030204" pitchFamily="18" charset="0"/>
                                    </a:rPr>
                                    <m:t>2</m:t>
                                  </m:r>
                                </m:e>
                              </m:d>
                            </m:sup>
                          </m:sSup>
                          <m:r>
                            <a:rPr lang="en-US" sz="1600" b="0" i="1" smtClean="0">
                              <a:latin typeface="Cambria Math" panose="02040503050406030204" pitchFamily="18" charset="0"/>
                            </a:rPr>
                            <m:t>𝐸</m:t>
                          </m:r>
                          <m:r>
                            <a:rPr lang="en-US" sz="1600" b="0" i="1" smtClean="0">
                              <a:latin typeface="Cambria Math" panose="02040503050406030204" pitchFamily="18" charset="0"/>
                            </a:rPr>
                            <m:t>+</m:t>
                          </m:r>
                          <m:sSup>
                            <m:sSupPr>
                              <m:ctrlPr>
                                <a:rPr lang="en-US" sz="1600" i="1">
                                  <a:latin typeface="Cambria Math" panose="02040503050406030204" pitchFamily="18" charset="0"/>
                                </a:rPr>
                              </m:ctrlPr>
                            </m:sSupPr>
                            <m:e>
                              <m:r>
                                <a:rPr lang="en-US" sz="1600" i="1">
                                  <a:latin typeface="Cambria Math" panose="02040503050406030204" pitchFamily="18" charset="0"/>
                                  <a:ea typeface="Cambria Math" panose="02040503050406030204" pitchFamily="18" charset="0"/>
                                </a:rPr>
                                <m:t>𝜒</m:t>
                              </m:r>
                            </m:e>
                            <m:sup>
                              <m:d>
                                <m:dPr>
                                  <m:ctrlPr>
                                    <a:rPr lang="en-US" sz="1600" i="1" smtClean="0">
                                      <a:latin typeface="Cambria Math" panose="02040503050406030204" pitchFamily="18" charset="0"/>
                                    </a:rPr>
                                  </m:ctrlPr>
                                </m:dPr>
                                <m:e>
                                  <m:r>
                                    <a:rPr lang="en-US" sz="1600" b="0" i="1" smtClean="0">
                                      <a:latin typeface="Cambria Math" panose="02040503050406030204" pitchFamily="18" charset="0"/>
                                    </a:rPr>
                                    <m:t>3</m:t>
                                  </m:r>
                                </m:e>
                              </m:d>
                            </m:sup>
                          </m:sSup>
                          <m:sSup>
                            <m:sSupPr>
                              <m:ctrlPr>
                                <a:rPr lang="en-US" sz="1600" i="1" smtClean="0">
                                  <a:latin typeface="Cambria Math" panose="02040503050406030204" pitchFamily="18" charset="0"/>
                                </a:rPr>
                              </m:ctrlPr>
                            </m:sSupPr>
                            <m:e>
                              <m:r>
                                <a:rPr lang="en-US" sz="1600" b="0" i="1" smtClean="0">
                                  <a:latin typeface="Cambria Math" panose="02040503050406030204" pitchFamily="18" charset="0"/>
                                </a:rPr>
                                <m:t>𝐸</m:t>
                              </m:r>
                            </m:e>
                            <m:sup>
                              <m:r>
                                <a:rPr lang="en-US" sz="1600" b="0" i="1" smtClean="0">
                                  <a:latin typeface="Cambria Math" panose="02040503050406030204" pitchFamily="18" charset="0"/>
                                </a:rPr>
                                <m:t>2</m:t>
                              </m:r>
                            </m:sup>
                          </m:sSup>
                          <m:r>
                            <a:rPr lang="en-US" sz="1600" b="0" i="1" smtClean="0">
                              <a:latin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m:t>
                          </m:r>
                        </m:e>
                      </m:d>
                      <m:r>
                        <a:rPr lang="en-US" sz="1600" b="0" i="1" smtClean="0">
                          <a:latin typeface="Cambria Math" panose="02040503050406030204" pitchFamily="18" charset="0"/>
                        </a:rPr>
                        <m:t>𝐸</m:t>
                      </m:r>
                    </m:oMath>
                  </m:oMathPara>
                </a14:m>
                <a:endParaRPr lang="en-US" sz="1600" dirty="0"/>
              </a:p>
            </p:txBody>
          </p:sp>
        </mc:Choice>
        <mc:Fallback xmlns="">
          <p:sp>
            <p:nvSpPr>
              <p:cNvPr id="4" name="TextBox 3">
                <a:extLst>
                  <a:ext uri="{FF2B5EF4-FFF2-40B4-BE49-F238E27FC236}">
                    <a16:creationId xmlns:a16="http://schemas.microsoft.com/office/drawing/2014/main" id="{BF9952B7-63D1-4748-97F6-FBA5DB8BB84E}"/>
                  </a:ext>
                </a:extLst>
              </p:cNvPr>
              <p:cNvSpPr txBox="1">
                <a:spLocks noRot="1" noChangeAspect="1" noMove="1" noResize="1" noEditPoints="1" noAdjustHandles="1" noChangeArrowheads="1" noChangeShapeType="1" noTextEdit="1"/>
              </p:cNvSpPr>
              <p:nvPr/>
            </p:nvSpPr>
            <p:spPr>
              <a:xfrm>
                <a:off x="1293281" y="1941905"/>
                <a:ext cx="3304366" cy="282641"/>
              </a:xfrm>
              <a:prstGeom prst="rect">
                <a:avLst/>
              </a:prstGeom>
              <a:blipFill>
                <a:blip r:embed="rId4"/>
                <a:stretch>
                  <a:fillRect l="-923" r="-923" b="-1304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4F0C693D-1667-47C7-A515-3C1BCCAD6A98}"/>
                  </a:ext>
                </a:extLst>
              </p:cNvPr>
              <p:cNvSpPr txBox="1"/>
              <p:nvPr/>
            </p:nvSpPr>
            <p:spPr>
              <a:xfrm>
                <a:off x="1274565" y="2460470"/>
                <a:ext cx="2406556" cy="29559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𝜀</m:t>
                          </m:r>
                        </m:e>
                        <m:sub>
                          <m:r>
                            <a:rPr lang="en-US" b="0" i="1" smtClean="0">
                              <a:latin typeface="Cambria Math" panose="02040503050406030204" pitchFamily="18" charset="0"/>
                            </a:rPr>
                            <m:t>𝑟</m:t>
                          </m:r>
                        </m:sub>
                      </m:sSub>
                      <m:r>
                        <a:rPr lang="en-US" b="0" i="1" smtClean="0">
                          <a:latin typeface="Cambria Math" panose="02040503050406030204" pitchFamily="18" charset="0"/>
                        </a:rPr>
                        <m:t>(</m:t>
                      </m:r>
                      <m:r>
                        <a:rPr lang="en-US" b="0" i="1" smtClean="0">
                          <a:latin typeface="Cambria Math" panose="02040503050406030204" pitchFamily="18" charset="0"/>
                        </a:rPr>
                        <m:t>𝐼</m:t>
                      </m:r>
                      <m:r>
                        <a:rPr lang="en-US" b="0" i="1" smtClean="0">
                          <a:latin typeface="Cambria Math" panose="02040503050406030204" pitchFamily="18" charset="0"/>
                        </a:rPr>
                        <m:t>)=1+</m:t>
                      </m:r>
                      <m:sSup>
                        <m:sSupPr>
                          <m:ctrlPr>
                            <a:rPr lang="en-US" i="1">
                              <a:latin typeface="Cambria Math" panose="02040503050406030204" pitchFamily="18" charset="0"/>
                            </a:rPr>
                          </m:ctrlPr>
                        </m:sSupPr>
                        <m:e>
                          <m:r>
                            <a:rPr lang="en-US" i="1">
                              <a:latin typeface="Cambria Math" panose="02040503050406030204" pitchFamily="18" charset="0"/>
                              <a:ea typeface="Cambria Math" panose="02040503050406030204" pitchFamily="18" charset="0"/>
                            </a:rPr>
                            <m:t>𝜒</m:t>
                          </m:r>
                        </m:e>
                        <m:sup>
                          <m:d>
                            <m:dPr>
                              <m:ctrlPr>
                                <a:rPr lang="en-US" i="1">
                                  <a:latin typeface="Cambria Math" panose="02040503050406030204" pitchFamily="18" charset="0"/>
                                </a:rPr>
                              </m:ctrlPr>
                            </m:dPr>
                            <m:e>
                              <m:r>
                                <a:rPr lang="en-US" i="1">
                                  <a:latin typeface="Cambria Math" panose="02040503050406030204" pitchFamily="18" charset="0"/>
                                </a:rPr>
                                <m:t>1</m:t>
                              </m:r>
                            </m:e>
                          </m:d>
                        </m:sup>
                      </m:sSup>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ea typeface="Cambria Math" panose="02040503050406030204" pitchFamily="18" charset="0"/>
                            </a:rPr>
                            <m:t>𝜒</m:t>
                          </m:r>
                        </m:e>
                        <m:sup>
                          <m:d>
                            <m:dPr>
                              <m:ctrlPr>
                                <a:rPr lang="en-US" i="1">
                                  <a:latin typeface="Cambria Math" panose="02040503050406030204" pitchFamily="18" charset="0"/>
                                </a:rPr>
                              </m:ctrlPr>
                            </m:dPr>
                            <m:e>
                              <m:r>
                                <a:rPr lang="en-US" i="1">
                                  <a:latin typeface="Cambria Math" panose="02040503050406030204" pitchFamily="18" charset="0"/>
                                </a:rPr>
                                <m:t>3</m:t>
                              </m:r>
                            </m:e>
                          </m:d>
                        </m:sup>
                      </m:sSup>
                      <m:r>
                        <a:rPr lang="en-US" b="0" i="1" smtClean="0">
                          <a:latin typeface="Cambria Math" panose="02040503050406030204" pitchFamily="18" charset="0"/>
                        </a:rPr>
                        <m:t>𝐼</m:t>
                      </m:r>
                    </m:oMath>
                  </m:oMathPara>
                </a14:m>
                <a:endParaRPr lang="en-US" dirty="0"/>
              </a:p>
            </p:txBody>
          </p:sp>
        </mc:Choice>
        <mc:Fallback xmlns="">
          <p:sp>
            <p:nvSpPr>
              <p:cNvPr id="20" name="TextBox 19">
                <a:extLst>
                  <a:ext uri="{FF2B5EF4-FFF2-40B4-BE49-F238E27FC236}">
                    <a16:creationId xmlns:a16="http://schemas.microsoft.com/office/drawing/2014/main" id="{4F0C693D-1667-47C7-A515-3C1BCCAD6A98}"/>
                  </a:ext>
                </a:extLst>
              </p:cNvPr>
              <p:cNvSpPr txBox="1">
                <a:spLocks noRot="1" noChangeAspect="1" noMove="1" noResize="1" noEditPoints="1" noAdjustHandles="1" noChangeArrowheads="1" noChangeShapeType="1" noTextEdit="1"/>
              </p:cNvSpPr>
              <p:nvPr/>
            </p:nvSpPr>
            <p:spPr>
              <a:xfrm>
                <a:off x="1274565" y="2460470"/>
                <a:ext cx="2406556" cy="295594"/>
              </a:xfrm>
              <a:prstGeom prst="rect">
                <a:avLst/>
              </a:prstGeom>
              <a:blipFill>
                <a:blip r:embed="rId5"/>
                <a:stretch>
                  <a:fillRect l="-1013" r="-1772" b="-3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D388C3B2-ED06-4BC5-B4B7-CE00C950A272}"/>
                  </a:ext>
                </a:extLst>
              </p:cNvPr>
              <p:cNvSpPr txBox="1"/>
              <p:nvPr/>
            </p:nvSpPr>
            <p:spPr>
              <a:xfrm>
                <a:off x="1274565" y="3524562"/>
                <a:ext cx="163108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𝐼</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0</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2</m:t>
                          </m:r>
                        </m:sub>
                      </m:sSub>
                      <m:r>
                        <a:rPr lang="en-US" b="0" i="1" smtClean="0">
                          <a:latin typeface="Cambria Math" panose="02040503050406030204" pitchFamily="18" charset="0"/>
                        </a:rPr>
                        <m:t>𝐼</m:t>
                      </m:r>
                    </m:oMath>
                  </m:oMathPara>
                </a14:m>
                <a:endParaRPr lang="en-US" dirty="0"/>
              </a:p>
            </p:txBody>
          </p:sp>
        </mc:Choice>
        <mc:Fallback xmlns="">
          <p:sp>
            <p:nvSpPr>
              <p:cNvPr id="21" name="TextBox 20">
                <a:extLst>
                  <a:ext uri="{FF2B5EF4-FFF2-40B4-BE49-F238E27FC236}">
                    <a16:creationId xmlns:a16="http://schemas.microsoft.com/office/drawing/2014/main" id="{D388C3B2-ED06-4BC5-B4B7-CE00C950A272}"/>
                  </a:ext>
                </a:extLst>
              </p:cNvPr>
              <p:cNvSpPr txBox="1">
                <a:spLocks noRot="1" noChangeAspect="1" noMove="1" noResize="1" noEditPoints="1" noAdjustHandles="1" noChangeArrowheads="1" noChangeShapeType="1" noTextEdit="1"/>
              </p:cNvSpPr>
              <p:nvPr/>
            </p:nvSpPr>
            <p:spPr>
              <a:xfrm>
                <a:off x="1274565" y="3524562"/>
                <a:ext cx="1631088" cy="276999"/>
              </a:xfrm>
              <a:prstGeom prst="rect">
                <a:avLst/>
              </a:prstGeom>
              <a:blipFill>
                <a:blip r:embed="rId6"/>
                <a:stretch>
                  <a:fillRect l="-1493" t="-2174" r="-2612" b="-3260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8717EA1A-0D24-4BEF-A9D7-A5890DD42822}"/>
                  </a:ext>
                </a:extLst>
              </p:cNvPr>
              <p:cNvSpPr txBox="1"/>
              <p:nvPr/>
            </p:nvSpPr>
            <p:spPr>
              <a:xfrm>
                <a:off x="1274565" y="2969398"/>
                <a:ext cx="1444818" cy="33541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𝐼</m:t>
                      </m:r>
                      <m:r>
                        <a:rPr lang="en-US" b="0" i="1" smtClean="0">
                          <a:latin typeface="Cambria Math" panose="02040503050406030204" pitchFamily="18" charset="0"/>
                        </a:rPr>
                        <m:t>)=</m:t>
                      </m:r>
                      <m:rad>
                        <m:radPr>
                          <m:degHide m:val="on"/>
                          <m:ctrlPr>
                            <a:rPr lang="en-US" b="0" i="1" smtClean="0">
                              <a:latin typeface="Cambria Math" panose="02040503050406030204" pitchFamily="18" charset="0"/>
                            </a:rPr>
                          </m:ctrlPr>
                        </m:radPr>
                        <m:deg/>
                        <m:e>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𝜀</m:t>
                              </m:r>
                            </m:e>
                            <m:sub>
                              <m:r>
                                <a:rPr lang="en-US" i="1">
                                  <a:latin typeface="Cambria Math" panose="02040503050406030204" pitchFamily="18" charset="0"/>
                                </a:rPr>
                                <m:t>𝑟</m:t>
                              </m:r>
                            </m:sub>
                          </m:sSub>
                          <m:r>
                            <a:rPr lang="en-US" i="1">
                              <a:latin typeface="Cambria Math" panose="02040503050406030204" pitchFamily="18" charset="0"/>
                            </a:rPr>
                            <m:t>(</m:t>
                          </m:r>
                          <m:r>
                            <a:rPr lang="en-US" i="1">
                              <a:latin typeface="Cambria Math" panose="02040503050406030204" pitchFamily="18" charset="0"/>
                            </a:rPr>
                            <m:t>𝐼</m:t>
                          </m:r>
                          <m:r>
                            <a:rPr lang="en-US" i="1">
                              <a:latin typeface="Cambria Math" panose="02040503050406030204" pitchFamily="18" charset="0"/>
                            </a:rPr>
                            <m:t>)</m:t>
                          </m:r>
                        </m:e>
                      </m:rad>
                    </m:oMath>
                  </m:oMathPara>
                </a14:m>
                <a:endParaRPr lang="en-US" dirty="0"/>
              </a:p>
            </p:txBody>
          </p:sp>
        </mc:Choice>
        <mc:Fallback xmlns="">
          <p:sp>
            <p:nvSpPr>
              <p:cNvPr id="22" name="TextBox 21">
                <a:extLst>
                  <a:ext uri="{FF2B5EF4-FFF2-40B4-BE49-F238E27FC236}">
                    <a16:creationId xmlns:a16="http://schemas.microsoft.com/office/drawing/2014/main" id="{8717EA1A-0D24-4BEF-A9D7-A5890DD42822}"/>
                  </a:ext>
                </a:extLst>
              </p:cNvPr>
              <p:cNvSpPr txBox="1">
                <a:spLocks noRot="1" noChangeAspect="1" noMove="1" noResize="1" noEditPoints="1" noAdjustHandles="1" noChangeArrowheads="1" noChangeShapeType="1" noTextEdit="1"/>
              </p:cNvSpPr>
              <p:nvPr/>
            </p:nvSpPr>
            <p:spPr>
              <a:xfrm>
                <a:off x="1274565" y="2969398"/>
                <a:ext cx="1444818" cy="335413"/>
              </a:xfrm>
              <a:prstGeom prst="rect">
                <a:avLst/>
              </a:prstGeom>
              <a:blipFill>
                <a:blip r:embed="rId7"/>
                <a:stretch>
                  <a:fillRect l="-2110" r="-5485" b="-2545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239F5FEC-54E4-46B7-8619-5474643BC330}"/>
                  </a:ext>
                </a:extLst>
              </p:cNvPr>
              <p:cNvSpPr txBox="1"/>
              <p:nvPr/>
            </p:nvSpPr>
            <p:spPr>
              <a:xfrm>
                <a:off x="1171361" y="4021312"/>
                <a:ext cx="3304366" cy="1093889"/>
              </a:xfrm>
              <a:prstGeom prst="rect">
                <a:avLst/>
              </a:prstGeom>
              <a:noFill/>
            </p:spPr>
            <p:txBody>
              <a:bodyPr wrap="square" rtlCol="0">
                <a:spAutoFit/>
              </a:bodyPr>
              <a:lstStyle/>
              <a:p>
                <a:pPr marL="285750" indent="-285750">
                  <a:buFont typeface="Arial" panose="020B0604020202020204" pitchFamily="34" charset="0"/>
                  <a:buChar char="•"/>
                </a:pPr>
                <a14:m>
                  <m:oMath xmlns:m="http://schemas.openxmlformats.org/officeDocument/2006/math">
                    <m:r>
                      <a:rPr lang="en-US" sz="1600" b="0" i="1" smtClean="0">
                        <a:latin typeface="Cambria Math" panose="02040503050406030204" pitchFamily="18" charset="0"/>
                      </a:rPr>
                      <m:t>𝐼</m:t>
                    </m:r>
                  </m:oMath>
                </a14:m>
                <a:r>
                  <a:rPr lang="en-US" sz="1600" dirty="0"/>
                  <a:t>: light intensity</a:t>
                </a:r>
              </a:p>
              <a:p>
                <a:pPr marL="285750" indent="-285750">
                  <a:buFont typeface="Arial" panose="020B0604020202020204" pitchFamily="34" charset="0"/>
                  <a:buChar char="•"/>
                </a:pPr>
                <a14:m>
                  <m:oMath xmlns:m="http://schemas.openxmlformats.org/officeDocument/2006/math">
                    <m:sSup>
                      <m:sSupPr>
                        <m:ctrlPr>
                          <a:rPr lang="en-US" sz="1600" i="1">
                            <a:latin typeface="Cambria Math" panose="02040503050406030204" pitchFamily="18" charset="0"/>
                          </a:rPr>
                        </m:ctrlPr>
                      </m:sSupPr>
                      <m:e>
                        <m:r>
                          <a:rPr lang="en-US" sz="1600" i="1">
                            <a:latin typeface="Cambria Math" panose="02040503050406030204" pitchFamily="18" charset="0"/>
                            <a:ea typeface="Cambria Math" panose="02040503050406030204" pitchFamily="18" charset="0"/>
                          </a:rPr>
                          <m:t>𝜒</m:t>
                        </m:r>
                      </m:e>
                      <m:sup>
                        <m:d>
                          <m:dPr>
                            <m:ctrlPr>
                              <a:rPr lang="en-US" sz="1600" i="1">
                                <a:latin typeface="Cambria Math" panose="02040503050406030204" pitchFamily="18" charset="0"/>
                              </a:rPr>
                            </m:ctrlPr>
                          </m:dPr>
                          <m:e>
                            <m:r>
                              <a:rPr lang="en-US" sz="1600" b="0" i="1" smtClean="0">
                                <a:latin typeface="Cambria Math" panose="02040503050406030204" pitchFamily="18" charset="0"/>
                              </a:rPr>
                              <m:t>𝑛</m:t>
                            </m:r>
                          </m:e>
                        </m:d>
                      </m:sup>
                    </m:sSup>
                  </m:oMath>
                </a14:m>
                <a:r>
                  <a:rPr lang="en-US" sz="1600" dirty="0"/>
                  <a:t>: n</a:t>
                </a:r>
                <a:r>
                  <a:rPr lang="en-US" sz="1600" baseline="30000" dirty="0"/>
                  <a:t>th</a:t>
                </a:r>
                <a:r>
                  <a:rPr lang="en-US" sz="1600" dirty="0"/>
                  <a:t>-order susceptibility</a:t>
                </a:r>
              </a:p>
              <a:p>
                <a:pPr marL="285750" indent="-285750">
                  <a:buFont typeface="Arial" panose="020B0604020202020204" pitchFamily="34" charset="0"/>
                  <a:buChar char="•"/>
                </a:pPr>
                <a14:m>
                  <m:oMath xmlns:m="http://schemas.openxmlformats.org/officeDocument/2006/math">
                    <m:sSub>
                      <m:sSubPr>
                        <m:ctrlPr>
                          <a:rPr lang="en-US" sz="1600" i="1">
                            <a:latin typeface="Cambria Math" panose="02040503050406030204" pitchFamily="18" charset="0"/>
                          </a:rPr>
                        </m:ctrlPr>
                      </m:sSubPr>
                      <m:e>
                        <m:r>
                          <a:rPr lang="en-US" sz="1600" i="1">
                            <a:latin typeface="Cambria Math" panose="02040503050406030204" pitchFamily="18" charset="0"/>
                          </a:rPr>
                          <m:t>𝑛</m:t>
                        </m:r>
                      </m:e>
                      <m:sub>
                        <m:r>
                          <a:rPr lang="en-US" sz="1600" b="0" i="1" smtClean="0">
                            <a:latin typeface="Cambria Math" panose="02040503050406030204" pitchFamily="18" charset="0"/>
                          </a:rPr>
                          <m:t>0</m:t>
                        </m:r>
                      </m:sub>
                    </m:sSub>
                  </m:oMath>
                </a14:m>
                <a:r>
                  <a:rPr lang="en-US" sz="1600" dirty="0"/>
                  <a:t>: linear refractive index</a:t>
                </a:r>
              </a:p>
              <a:p>
                <a:pPr marL="285750" indent="-285750">
                  <a:buFont typeface="Arial" panose="020B0604020202020204" pitchFamily="34" charset="0"/>
                  <a:buChar char="•"/>
                </a:pPr>
                <a14:m>
                  <m:oMath xmlns:m="http://schemas.openxmlformats.org/officeDocument/2006/math">
                    <m:sSub>
                      <m:sSubPr>
                        <m:ctrlPr>
                          <a:rPr lang="en-US" sz="1600" i="1" smtClean="0">
                            <a:latin typeface="Cambria Math" panose="02040503050406030204" pitchFamily="18" charset="0"/>
                          </a:rPr>
                        </m:ctrlPr>
                      </m:sSubPr>
                      <m:e>
                        <m:r>
                          <a:rPr lang="en-US" sz="1600" b="0" i="1" smtClean="0">
                            <a:latin typeface="Cambria Math" panose="02040503050406030204" pitchFamily="18" charset="0"/>
                          </a:rPr>
                          <m:t>𝑛</m:t>
                        </m:r>
                      </m:e>
                      <m:sub>
                        <m:r>
                          <a:rPr lang="en-US" sz="1600" b="0" i="1" smtClean="0">
                            <a:latin typeface="Cambria Math" panose="02040503050406030204" pitchFamily="18" charset="0"/>
                          </a:rPr>
                          <m:t>2</m:t>
                        </m:r>
                      </m:sub>
                    </m:sSub>
                  </m:oMath>
                </a14:m>
                <a:r>
                  <a:rPr lang="en-US" sz="1600" dirty="0"/>
                  <a:t>: nonlinear refractive index</a:t>
                </a:r>
              </a:p>
            </p:txBody>
          </p:sp>
        </mc:Choice>
        <mc:Fallback xmlns="">
          <p:sp>
            <p:nvSpPr>
              <p:cNvPr id="23" name="TextBox 22">
                <a:extLst>
                  <a:ext uri="{FF2B5EF4-FFF2-40B4-BE49-F238E27FC236}">
                    <a16:creationId xmlns:a16="http://schemas.microsoft.com/office/drawing/2014/main" id="{239F5FEC-54E4-46B7-8619-5474643BC330}"/>
                  </a:ext>
                </a:extLst>
              </p:cNvPr>
              <p:cNvSpPr txBox="1">
                <a:spLocks noRot="1" noChangeAspect="1" noMove="1" noResize="1" noEditPoints="1" noAdjustHandles="1" noChangeArrowheads="1" noChangeShapeType="1" noTextEdit="1"/>
              </p:cNvSpPr>
              <p:nvPr/>
            </p:nvSpPr>
            <p:spPr>
              <a:xfrm>
                <a:off x="1171361" y="4021312"/>
                <a:ext cx="3304366" cy="1093889"/>
              </a:xfrm>
              <a:prstGeom prst="rect">
                <a:avLst/>
              </a:prstGeom>
              <a:blipFill>
                <a:blip r:embed="rId8"/>
                <a:stretch>
                  <a:fillRect l="-738" t="-1676" b="-670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AF090640-3806-4212-ACEC-5BA7F0C31135}"/>
                  </a:ext>
                </a:extLst>
              </p:cNvPr>
              <p:cNvSpPr txBox="1"/>
              <p:nvPr/>
            </p:nvSpPr>
            <p:spPr>
              <a:xfrm>
                <a:off x="1064010" y="5189210"/>
                <a:ext cx="3762907" cy="338554"/>
              </a:xfrm>
              <a:prstGeom prst="rect">
                <a:avLst/>
              </a:prstGeom>
              <a:noFill/>
            </p:spPr>
            <p:txBody>
              <a:bodyPr wrap="square" rtlCol="0">
                <a:spAutoFit/>
              </a:bodyPr>
              <a:lstStyle/>
              <a:p>
                <a:r>
                  <a:rPr lang="en-US" sz="1600" dirty="0">
                    <a:solidFill>
                      <a:srgbClr val="DC4405"/>
                    </a:solidFill>
                  </a:rPr>
                  <a:t>Typically, </a:t>
                </a:r>
                <a14:m>
                  <m:oMath xmlns:m="http://schemas.openxmlformats.org/officeDocument/2006/math">
                    <m:r>
                      <a:rPr lang="en-US" sz="1600" i="1" smtClean="0">
                        <a:solidFill>
                          <a:srgbClr val="DC4405"/>
                        </a:solidFill>
                        <a:latin typeface="Cambria Math" panose="02040503050406030204" pitchFamily="18" charset="0"/>
                        <a:ea typeface="Cambria Math" panose="02040503050406030204" pitchFamily="18" charset="0"/>
                      </a:rPr>
                      <m:t>∆</m:t>
                    </m:r>
                    <m:r>
                      <a:rPr lang="en-US" sz="1600" b="0" i="1" smtClean="0">
                        <a:solidFill>
                          <a:srgbClr val="DC4405"/>
                        </a:solidFill>
                        <a:latin typeface="Cambria Math" panose="02040503050406030204" pitchFamily="18" charset="0"/>
                        <a:ea typeface="Cambria Math" panose="02040503050406030204" pitchFamily="18" charset="0"/>
                      </a:rPr>
                      <m:t>𝑛</m:t>
                    </m:r>
                    <m:r>
                      <a:rPr lang="en-US" sz="1600" b="0" i="1" smtClean="0">
                        <a:solidFill>
                          <a:srgbClr val="DC4405"/>
                        </a:solidFill>
                        <a:latin typeface="Cambria Math" panose="02040503050406030204" pitchFamily="18" charset="0"/>
                        <a:ea typeface="Cambria Math" panose="02040503050406030204" pitchFamily="18" charset="0"/>
                      </a:rPr>
                      <m:t>=</m:t>
                    </m:r>
                    <m:sSub>
                      <m:sSubPr>
                        <m:ctrlPr>
                          <a:rPr lang="en-US" sz="1600" i="1">
                            <a:solidFill>
                              <a:srgbClr val="DC4405"/>
                            </a:solidFill>
                            <a:latin typeface="Cambria Math" panose="02040503050406030204" pitchFamily="18" charset="0"/>
                          </a:rPr>
                        </m:ctrlPr>
                      </m:sSubPr>
                      <m:e>
                        <m:r>
                          <a:rPr lang="en-US" sz="1600" i="1">
                            <a:solidFill>
                              <a:srgbClr val="DC4405"/>
                            </a:solidFill>
                            <a:latin typeface="Cambria Math" panose="02040503050406030204" pitchFamily="18" charset="0"/>
                          </a:rPr>
                          <m:t>𝑛</m:t>
                        </m:r>
                      </m:e>
                      <m:sub>
                        <m:r>
                          <a:rPr lang="en-US" sz="1600" i="1">
                            <a:solidFill>
                              <a:srgbClr val="DC4405"/>
                            </a:solidFill>
                            <a:latin typeface="Cambria Math" panose="02040503050406030204" pitchFamily="18" charset="0"/>
                          </a:rPr>
                          <m:t>2</m:t>
                        </m:r>
                      </m:sub>
                    </m:sSub>
                    <m:r>
                      <a:rPr lang="en-US" sz="1600" i="1">
                        <a:solidFill>
                          <a:srgbClr val="DC4405"/>
                        </a:solidFill>
                        <a:latin typeface="Cambria Math" panose="02040503050406030204" pitchFamily="18" charset="0"/>
                      </a:rPr>
                      <m:t>𝐼</m:t>
                    </m:r>
                  </m:oMath>
                </a14:m>
                <a:r>
                  <a:rPr lang="en-US" sz="1600" dirty="0">
                    <a:solidFill>
                      <a:srgbClr val="DC4405"/>
                    </a:solidFill>
                  </a:rPr>
                  <a:t> is a perturbation to </a:t>
                </a:r>
                <a14:m>
                  <m:oMath xmlns:m="http://schemas.openxmlformats.org/officeDocument/2006/math">
                    <m:sSub>
                      <m:sSubPr>
                        <m:ctrlPr>
                          <a:rPr lang="en-US" sz="1600" i="1" smtClean="0">
                            <a:solidFill>
                              <a:srgbClr val="DC4405"/>
                            </a:solidFill>
                            <a:latin typeface="Cambria Math" panose="02040503050406030204" pitchFamily="18" charset="0"/>
                          </a:rPr>
                        </m:ctrlPr>
                      </m:sSubPr>
                      <m:e>
                        <m:r>
                          <a:rPr lang="en-US" sz="1600" b="0" i="1" smtClean="0">
                            <a:solidFill>
                              <a:srgbClr val="DC4405"/>
                            </a:solidFill>
                            <a:latin typeface="Cambria Math" panose="02040503050406030204" pitchFamily="18" charset="0"/>
                          </a:rPr>
                          <m:t>𝑛</m:t>
                        </m:r>
                      </m:e>
                      <m:sub>
                        <m:r>
                          <a:rPr lang="en-US" sz="1600" b="0" i="1" smtClean="0">
                            <a:solidFill>
                              <a:srgbClr val="DC4405"/>
                            </a:solidFill>
                            <a:latin typeface="Cambria Math" panose="02040503050406030204" pitchFamily="18" charset="0"/>
                          </a:rPr>
                          <m:t>0</m:t>
                        </m:r>
                      </m:sub>
                    </m:sSub>
                    <m:r>
                      <a:rPr lang="en-US" sz="1600" b="0" i="1" smtClean="0">
                        <a:solidFill>
                          <a:srgbClr val="DC4405"/>
                        </a:solidFill>
                        <a:latin typeface="Cambria Math" panose="02040503050406030204" pitchFamily="18" charset="0"/>
                      </a:rPr>
                      <m:t>.</m:t>
                    </m:r>
                  </m:oMath>
                </a14:m>
                <a:endParaRPr lang="en-US" sz="1600" dirty="0">
                  <a:solidFill>
                    <a:srgbClr val="DC4405"/>
                  </a:solidFill>
                </a:endParaRPr>
              </a:p>
            </p:txBody>
          </p:sp>
        </mc:Choice>
        <mc:Fallback xmlns="">
          <p:sp>
            <p:nvSpPr>
              <p:cNvPr id="24" name="TextBox 23">
                <a:extLst>
                  <a:ext uri="{FF2B5EF4-FFF2-40B4-BE49-F238E27FC236}">
                    <a16:creationId xmlns:a16="http://schemas.microsoft.com/office/drawing/2014/main" id="{AF090640-3806-4212-ACEC-5BA7F0C31135}"/>
                  </a:ext>
                </a:extLst>
              </p:cNvPr>
              <p:cNvSpPr txBox="1">
                <a:spLocks noRot="1" noChangeAspect="1" noMove="1" noResize="1" noEditPoints="1" noAdjustHandles="1" noChangeArrowheads="1" noChangeShapeType="1" noTextEdit="1"/>
              </p:cNvSpPr>
              <p:nvPr/>
            </p:nvSpPr>
            <p:spPr>
              <a:xfrm>
                <a:off x="1064010" y="5189210"/>
                <a:ext cx="3762907" cy="338554"/>
              </a:xfrm>
              <a:prstGeom prst="rect">
                <a:avLst/>
              </a:prstGeom>
              <a:blipFill>
                <a:blip r:embed="rId9"/>
                <a:stretch>
                  <a:fillRect l="-972" t="-5357" b="-21429"/>
                </a:stretch>
              </a:blipFill>
            </p:spPr>
            <p:txBody>
              <a:bodyPr/>
              <a:lstStyle/>
              <a:p>
                <a:r>
                  <a:rPr lang="en-US">
                    <a:noFill/>
                  </a:rPr>
                  <a:t> </a:t>
                </a:r>
              </a:p>
            </p:txBody>
          </p:sp>
        </mc:Fallback>
      </mc:AlternateContent>
      <p:sp>
        <p:nvSpPr>
          <p:cNvPr id="26" name="Rectangle 25">
            <a:extLst>
              <a:ext uri="{FF2B5EF4-FFF2-40B4-BE49-F238E27FC236}">
                <a16:creationId xmlns:a16="http://schemas.microsoft.com/office/drawing/2014/main" id="{7384F886-6D1E-4B38-9C9A-0AF88C278187}"/>
              </a:ext>
            </a:extLst>
          </p:cNvPr>
          <p:cNvSpPr/>
          <p:nvPr/>
        </p:nvSpPr>
        <p:spPr>
          <a:xfrm>
            <a:off x="5056846" y="1498535"/>
            <a:ext cx="5455340" cy="369332"/>
          </a:xfrm>
          <a:prstGeom prst="rect">
            <a:avLst/>
          </a:prstGeom>
        </p:spPr>
        <p:txBody>
          <a:bodyPr wrap="none">
            <a:spAutoFit/>
          </a:bodyPr>
          <a:lstStyle/>
          <a:p>
            <a:r>
              <a:rPr lang="en-US" altLang="zh-CN" dirty="0">
                <a:solidFill>
                  <a:srgbClr val="DC4405"/>
                </a:solidFill>
                <a:latin typeface="Arial Unicode MS" pitchFamily="34" charset="-122"/>
                <a:ea typeface="Arial Unicode MS" pitchFamily="34" charset="-122"/>
                <a:cs typeface="Arial Unicode MS" pitchFamily="34" charset="-122"/>
              </a:rPr>
              <a:t>Unprecedented nonlinear optical effect in ENZ TCO</a:t>
            </a:r>
            <a:endParaRPr lang="zh-CN" altLang="en-US" dirty="0">
              <a:solidFill>
                <a:srgbClr val="DC4405"/>
              </a:solidFill>
              <a:latin typeface="Arial Unicode MS" pitchFamily="34" charset="-122"/>
              <a:ea typeface="Arial Unicode MS" pitchFamily="34" charset="-122"/>
              <a:cs typeface="Arial Unicode MS" pitchFamily="34" charset="-122"/>
            </a:endParaRPr>
          </a:p>
        </p:txBody>
      </p:sp>
      <p:pic>
        <p:nvPicPr>
          <p:cNvPr id="27" name="Picture 26">
            <a:extLst>
              <a:ext uri="{FF2B5EF4-FFF2-40B4-BE49-F238E27FC236}">
                <a16:creationId xmlns:a16="http://schemas.microsoft.com/office/drawing/2014/main" id="{98A721CA-07ED-492C-B679-8CB1101F516D}"/>
              </a:ext>
            </a:extLst>
          </p:cNvPr>
          <p:cNvPicPr>
            <a:picLocks noChangeAspect="1"/>
          </p:cNvPicPr>
          <p:nvPr/>
        </p:nvPicPr>
        <p:blipFill>
          <a:blip r:embed="rId10"/>
          <a:stretch>
            <a:fillRect/>
          </a:stretch>
        </p:blipFill>
        <p:spPr>
          <a:xfrm>
            <a:off x="5364896" y="2143512"/>
            <a:ext cx="2002304" cy="929510"/>
          </a:xfrm>
          <a:prstGeom prst="rect">
            <a:avLst/>
          </a:prstGeom>
        </p:spPr>
      </p:pic>
      <p:pic>
        <p:nvPicPr>
          <p:cNvPr id="28" name="Picture 27">
            <a:extLst>
              <a:ext uri="{FF2B5EF4-FFF2-40B4-BE49-F238E27FC236}">
                <a16:creationId xmlns:a16="http://schemas.microsoft.com/office/drawing/2014/main" id="{E7498694-6C90-4421-A9DF-28832894CFBB}"/>
              </a:ext>
            </a:extLst>
          </p:cNvPr>
          <p:cNvPicPr>
            <a:picLocks noChangeAspect="1"/>
          </p:cNvPicPr>
          <p:nvPr/>
        </p:nvPicPr>
        <p:blipFill>
          <a:blip r:embed="rId11"/>
          <a:stretch>
            <a:fillRect/>
          </a:stretch>
        </p:blipFill>
        <p:spPr>
          <a:xfrm>
            <a:off x="7462412" y="1963089"/>
            <a:ext cx="2171576" cy="1548460"/>
          </a:xfrm>
          <a:prstGeom prst="rect">
            <a:avLst/>
          </a:prstGeom>
        </p:spPr>
      </p:pic>
      <p:pic>
        <p:nvPicPr>
          <p:cNvPr id="29" name="Picture 28">
            <a:extLst>
              <a:ext uri="{FF2B5EF4-FFF2-40B4-BE49-F238E27FC236}">
                <a16:creationId xmlns:a16="http://schemas.microsoft.com/office/drawing/2014/main" id="{B6721AC6-C83A-41E5-9047-93D340AB974C}"/>
              </a:ext>
            </a:extLst>
          </p:cNvPr>
          <p:cNvPicPr>
            <a:picLocks noChangeAspect="1"/>
          </p:cNvPicPr>
          <p:nvPr/>
        </p:nvPicPr>
        <p:blipFill>
          <a:blip r:embed="rId12"/>
          <a:stretch>
            <a:fillRect/>
          </a:stretch>
        </p:blipFill>
        <p:spPr>
          <a:xfrm>
            <a:off x="7570887" y="3478811"/>
            <a:ext cx="2089669" cy="1548460"/>
          </a:xfrm>
          <a:prstGeom prst="rect">
            <a:avLst/>
          </a:prstGeom>
        </p:spPr>
      </p:pic>
      <p:pic>
        <p:nvPicPr>
          <p:cNvPr id="30" name="Picture 29">
            <a:extLst>
              <a:ext uri="{FF2B5EF4-FFF2-40B4-BE49-F238E27FC236}">
                <a16:creationId xmlns:a16="http://schemas.microsoft.com/office/drawing/2014/main" id="{B5D31FB2-C3E6-42E9-94EC-DA6185B92DA7}"/>
              </a:ext>
            </a:extLst>
          </p:cNvPr>
          <p:cNvPicPr>
            <a:picLocks noChangeAspect="1"/>
          </p:cNvPicPr>
          <p:nvPr/>
        </p:nvPicPr>
        <p:blipFill>
          <a:blip r:embed="rId13"/>
          <a:stretch>
            <a:fillRect/>
          </a:stretch>
        </p:blipFill>
        <p:spPr>
          <a:xfrm>
            <a:off x="9794407" y="2113601"/>
            <a:ext cx="1807072" cy="1074475"/>
          </a:xfrm>
          <a:prstGeom prst="rect">
            <a:avLst/>
          </a:prstGeom>
        </p:spPr>
      </p:pic>
      <p:pic>
        <p:nvPicPr>
          <p:cNvPr id="31" name="Picture 30">
            <a:extLst>
              <a:ext uri="{FF2B5EF4-FFF2-40B4-BE49-F238E27FC236}">
                <a16:creationId xmlns:a16="http://schemas.microsoft.com/office/drawing/2014/main" id="{EB9E52E5-103F-4762-B579-49062CC1349F}"/>
              </a:ext>
            </a:extLst>
          </p:cNvPr>
          <p:cNvPicPr>
            <a:picLocks noChangeAspect="1"/>
          </p:cNvPicPr>
          <p:nvPr/>
        </p:nvPicPr>
        <p:blipFill>
          <a:blip r:embed="rId14"/>
          <a:stretch>
            <a:fillRect/>
          </a:stretch>
        </p:blipFill>
        <p:spPr>
          <a:xfrm>
            <a:off x="9682346" y="3548740"/>
            <a:ext cx="1944112" cy="1288794"/>
          </a:xfrm>
          <a:prstGeom prst="rect">
            <a:avLst/>
          </a:prstGeom>
        </p:spPr>
      </p:pic>
      <p:sp>
        <p:nvSpPr>
          <p:cNvPr id="32" name="Rectangle 31">
            <a:extLst>
              <a:ext uri="{FF2B5EF4-FFF2-40B4-BE49-F238E27FC236}">
                <a16:creationId xmlns:a16="http://schemas.microsoft.com/office/drawing/2014/main" id="{F86B1A44-6F94-44ED-8825-C8938CA0DE58}"/>
              </a:ext>
            </a:extLst>
          </p:cNvPr>
          <p:cNvSpPr/>
          <p:nvPr/>
        </p:nvSpPr>
        <p:spPr>
          <a:xfrm>
            <a:off x="5237999" y="5010010"/>
            <a:ext cx="3502141" cy="461665"/>
          </a:xfrm>
          <a:prstGeom prst="rect">
            <a:avLst/>
          </a:prstGeom>
        </p:spPr>
        <p:txBody>
          <a:bodyPr wrap="square">
            <a:spAutoFit/>
          </a:bodyPr>
          <a:lstStyle/>
          <a:p>
            <a:r>
              <a:rPr lang="en-US" sz="1200" dirty="0">
                <a:solidFill>
                  <a:srgbClr val="222222"/>
                </a:solidFill>
              </a:rPr>
              <a:t>(</a:t>
            </a:r>
            <a:r>
              <a:rPr lang="en-US" sz="1200" dirty="0" err="1">
                <a:solidFill>
                  <a:srgbClr val="222222"/>
                </a:solidFill>
              </a:rPr>
              <a:t>Alam</a:t>
            </a:r>
            <a:r>
              <a:rPr lang="en-US" sz="1200" dirty="0">
                <a:solidFill>
                  <a:srgbClr val="222222"/>
                </a:solidFill>
              </a:rPr>
              <a:t>, M. </a:t>
            </a:r>
            <a:r>
              <a:rPr lang="en-US" sz="1200" dirty="0" err="1">
                <a:solidFill>
                  <a:srgbClr val="222222"/>
                </a:solidFill>
              </a:rPr>
              <a:t>Zahirul</a:t>
            </a:r>
            <a:r>
              <a:rPr lang="en-US" sz="1200" dirty="0">
                <a:solidFill>
                  <a:srgbClr val="222222"/>
                </a:solidFill>
              </a:rPr>
              <a:t>, Israel De Leon, and Robert W. Boyd. </a:t>
            </a:r>
            <a:r>
              <a:rPr lang="en-US" sz="1200" i="1" dirty="0">
                <a:solidFill>
                  <a:srgbClr val="222222"/>
                </a:solidFill>
              </a:rPr>
              <a:t>Science</a:t>
            </a:r>
            <a:r>
              <a:rPr lang="en-US" sz="1200" dirty="0">
                <a:solidFill>
                  <a:srgbClr val="222222"/>
                </a:solidFill>
              </a:rPr>
              <a:t> 352.6287 (2016))</a:t>
            </a:r>
            <a:endParaRPr lang="en-US" sz="1200" dirty="0"/>
          </a:p>
        </p:txBody>
      </p:sp>
      <p:sp>
        <p:nvSpPr>
          <p:cNvPr id="33" name="TextBox 32">
            <a:extLst>
              <a:ext uri="{FF2B5EF4-FFF2-40B4-BE49-F238E27FC236}">
                <a16:creationId xmlns:a16="http://schemas.microsoft.com/office/drawing/2014/main" id="{FE50B901-D7C7-480A-A5D8-BEABD1871B2F}"/>
              </a:ext>
            </a:extLst>
          </p:cNvPr>
          <p:cNvSpPr txBox="1"/>
          <p:nvPr/>
        </p:nvSpPr>
        <p:spPr>
          <a:xfrm>
            <a:off x="5056846" y="5530183"/>
            <a:ext cx="4272965" cy="646331"/>
          </a:xfrm>
          <a:prstGeom prst="rect">
            <a:avLst/>
          </a:prstGeom>
          <a:noFill/>
        </p:spPr>
        <p:txBody>
          <a:bodyPr wrap="none" rtlCol="0">
            <a:spAutoFit/>
          </a:bodyPr>
          <a:lstStyle/>
          <a:p>
            <a:pPr marL="285750" indent="-285750">
              <a:buFont typeface="Arial" panose="020B0604020202020204" pitchFamily="34" charset="0"/>
              <a:buChar char="•"/>
            </a:pPr>
            <a:r>
              <a:rPr lang="en-US" dirty="0">
                <a:solidFill>
                  <a:srgbClr val="DC4405"/>
                </a:solidFill>
                <a:ea typeface="Arial Unicode MS" pitchFamily="34" charset="-122"/>
                <a:cs typeface="Arial Unicode MS" pitchFamily="34" charset="-122"/>
              </a:rPr>
              <a:t>Nonperturbative refractive index change</a:t>
            </a:r>
          </a:p>
          <a:p>
            <a:pPr marL="285750" indent="-285750">
              <a:buFont typeface="Arial" panose="020B0604020202020204" pitchFamily="34" charset="0"/>
              <a:buChar char="•"/>
            </a:pPr>
            <a:r>
              <a:rPr lang="en-US" dirty="0">
                <a:solidFill>
                  <a:srgbClr val="DC4405"/>
                </a:solidFill>
                <a:ea typeface="Arial Unicode MS" pitchFamily="34" charset="-122"/>
                <a:cs typeface="Arial Unicode MS" pitchFamily="34" charset="-122"/>
              </a:rPr>
              <a:t>Ultra fast response</a:t>
            </a:r>
            <a:endParaRPr lang="en-US" dirty="0">
              <a:solidFill>
                <a:srgbClr val="DC4405"/>
              </a:solidFill>
            </a:endParaRPr>
          </a:p>
        </p:txBody>
      </p:sp>
      <p:sp>
        <p:nvSpPr>
          <p:cNvPr id="34" name="Rectangle 33">
            <a:extLst>
              <a:ext uri="{FF2B5EF4-FFF2-40B4-BE49-F238E27FC236}">
                <a16:creationId xmlns:a16="http://schemas.microsoft.com/office/drawing/2014/main" id="{409304E2-7EEB-4D42-8080-5526F1A20C44}"/>
              </a:ext>
            </a:extLst>
          </p:cNvPr>
          <p:cNvSpPr/>
          <p:nvPr/>
        </p:nvSpPr>
        <p:spPr>
          <a:xfrm>
            <a:off x="9682346" y="4883567"/>
            <a:ext cx="2725896" cy="461665"/>
          </a:xfrm>
          <a:prstGeom prst="rect">
            <a:avLst/>
          </a:prstGeom>
        </p:spPr>
        <p:txBody>
          <a:bodyPr wrap="square">
            <a:spAutoFit/>
          </a:bodyPr>
          <a:lstStyle/>
          <a:p>
            <a:r>
              <a:rPr lang="en-US" sz="1200" dirty="0">
                <a:solidFill>
                  <a:srgbClr val="222222"/>
                </a:solidFill>
              </a:rPr>
              <a:t>(</a:t>
            </a:r>
            <a:r>
              <a:rPr lang="en-US" sz="1200" dirty="0" err="1">
                <a:solidFill>
                  <a:srgbClr val="222222"/>
                </a:solidFill>
              </a:rPr>
              <a:t>Alam</a:t>
            </a:r>
            <a:r>
              <a:rPr lang="en-US" sz="1200" dirty="0">
                <a:solidFill>
                  <a:srgbClr val="222222"/>
                </a:solidFill>
              </a:rPr>
              <a:t>, M. </a:t>
            </a:r>
            <a:r>
              <a:rPr lang="en-US" sz="1200" dirty="0" err="1">
                <a:solidFill>
                  <a:srgbClr val="222222"/>
                </a:solidFill>
              </a:rPr>
              <a:t>Zahirul</a:t>
            </a:r>
            <a:r>
              <a:rPr lang="en-US" sz="1200" dirty="0">
                <a:solidFill>
                  <a:srgbClr val="222222"/>
                </a:solidFill>
              </a:rPr>
              <a:t>, et al. </a:t>
            </a:r>
            <a:r>
              <a:rPr lang="en-US" sz="1200" i="1" dirty="0">
                <a:solidFill>
                  <a:srgbClr val="222222"/>
                </a:solidFill>
              </a:rPr>
              <a:t>Nature Photonics</a:t>
            </a:r>
            <a:r>
              <a:rPr lang="en-US" sz="1200" dirty="0">
                <a:solidFill>
                  <a:srgbClr val="222222"/>
                </a:solidFill>
              </a:rPr>
              <a:t> 12.2 (2018))</a:t>
            </a:r>
            <a:endParaRPr lang="en-US" sz="1200" dirty="0"/>
          </a:p>
        </p:txBody>
      </p:sp>
      <p:cxnSp>
        <p:nvCxnSpPr>
          <p:cNvPr id="35" name="Straight Connector 34">
            <a:extLst>
              <a:ext uri="{FF2B5EF4-FFF2-40B4-BE49-F238E27FC236}">
                <a16:creationId xmlns:a16="http://schemas.microsoft.com/office/drawing/2014/main" id="{5A4099A8-E8DF-404A-97B7-F1D6C23FB8AD}"/>
              </a:ext>
            </a:extLst>
          </p:cNvPr>
          <p:cNvCxnSpPr>
            <a:cxnSpLocks/>
          </p:cNvCxnSpPr>
          <p:nvPr/>
        </p:nvCxnSpPr>
        <p:spPr bwMode="auto">
          <a:xfrm flipV="1">
            <a:off x="9660556" y="1867868"/>
            <a:ext cx="0" cy="3453056"/>
          </a:xfrm>
          <a:prstGeom prst="line">
            <a:avLst/>
          </a:prstGeom>
          <a:solidFill>
            <a:schemeClr val="accent1"/>
          </a:solidFill>
          <a:ln w="19050" cap="flat" cmpd="sng" algn="ctr">
            <a:solidFill>
              <a:srgbClr val="DC4405"/>
            </a:solidFill>
            <a:prstDash val="dash"/>
            <a:round/>
            <a:headEnd type="none" w="med" len="med"/>
            <a:tailEnd type="none" w="med" len="med"/>
          </a:ln>
          <a:effectLst/>
        </p:spPr>
      </p:cxnSp>
      <p:sp>
        <p:nvSpPr>
          <p:cNvPr id="36" name="TextBox 35">
            <a:extLst>
              <a:ext uri="{FF2B5EF4-FFF2-40B4-BE49-F238E27FC236}">
                <a16:creationId xmlns:a16="http://schemas.microsoft.com/office/drawing/2014/main" id="{2EFAF176-1566-43AE-810F-A1E18D5F0AC9}"/>
              </a:ext>
            </a:extLst>
          </p:cNvPr>
          <p:cNvSpPr txBox="1"/>
          <p:nvPr/>
        </p:nvSpPr>
        <p:spPr>
          <a:xfrm>
            <a:off x="9630610" y="5359465"/>
            <a:ext cx="2123979" cy="338554"/>
          </a:xfrm>
          <a:prstGeom prst="rect">
            <a:avLst/>
          </a:prstGeom>
          <a:noFill/>
        </p:spPr>
        <p:txBody>
          <a:bodyPr wrap="none" rtlCol="0">
            <a:spAutoFit/>
          </a:bodyPr>
          <a:lstStyle/>
          <a:p>
            <a:r>
              <a:rPr lang="en-US" sz="1600" dirty="0">
                <a:solidFill>
                  <a:srgbClr val="DC4405"/>
                </a:solidFill>
                <a:ea typeface="Arial Unicode MS" pitchFamily="34" charset="-122"/>
                <a:cs typeface="Arial Unicode MS" pitchFamily="34" charset="-122"/>
              </a:rPr>
              <a:t>Gold-ITO antenna array</a:t>
            </a:r>
            <a:endParaRPr lang="en-US" sz="1600" dirty="0">
              <a:solidFill>
                <a:srgbClr val="DC4405"/>
              </a:solidFill>
            </a:endParaRPr>
          </a:p>
        </p:txBody>
      </p:sp>
      <p:sp>
        <p:nvSpPr>
          <p:cNvPr id="37" name="TextBox 36">
            <a:extLst>
              <a:ext uri="{FF2B5EF4-FFF2-40B4-BE49-F238E27FC236}">
                <a16:creationId xmlns:a16="http://schemas.microsoft.com/office/drawing/2014/main" id="{EFCE533A-7FD7-4FFE-BB9F-55B96C8AB5FC}"/>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44</a:t>
            </a:fld>
            <a:endParaRPr lang="en-US" dirty="0"/>
          </a:p>
        </p:txBody>
      </p:sp>
    </p:spTree>
    <p:extLst>
      <p:ext uri="{BB962C8B-B14F-4D97-AF65-F5344CB8AC3E}">
        <p14:creationId xmlns:p14="http://schemas.microsoft.com/office/powerpoint/2010/main" val="34540585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7E999-ADA0-4139-A09B-92FC07B44D2E}"/>
              </a:ext>
            </a:extLst>
          </p:cNvPr>
          <p:cNvSpPr>
            <a:spLocks noGrp="1"/>
          </p:cNvSpPr>
          <p:nvPr>
            <p:ph type="title"/>
          </p:nvPr>
        </p:nvSpPr>
        <p:spPr/>
        <p:txBody>
          <a:bodyPr/>
          <a:lstStyle/>
          <a:p>
            <a:r>
              <a:rPr lang="en-US" dirty="0"/>
              <a:t>Nonlinear optical effect in ENZ TCO</a:t>
            </a:r>
          </a:p>
        </p:txBody>
      </p:sp>
      <p:sp>
        <p:nvSpPr>
          <p:cNvPr id="3" name="Picture Placeholder 2">
            <a:extLst>
              <a:ext uri="{FF2B5EF4-FFF2-40B4-BE49-F238E27FC236}">
                <a16:creationId xmlns:a16="http://schemas.microsoft.com/office/drawing/2014/main" id="{6B8FB575-2823-465B-AA60-30D251F0F2EF}"/>
              </a:ext>
            </a:extLst>
          </p:cNvPr>
          <p:cNvSpPr>
            <a:spLocks noGrp="1"/>
          </p:cNvSpPr>
          <p:nvPr>
            <p:ph type="pic" sz="quarter" idx="10"/>
          </p:nvPr>
        </p:nvSpPr>
        <p:spPr/>
      </p:sp>
      <p:pic>
        <p:nvPicPr>
          <p:cNvPr id="5" name="Picture 4">
            <a:extLst>
              <a:ext uri="{FF2B5EF4-FFF2-40B4-BE49-F238E27FC236}">
                <a16:creationId xmlns:a16="http://schemas.microsoft.com/office/drawing/2014/main" id="{A4DC3B13-F114-4600-A96A-E10342802B96}"/>
              </a:ext>
            </a:extLst>
          </p:cNvPr>
          <p:cNvPicPr>
            <a:picLocks noChangeAspect="1"/>
          </p:cNvPicPr>
          <p:nvPr/>
        </p:nvPicPr>
        <p:blipFill>
          <a:blip r:embed="rId3"/>
          <a:stretch>
            <a:fillRect/>
          </a:stretch>
        </p:blipFill>
        <p:spPr>
          <a:xfrm>
            <a:off x="5329954" y="1251870"/>
            <a:ext cx="3506273" cy="1775328"/>
          </a:xfrm>
          <a:prstGeom prst="rect">
            <a:avLst/>
          </a:prstGeom>
        </p:spPr>
      </p:pic>
      <p:sp>
        <p:nvSpPr>
          <p:cNvPr id="6" name="Rectangle 5">
            <a:extLst>
              <a:ext uri="{FF2B5EF4-FFF2-40B4-BE49-F238E27FC236}">
                <a16:creationId xmlns:a16="http://schemas.microsoft.com/office/drawing/2014/main" id="{920CE1AC-8320-47EB-A003-885764DF0F20}"/>
              </a:ext>
            </a:extLst>
          </p:cNvPr>
          <p:cNvSpPr/>
          <p:nvPr/>
        </p:nvSpPr>
        <p:spPr>
          <a:xfrm>
            <a:off x="8699594" y="2444207"/>
            <a:ext cx="2143666" cy="461665"/>
          </a:xfrm>
          <a:prstGeom prst="rect">
            <a:avLst/>
          </a:prstGeom>
        </p:spPr>
        <p:txBody>
          <a:bodyPr wrap="square">
            <a:spAutoFit/>
          </a:bodyPr>
          <a:lstStyle/>
          <a:p>
            <a:r>
              <a:rPr lang="en-US" sz="1200" dirty="0">
                <a:solidFill>
                  <a:srgbClr val="222222"/>
                </a:solidFill>
                <a:latin typeface="Arial" panose="020B0604020202020204" pitchFamily="34" charset="0"/>
              </a:rPr>
              <a:t>(Guo, </a:t>
            </a:r>
            <a:r>
              <a:rPr lang="en-US" sz="1200" dirty="0" err="1">
                <a:solidFill>
                  <a:srgbClr val="222222"/>
                </a:solidFill>
                <a:latin typeface="Arial" panose="020B0604020202020204" pitchFamily="34" charset="0"/>
              </a:rPr>
              <a:t>Peijun</a:t>
            </a:r>
            <a:r>
              <a:rPr lang="en-US" sz="1200" dirty="0">
                <a:solidFill>
                  <a:srgbClr val="222222"/>
                </a:solidFill>
                <a:latin typeface="Arial" panose="020B0604020202020204" pitchFamily="34" charset="0"/>
              </a:rPr>
              <a:t>, et al. </a:t>
            </a:r>
            <a:r>
              <a:rPr lang="en-US" sz="1200" i="1" dirty="0">
                <a:solidFill>
                  <a:srgbClr val="222222"/>
                </a:solidFill>
                <a:latin typeface="Arial" panose="020B0604020202020204" pitchFamily="34" charset="0"/>
              </a:rPr>
              <a:t>Nature Photonics</a:t>
            </a:r>
            <a:r>
              <a:rPr lang="en-US" sz="1200" dirty="0">
                <a:solidFill>
                  <a:srgbClr val="222222"/>
                </a:solidFill>
                <a:latin typeface="Arial" panose="020B0604020202020204" pitchFamily="34" charset="0"/>
              </a:rPr>
              <a:t> 10.4 (2016))</a:t>
            </a:r>
            <a:endParaRPr lang="en-US" sz="1200" dirty="0"/>
          </a:p>
        </p:txBody>
      </p:sp>
      <p:sp>
        <p:nvSpPr>
          <p:cNvPr id="7" name="Rectangle 6">
            <a:extLst>
              <a:ext uri="{FF2B5EF4-FFF2-40B4-BE49-F238E27FC236}">
                <a16:creationId xmlns:a16="http://schemas.microsoft.com/office/drawing/2014/main" id="{EF63C416-B23A-40AB-897F-B439E3AEA5C6}"/>
              </a:ext>
            </a:extLst>
          </p:cNvPr>
          <p:cNvSpPr/>
          <p:nvPr/>
        </p:nvSpPr>
        <p:spPr bwMode="auto">
          <a:xfrm>
            <a:off x="1029369" y="1498535"/>
            <a:ext cx="4153068" cy="4787524"/>
          </a:xfrm>
          <a:prstGeom prst="rect">
            <a:avLst/>
          </a:prstGeom>
          <a:solidFill>
            <a:schemeClr val="bg1"/>
          </a:solidFill>
          <a:ln w="12700" cap="flat" cmpd="sng" algn="ctr">
            <a:solidFill>
              <a:schemeClr val="accent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algn="l" defTabSz="914400" rtl="0" eaLnBrk="0" fontAlgn="base" latinLnBrk="0" hangingPunct="0">
              <a:lnSpc>
                <a:spcPct val="100000"/>
              </a:lnSpc>
              <a:spcBef>
                <a:spcPct val="0"/>
              </a:spcBef>
              <a:spcAft>
                <a:spcPct val="0"/>
              </a:spcAft>
              <a:buClrTx/>
              <a:buSzTx/>
              <a:tabLst/>
            </a:pPr>
            <a:endParaRPr kumimoji="0" lang="en-US" sz="2400" b="0" i="0" u="none" strike="noStrike" cap="none" normalizeH="0" baseline="0" dirty="0">
              <a:ln>
                <a:noFill/>
              </a:ln>
              <a:solidFill>
                <a:srgbClr val="999999"/>
              </a:solidFill>
              <a:effectLst/>
              <a:latin typeface="Arial" charset="0"/>
              <a:ea typeface="ＭＳ Ｐゴシック" pitchFamily="-96" charset="-128"/>
            </a:endParaRPr>
          </a:p>
        </p:txBody>
      </p:sp>
      <p:sp>
        <p:nvSpPr>
          <p:cNvPr id="8" name="矩形 15">
            <a:extLst>
              <a:ext uri="{FF2B5EF4-FFF2-40B4-BE49-F238E27FC236}">
                <a16:creationId xmlns:a16="http://schemas.microsoft.com/office/drawing/2014/main" id="{EE4BCF90-1336-4EEB-AA8D-82A10D90E1DD}"/>
              </a:ext>
            </a:extLst>
          </p:cNvPr>
          <p:cNvSpPr/>
          <p:nvPr/>
        </p:nvSpPr>
        <p:spPr>
          <a:xfrm>
            <a:off x="1040046" y="1498535"/>
            <a:ext cx="3776996" cy="338554"/>
          </a:xfrm>
          <a:prstGeom prst="rect">
            <a:avLst/>
          </a:prstGeom>
        </p:spPr>
        <p:txBody>
          <a:bodyPr wrap="none">
            <a:spAutoFit/>
          </a:bodyPr>
          <a:lstStyle/>
          <a:p>
            <a:r>
              <a:rPr lang="en-US" altLang="zh-CN" sz="1600" dirty="0">
                <a:solidFill>
                  <a:schemeClr val="accent5"/>
                </a:solidFill>
                <a:latin typeface="Arial Unicode MS" pitchFamily="34" charset="-122"/>
                <a:ea typeface="Arial Unicode MS" pitchFamily="34" charset="-122"/>
                <a:cs typeface="Arial Unicode MS" pitchFamily="34" charset="-122"/>
              </a:rPr>
              <a:t>Origin of nonlinear optical effect in TCO</a:t>
            </a:r>
            <a:endParaRPr lang="zh-CN" altLang="en-US" sz="1600" dirty="0">
              <a:solidFill>
                <a:schemeClr val="accent5"/>
              </a:solidFill>
              <a:latin typeface="Arial Unicode MS" pitchFamily="34" charset="-122"/>
              <a:ea typeface="Arial Unicode MS" pitchFamily="34" charset="-122"/>
              <a:cs typeface="Arial Unicode MS" pitchFamily="34" charset="-122"/>
            </a:endParaRPr>
          </a:p>
        </p:txBody>
      </p:sp>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70A08E73-3289-492D-9A09-25F488134492}"/>
                  </a:ext>
                </a:extLst>
              </p:cNvPr>
              <p:cNvSpPr/>
              <p:nvPr/>
            </p:nvSpPr>
            <p:spPr>
              <a:xfrm>
                <a:off x="1792271" y="2194960"/>
                <a:ext cx="2064540" cy="636328"/>
              </a:xfrm>
              <a:prstGeom prst="rect">
                <a:avLst/>
              </a:prstGeom>
            </p:spPr>
            <p:txBody>
              <a:bodyPr wrap="none">
                <a:spAutoFit/>
              </a:bodyPr>
              <a:lstStyle/>
              <a:p>
                <a:pPr fontAlgn="base">
                  <a:spcBef>
                    <a:spcPct val="0"/>
                  </a:spcBef>
                  <a:spcAft>
                    <a:spcPct val="0"/>
                  </a:spcAft>
                </a:pPr>
                <a14:m>
                  <m:oMathPara xmlns:m="http://schemas.openxmlformats.org/officeDocument/2006/math">
                    <m:oMathParaPr>
                      <m:jc m:val="centerGroup"/>
                    </m:oMathParaPr>
                    <m:oMath xmlns:m="http://schemas.openxmlformats.org/officeDocument/2006/math">
                      <m:sSub>
                        <m:sSubPr>
                          <m:ctrlPr>
                            <a:rPr lang="en-US" sz="1600" i="1" smtClean="0">
                              <a:solidFill>
                                <a:srgbClr val="000000"/>
                              </a:solidFill>
                              <a:latin typeface="Cambria Math" panose="02040503050406030204" pitchFamily="18" charset="0"/>
                            </a:rPr>
                          </m:ctrlPr>
                        </m:sSubPr>
                        <m:e>
                          <m:r>
                            <a:rPr lang="en-US" sz="1600" i="1">
                              <a:solidFill>
                                <a:srgbClr val="000000"/>
                              </a:solidFill>
                              <a:latin typeface="Cambria Math" panose="02040503050406030204" pitchFamily="18" charset="0"/>
                            </a:rPr>
                            <m:t>𝜀</m:t>
                          </m:r>
                        </m:e>
                        <m:sub>
                          <m:r>
                            <a:rPr lang="en-US" sz="1600" i="1">
                              <a:solidFill>
                                <a:srgbClr val="000000"/>
                              </a:solidFill>
                              <a:latin typeface="Cambria Math" panose="02040503050406030204" pitchFamily="18" charset="0"/>
                            </a:rPr>
                            <m:t>𝑟</m:t>
                          </m:r>
                        </m:sub>
                      </m:sSub>
                      <m:r>
                        <a:rPr lang="en-US" sz="1600">
                          <a:solidFill>
                            <a:srgbClr val="000000"/>
                          </a:solidFill>
                          <a:latin typeface="Cambria Math" panose="02040503050406030204" pitchFamily="18" charset="0"/>
                        </a:rPr>
                        <m:t>=</m:t>
                      </m:r>
                      <m:sSub>
                        <m:sSubPr>
                          <m:ctrlPr>
                            <a:rPr lang="en-US" sz="1600" i="1">
                              <a:solidFill>
                                <a:srgbClr val="000000"/>
                              </a:solidFill>
                              <a:latin typeface="Cambria Math" panose="02040503050406030204" pitchFamily="18" charset="0"/>
                            </a:rPr>
                          </m:ctrlPr>
                        </m:sSubPr>
                        <m:e>
                          <m:r>
                            <a:rPr lang="en-US" sz="1600" i="1">
                              <a:solidFill>
                                <a:srgbClr val="000000"/>
                              </a:solidFill>
                              <a:latin typeface="Cambria Math" panose="02040503050406030204" pitchFamily="18" charset="0"/>
                            </a:rPr>
                            <m:t>𝜀</m:t>
                          </m:r>
                        </m:e>
                        <m:sub>
                          <m:r>
                            <a:rPr lang="en-US" sz="1600">
                              <a:solidFill>
                                <a:srgbClr val="000000"/>
                              </a:solidFill>
                              <a:latin typeface="Cambria Math" panose="02040503050406030204" pitchFamily="18" charset="0"/>
                            </a:rPr>
                            <m:t>∞</m:t>
                          </m:r>
                        </m:sub>
                      </m:sSub>
                      <m:r>
                        <a:rPr lang="en-US" sz="1600" b="0" i="0" smtClean="0">
                          <a:solidFill>
                            <a:srgbClr val="000000"/>
                          </a:solidFill>
                          <a:latin typeface="Cambria Math" panose="02040503050406030204" pitchFamily="18" charset="0"/>
                        </a:rPr>
                        <m:t>−</m:t>
                      </m:r>
                      <m:f>
                        <m:fPr>
                          <m:ctrlPr>
                            <a:rPr lang="en-US" sz="1600" i="1">
                              <a:solidFill>
                                <a:srgbClr val="000000"/>
                              </a:solidFill>
                              <a:latin typeface="Cambria Math" panose="02040503050406030204" pitchFamily="18" charset="0"/>
                            </a:rPr>
                          </m:ctrlPr>
                        </m:fPr>
                        <m:num>
                          <m:sSubSup>
                            <m:sSubSupPr>
                              <m:ctrlPr>
                                <a:rPr lang="en-US" sz="1600" i="1">
                                  <a:solidFill>
                                    <a:srgbClr val="000000"/>
                                  </a:solidFill>
                                  <a:latin typeface="Cambria Math" panose="02040503050406030204" pitchFamily="18" charset="0"/>
                                </a:rPr>
                              </m:ctrlPr>
                            </m:sSubSupPr>
                            <m:e>
                              <m:r>
                                <a:rPr lang="en-US" sz="1600" i="1">
                                  <a:solidFill>
                                    <a:srgbClr val="000000"/>
                                  </a:solidFill>
                                  <a:latin typeface="Cambria Math" panose="02040503050406030204" pitchFamily="18" charset="0"/>
                                </a:rPr>
                                <m:t>𝜔</m:t>
                              </m:r>
                            </m:e>
                            <m:sub>
                              <m:r>
                                <a:rPr lang="en-US" sz="1600" i="1">
                                  <a:solidFill>
                                    <a:srgbClr val="000000"/>
                                  </a:solidFill>
                                  <a:latin typeface="Cambria Math" panose="02040503050406030204" pitchFamily="18" charset="0"/>
                                </a:rPr>
                                <m:t>𝑝</m:t>
                              </m:r>
                            </m:sub>
                            <m:sup>
                              <m:r>
                                <a:rPr lang="en-US" sz="1600">
                                  <a:solidFill>
                                    <a:srgbClr val="000000"/>
                                  </a:solidFill>
                                  <a:latin typeface="Cambria Math" panose="02040503050406030204" pitchFamily="18" charset="0"/>
                                </a:rPr>
                                <m:t>2</m:t>
                              </m:r>
                            </m:sup>
                          </m:sSubSup>
                        </m:num>
                        <m:den>
                          <m:d>
                            <m:dPr>
                              <m:begChr m:val=""/>
                              <m:ctrlPr>
                                <a:rPr lang="en-US" sz="1600" i="1">
                                  <a:solidFill>
                                    <a:srgbClr val="000000"/>
                                  </a:solidFill>
                                  <a:latin typeface="Cambria Math" panose="02040503050406030204" pitchFamily="18" charset="0"/>
                                </a:rPr>
                              </m:ctrlPr>
                            </m:dPr>
                            <m:e>
                              <m:r>
                                <a:rPr lang="en-US" sz="1600" i="1">
                                  <a:solidFill>
                                    <a:srgbClr val="000000"/>
                                  </a:solidFill>
                                  <a:latin typeface="Cambria Math" panose="02040503050406030204" pitchFamily="18" charset="0"/>
                                </a:rPr>
                                <m:t>𝜔</m:t>
                              </m:r>
                              <m:r>
                                <a:rPr lang="en-US" sz="1600">
                                  <a:solidFill>
                                    <a:srgbClr val="000000"/>
                                  </a:solidFill>
                                  <a:latin typeface="Cambria Math" panose="02040503050406030204" pitchFamily="18" charset="0"/>
                                </a:rPr>
                                <m:t>(</m:t>
                              </m:r>
                              <m:r>
                                <a:rPr lang="en-US" sz="1600" i="1">
                                  <a:solidFill>
                                    <a:srgbClr val="000000"/>
                                  </a:solidFill>
                                  <a:latin typeface="Cambria Math" panose="02040503050406030204" pitchFamily="18" charset="0"/>
                                </a:rPr>
                                <m:t>𝜔</m:t>
                              </m:r>
                              <m:r>
                                <a:rPr lang="en-US" sz="1600">
                                  <a:solidFill>
                                    <a:srgbClr val="000000"/>
                                  </a:solidFill>
                                  <a:latin typeface="Cambria Math" panose="02040503050406030204" pitchFamily="18" charset="0"/>
                                </a:rPr>
                                <m:t>+</m:t>
                              </m:r>
                              <m:r>
                                <a:rPr lang="en-US" sz="1600" i="1">
                                  <a:solidFill>
                                    <a:srgbClr val="000000"/>
                                  </a:solidFill>
                                  <a:latin typeface="Cambria Math" panose="02040503050406030204" pitchFamily="18" charset="0"/>
                                </a:rPr>
                                <m:t>𝑖</m:t>
                              </m:r>
                              <m:r>
                                <m:rPr>
                                  <m:sty m:val="p"/>
                                </m:rPr>
                                <a:rPr lang="en-US" sz="1600">
                                  <a:solidFill>
                                    <a:srgbClr val="000000"/>
                                  </a:solidFill>
                                  <a:latin typeface="Cambria Math" panose="02040503050406030204" pitchFamily="18" charset="0"/>
                                </a:rPr>
                                <m:t>Γ</m:t>
                              </m:r>
                            </m:e>
                          </m:d>
                        </m:den>
                      </m:f>
                    </m:oMath>
                  </m:oMathPara>
                </a14:m>
                <a:endParaRPr lang="en-US" sz="1600" dirty="0">
                  <a:solidFill>
                    <a:srgbClr val="000000"/>
                  </a:solidFill>
                  <a:latin typeface="Times New Roman" pitchFamily="18" charset="0"/>
                  <a:ea typeface="MS PGothic" pitchFamily="34" charset="-128"/>
                </a:endParaRPr>
              </a:p>
            </p:txBody>
          </p:sp>
        </mc:Choice>
        <mc:Fallback xmlns="">
          <p:sp>
            <p:nvSpPr>
              <p:cNvPr id="9" name="Rectangle 8">
                <a:extLst>
                  <a:ext uri="{FF2B5EF4-FFF2-40B4-BE49-F238E27FC236}">
                    <a16:creationId xmlns:a16="http://schemas.microsoft.com/office/drawing/2014/main" id="{70A08E73-3289-492D-9A09-25F488134492}"/>
                  </a:ext>
                </a:extLst>
              </p:cNvPr>
              <p:cNvSpPr>
                <a:spLocks noRot="1" noChangeAspect="1" noMove="1" noResize="1" noEditPoints="1" noAdjustHandles="1" noChangeArrowheads="1" noChangeShapeType="1" noTextEdit="1"/>
              </p:cNvSpPr>
              <p:nvPr/>
            </p:nvSpPr>
            <p:spPr>
              <a:xfrm>
                <a:off x="1792271" y="2194960"/>
                <a:ext cx="2064540" cy="636328"/>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FC2FE757-3E6D-4312-AADE-565125477F96}"/>
                  </a:ext>
                </a:extLst>
              </p:cNvPr>
              <p:cNvSpPr/>
              <p:nvPr/>
            </p:nvSpPr>
            <p:spPr>
              <a:xfrm>
                <a:off x="2228192" y="3217999"/>
                <a:ext cx="1192699" cy="628249"/>
              </a:xfrm>
              <a:prstGeom prst="rect">
                <a:avLst/>
              </a:prstGeom>
            </p:spPr>
            <p:txBody>
              <a:bodyPr wrap="none">
                <a:spAutoFit/>
              </a:bodyPr>
              <a:lstStyle/>
              <a:p>
                <a:pPr defTabSz="914400" fontAlgn="base">
                  <a:spcBef>
                    <a:spcPct val="0"/>
                  </a:spcBef>
                  <a:spcAft>
                    <a:spcPct val="0"/>
                  </a:spcAft>
                </a:pPr>
                <a14:m>
                  <m:oMathPara xmlns:m="http://schemas.openxmlformats.org/officeDocument/2006/math">
                    <m:oMathParaPr>
                      <m:jc m:val="centerGroup"/>
                    </m:oMathParaPr>
                    <m:oMath xmlns:m="http://schemas.openxmlformats.org/officeDocument/2006/math">
                      <m:sSubSup>
                        <m:sSubSupPr>
                          <m:ctrlPr>
                            <a:rPr lang="en-US" sz="1600" i="1">
                              <a:solidFill>
                                <a:srgbClr val="000000"/>
                              </a:solidFill>
                              <a:latin typeface="Cambria Math" panose="02040503050406030204" pitchFamily="18" charset="0"/>
                            </a:rPr>
                          </m:ctrlPr>
                        </m:sSubSupPr>
                        <m:e>
                          <m:r>
                            <a:rPr lang="en-US" sz="1600" i="1">
                              <a:solidFill>
                                <a:srgbClr val="000000"/>
                              </a:solidFill>
                              <a:latin typeface="Cambria Math" panose="02040503050406030204" pitchFamily="18" charset="0"/>
                            </a:rPr>
                            <m:t>𝜔</m:t>
                          </m:r>
                        </m:e>
                        <m:sub>
                          <m:r>
                            <a:rPr lang="en-US" sz="1600" i="1">
                              <a:solidFill>
                                <a:srgbClr val="000000"/>
                              </a:solidFill>
                              <a:latin typeface="Cambria Math" panose="02040503050406030204" pitchFamily="18" charset="0"/>
                            </a:rPr>
                            <m:t>𝑝</m:t>
                          </m:r>
                        </m:sub>
                        <m:sup>
                          <m:r>
                            <a:rPr lang="en-US" sz="1600">
                              <a:solidFill>
                                <a:srgbClr val="000000"/>
                              </a:solidFill>
                              <a:latin typeface="Cambria Math" panose="02040503050406030204" pitchFamily="18" charset="0"/>
                            </a:rPr>
                            <m:t>2</m:t>
                          </m:r>
                        </m:sup>
                      </m:sSubSup>
                      <m:r>
                        <a:rPr lang="en-US" sz="1600">
                          <a:solidFill>
                            <a:srgbClr val="000000"/>
                          </a:solidFill>
                          <a:latin typeface="Cambria Math" panose="02040503050406030204" pitchFamily="18" charset="0"/>
                        </a:rPr>
                        <m:t>=</m:t>
                      </m:r>
                      <m:f>
                        <m:fPr>
                          <m:ctrlPr>
                            <a:rPr lang="en-US" sz="1600" i="1" smtClean="0">
                              <a:solidFill>
                                <a:schemeClr val="tx1"/>
                              </a:solidFill>
                              <a:latin typeface="Cambria Math" panose="02040503050406030204" pitchFamily="18" charset="0"/>
                            </a:rPr>
                          </m:ctrlPr>
                        </m:fPr>
                        <m:num>
                          <m:sSub>
                            <m:sSubPr>
                              <m:ctrlPr>
                                <a:rPr lang="en-US" sz="1600" i="1" smtClean="0">
                                  <a:solidFill>
                                    <a:schemeClr val="tx1"/>
                                  </a:solidFill>
                                  <a:latin typeface="Cambria Math" panose="02040503050406030204" pitchFamily="18" charset="0"/>
                                </a:rPr>
                              </m:ctrlPr>
                            </m:sSubPr>
                            <m:e>
                              <m:r>
                                <a:rPr lang="en-US" sz="1600" i="1">
                                  <a:solidFill>
                                    <a:schemeClr val="tx1"/>
                                  </a:solidFill>
                                  <a:latin typeface="Cambria Math" panose="02040503050406030204" pitchFamily="18" charset="0"/>
                                </a:rPr>
                                <m:t>𝑁</m:t>
                              </m:r>
                            </m:e>
                            <m:sub>
                              <m:r>
                                <a:rPr lang="en-US" sz="1600" i="1">
                                  <a:solidFill>
                                    <a:schemeClr val="tx1"/>
                                  </a:solidFill>
                                  <a:latin typeface="Cambria Math" panose="02040503050406030204" pitchFamily="18" charset="0"/>
                                </a:rPr>
                                <m:t>𝑐</m:t>
                              </m:r>
                            </m:sub>
                          </m:sSub>
                          <m:sSup>
                            <m:sSupPr>
                              <m:ctrlPr>
                                <a:rPr lang="en-US" sz="1600" i="1">
                                  <a:solidFill>
                                    <a:schemeClr val="tx1"/>
                                  </a:solidFill>
                                  <a:latin typeface="Cambria Math" panose="02040503050406030204" pitchFamily="18" charset="0"/>
                                </a:rPr>
                              </m:ctrlPr>
                            </m:sSupPr>
                            <m:e>
                              <m:r>
                                <a:rPr lang="en-US" sz="1600" i="1">
                                  <a:solidFill>
                                    <a:schemeClr val="tx1"/>
                                  </a:solidFill>
                                  <a:latin typeface="Cambria Math" panose="02040503050406030204" pitchFamily="18" charset="0"/>
                                </a:rPr>
                                <m:t>𝑞</m:t>
                              </m:r>
                            </m:e>
                            <m:sup>
                              <m:r>
                                <a:rPr lang="en-US" sz="1600">
                                  <a:solidFill>
                                    <a:schemeClr val="tx1"/>
                                  </a:solidFill>
                                  <a:latin typeface="Cambria Math" panose="02040503050406030204" pitchFamily="18" charset="0"/>
                                </a:rPr>
                                <m:t>2</m:t>
                              </m:r>
                            </m:sup>
                          </m:sSup>
                        </m:num>
                        <m:den>
                          <m:sSub>
                            <m:sSubPr>
                              <m:ctrlPr>
                                <a:rPr lang="en-US" sz="1600" i="1">
                                  <a:solidFill>
                                    <a:schemeClr val="tx1"/>
                                  </a:solidFill>
                                  <a:latin typeface="Cambria Math" panose="02040503050406030204" pitchFamily="18" charset="0"/>
                                </a:rPr>
                              </m:ctrlPr>
                            </m:sSubPr>
                            <m:e>
                              <m:r>
                                <a:rPr lang="en-US" sz="1600" i="1">
                                  <a:solidFill>
                                    <a:schemeClr val="tx1"/>
                                  </a:solidFill>
                                  <a:latin typeface="Cambria Math" panose="02040503050406030204" pitchFamily="18" charset="0"/>
                                </a:rPr>
                                <m:t>𝜀</m:t>
                              </m:r>
                            </m:e>
                            <m:sub>
                              <m:r>
                                <a:rPr lang="en-US" sz="1600">
                                  <a:solidFill>
                                    <a:schemeClr val="tx1"/>
                                  </a:solidFill>
                                  <a:latin typeface="Cambria Math" panose="02040503050406030204" pitchFamily="18" charset="0"/>
                                </a:rPr>
                                <m:t>0</m:t>
                              </m:r>
                            </m:sub>
                          </m:sSub>
                          <m:sSup>
                            <m:sSupPr>
                              <m:ctrlPr>
                                <a:rPr lang="en-US" sz="1600" i="1">
                                  <a:solidFill>
                                    <a:schemeClr val="tx1"/>
                                  </a:solidFill>
                                  <a:latin typeface="Cambria Math" panose="02040503050406030204" pitchFamily="18" charset="0"/>
                                </a:rPr>
                              </m:ctrlPr>
                            </m:sSupPr>
                            <m:e>
                              <m:r>
                                <a:rPr lang="en-US" sz="1600" i="1">
                                  <a:solidFill>
                                    <a:schemeClr val="tx1"/>
                                  </a:solidFill>
                                  <a:latin typeface="Cambria Math" panose="02040503050406030204" pitchFamily="18" charset="0"/>
                                </a:rPr>
                                <m:t>𝑚</m:t>
                              </m:r>
                            </m:e>
                            <m:sup>
                              <m:r>
                                <a:rPr lang="en-US" sz="1600">
                                  <a:solidFill>
                                    <a:schemeClr val="tx1"/>
                                  </a:solidFill>
                                  <a:latin typeface="Cambria Math" panose="02040503050406030204" pitchFamily="18" charset="0"/>
                                </a:rPr>
                                <m:t>∗</m:t>
                              </m:r>
                            </m:sup>
                          </m:sSup>
                        </m:den>
                      </m:f>
                    </m:oMath>
                  </m:oMathPara>
                </a14:m>
                <a:endParaRPr lang="en-US" sz="1600" dirty="0">
                  <a:solidFill>
                    <a:srgbClr val="000000"/>
                  </a:solidFill>
                  <a:latin typeface="Times New Roman" pitchFamily="18" charset="0"/>
                  <a:ea typeface="MS PGothic" pitchFamily="34" charset="-128"/>
                </a:endParaRPr>
              </a:p>
            </p:txBody>
          </p:sp>
        </mc:Choice>
        <mc:Fallback xmlns="">
          <p:sp>
            <p:nvSpPr>
              <p:cNvPr id="10" name="Rectangle 9">
                <a:extLst>
                  <a:ext uri="{FF2B5EF4-FFF2-40B4-BE49-F238E27FC236}">
                    <a16:creationId xmlns:a16="http://schemas.microsoft.com/office/drawing/2014/main" id="{FC2FE757-3E6D-4312-AADE-565125477F96}"/>
                  </a:ext>
                </a:extLst>
              </p:cNvPr>
              <p:cNvSpPr>
                <a:spLocks noRot="1" noChangeAspect="1" noMove="1" noResize="1" noEditPoints="1" noAdjustHandles="1" noChangeArrowheads="1" noChangeShapeType="1" noTextEdit="1"/>
              </p:cNvSpPr>
              <p:nvPr/>
            </p:nvSpPr>
            <p:spPr>
              <a:xfrm>
                <a:off x="2228192" y="3217999"/>
                <a:ext cx="1192699" cy="628249"/>
              </a:xfrm>
              <a:prstGeom prst="rect">
                <a:avLst/>
              </a:prstGeom>
              <a:blipFill>
                <a:blip r:embed="rId5"/>
                <a:stretch>
                  <a:fillRect/>
                </a:stretch>
              </a:blipFill>
            </p:spPr>
            <p:txBody>
              <a:bodyPr/>
              <a:lstStyle/>
              <a:p>
                <a:r>
                  <a:rPr lang="en-US">
                    <a:noFill/>
                  </a:rPr>
                  <a:t> </a:t>
                </a:r>
              </a:p>
            </p:txBody>
          </p:sp>
        </mc:Fallback>
      </mc:AlternateContent>
      <p:sp>
        <p:nvSpPr>
          <p:cNvPr id="11" name="矩形 15">
            <a:extLst>
              <a:ext uri="{FF2B5EF4-FFF2-40B4-BE49-F238E27FC236}">
                <a16:creationId xmlns:a16="http://schemas.microsoft.com/office/drawing/2014/main" id="{3FCD21B7-FF14-4E6C-97F5-5ED8E0E61FA0}"/>
              </a:ext>
            </a:extLst>
          </p:cNvPr>
          <p:cNvSpPr/>
          <p:nvPr/>
        </p:nvSpPr>
        <p:spPr>
          <a:xfrm>
            <a:off x="1040046" y="1985645"/>
            <a:ext cx="1188146" cy="307777"/>
          </a:xfrm>
          <a:prstGeom prst="rect">
            <a:avLst/>
          </a:prstGeom>
        </p:spPr>
        <p:txBody>
          <a:bodyPr wrap="none">
            <a:spAutoFit/>
          </a:bodyPr>
          <a:lstStyle/>
          <a:p>
            <a:r>
              <a:rPr lang="en-US" altLang="zh-CN" sz="1400" dirty="0" err="1">
                <a:ea typeface="Arial Unicode MS" pitchFamily="34" charset="-122"/>
                <a:cs typeface="Arial Unicode MS" pitchFamily="34" charset="-122"/>
              </a:rPr>
              <a:t>Drude</a:t>
            </a:r>
            <a:r>
              <a:rPr lang="en-US" altLang="zh-CN" sz="1400" dirty="0">
                <a:ea typeface="Arial Unicode MS" pitchFamily="34" charset="-122"/>
                <a:cs typeface="Arial Unicode MS" pitchFamily="34" charset="-122"/>
              </a:rPr>
              <a:t> model:</a:t>
            </a:r>
            <a:endParaRPr lang="zh-CN" altLang="en-US" sz="1400" dirty="0">
              <a:ea typeface="Arial Unicode MS" pitchFamily="34" charset="-122"/>
              <a:cs typeface="Arial Unicode MS" pitchFamily="34" charset="-122"/>
            </a:endParaRPr>
          </a:p>
        </p:txBody>
      </p:sp>
      <p:pic>
        <p:nvPicPr>
          <p:cNvPr id="12" name="Picture 11" descr="A screenshot of a cell phone&#10;&#10;Description automatically generated">
            <a:extLst>
              <a:ext uri="{FF2B5EF4-FFF2-40B4-BE49-F238E27FC236}">
                <a16:creationId xmlns:a16="http://schemas.microsoft.com/office/drawing/2014/main" id="{1AFBF1AB-E72E-41B5-AC3C-6043A35B8FB4}"/>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5640277" y="3187216"/>
            <a:ext cx="4847393" cy="2977517"/>
          </a:xfrm>
          <a:prstGeom prst="rect">
            <a:avLst/>
          </a:prstGeom>
        </p:spPr>
      </p:pic>
      <p:sp>
        <p:nvSpPr>
          <p:cNvPr id="13" name="Rectangle 12">
            <a:extLst>
              <a:ext uri="{FF2B5EF4-FFF2-40B4-BE49-F238E27FC236}">
                <a16:creationId xmlns:a16="http://schemas.microsoft.com/office/drawing/2014/main" id="{7A5C76CF-B7EB-447D-BE4F-EC0B189550B1}"/>
              </a:ext>
            </a:extLst>
          </p:cNvPr>
          <p:cNvSpPr/>
          <p:nvPr/>
        </p:nvSpPr>
        <p:spPr>
          <a:xfrm>
            <a:off x="1029369" y="2930983"/>
            <a:ext cx="1528816" cy="307777"/>
          </a:xfrm>
          <a:prstGeom prst="rect">
            <a:avLst/>
          </a:prstGeom>
        </p:spPr>
        <p:txBody>
          <a:bodyPr wrap="none">
            <a:spAutoFit/>
          </a:bodyPr>
          <a:lstStyle/>
          <a:p>
            <a:pPr defTabSz="914400" fontAlgn="base">
              <a:spcBef>
                <a:spcPct val="0"/>
              </a:spcBef>
              <a:spcAft>
                <a:spcPct val="0"/>
              </a:spcAft>
            </a:pPr>
            <a:r>
              <a:rPr lang="en-US" sz="1400" dirty="0">
                <a:solidFill>
                  <a:srgbClr val="000000"/>
                </a:solidFill>
                <a:ea typeface="Arial Unicode MS" pitchFamily="34" charset="-122"/>
                <a:cs typeface="Arial Unicode MS" pitchFamily="34" charset="-122"/>
              </a:rPr>
              <a:t>Plasma frequency:</a:t>
            </a:r>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7508C714-0E17-44BE-A849-834958ECBF84}"/>
                  </a:ext>
                </a:extLst>
              </p:cNvPr>
              <p:cNvSpPr txBox="1"/>
              <p:nvPr/>
            </p:nvSpPr>
            <p:spPr>
              <a:xfrm>
                <a:off x="1058059" y="3825487"/>
                <a:ext cx="3154680"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DC4405"/>
                    </a:solidFill>
                  </a:rPr>
                  <a:t>Free carrier density: </a:t>
                </a:r>
                <a14:m>
                  <m:oMath xmlns:m="http://schemas.openxmlformats.org/officeDocument/2006/math">
                    <m:sSub>
                      <m:sSubPr>
                        <m:ctrlPr>
                          <a:rPr lang="en-US" sz="1400" i="1" smtClean="0">
                            <a:solidFill>
                              <a:schemeClr val="tx1"/>
                            </a:solidFill>
                            <a:latin typeface="Cambria Math" panose="02040503050406030204" pitchFamily="18" charset="0"/>
                          </a:rPr>
                        </m:ctrlPr>
                      </m:sSubPr>
                      <m:e>
                        <m:r>
                          <a:rPr lang="en-US" sz="1400" b="0" i="1" smtClean="0">
                            <a:solidFill>
                              <a:schemeClr val="tx1"/>
                            </a:solidFill>
                            <a:latin typeface="Cambria Math" panose="02040503050406030204" pitchFamily="18" charset="0"/>
                          </a:rPr>
                          <m:t>𝑁</m:t>
                        </m:r>
                      </m:e>
                      <m:sub>
                        <m:r>
                          <a:rPr lang="en-US" sz="1400" b="0" i="1" smtClean="0">
                            <a:solidFill>
                              <a:schemeClr val="tx1"/>
                            </a:solidFill>
                            <a:latin typeface="Cambria Math" panose="02040503050406030204" pitchFamily="18" charset="0"/>
                          </a:rPr>
                          <m:t>𝑐</m:t>
                        </m:r>
                      </m:sub>
                    </m:sSub>
                  </m:oMath>
                </a14:m>
                <a:endParaRPr lang="en-US" sz="1400" dirty="0">
                  <a:solidFill>
                    <a:srgbClr val="DC4405"/>
                  </a:solidFill>
                </a:endParaRPr>
              </a:p>
              <a:p>
                <a:pPr marL="285750" indent="-285750">
                  <a:buFont typeface="Arial" panose="020B0604020202020204" pitchFamily="34" charset="0"/>
                  <a:buChar char="•"/>
                </a:pPr>
                <a:r>
                  <a:rPr lang="en-US" sz="1400" dirty="0">
                    <a:solidFill>
                      <a:srgbClr val="DC4405"/>
                    </a:solidFill>
                  </a:rPr>
                  <a:t>Band structure:</a:t>
                </a:r>
                <a:r>
                  <a:rPr lang="en-US" sz="1400" dirty="0"/>
                  <a:t> </a:t>
                </a:r>
                <a14:m>
                  <m:oMath xmlns:m="http://schemas.openxmlformats.org/officeDocument/2006/math">
                    <m:sSup>
                      <m:sSupPr>
                        <m:ctrlPr>
                          <a:rPr lang="en-US" sz="1400" i="1">
                            <a:latin typeface="Cambria Math" panose="02040503050406030204" pitchFamily="18" charset="0"/>
                          </a:rPr>
                        </m:ctrlPr>
                      </m:sSupPr>
                      <m:e>
                        <m:r>
                          <a:rPr lang="en-US" sz="1400" i="1">
                            <a:latin typeface="Cambria Math" panose="02040503050406030204" pitchFamily="18" charset="0"/>
                          </a:rPr>
                          <m:t>𝑚</m:t>
                        </m:r>
                      </m:e>
                      <m:sup>
                        <m:r>
                          <a:rPr lang="en-US" sz="1400">
                            <a:latin typeface="Cambria Math" panose="02040503050406030204" pitchFamily="18" charset="0"/>
                          </a:rPr>
                          <m:t>∗</m:t>
                        </m:r>
                      </m:sup>
                    </m:sSup>
                  </m:oMath>
                </a14:m>
                <a:endParaRPr lang="en-US" sz="1400" dirty="0">
                  <a:solidFill>
                    <a:srgbClr val="DC4405"/>
                  </a:solidFill>
                </a:endParaRPr>
              </a:p>
              <a:p>
                <a:pPr marL="742950" lvl="1" indent="-285750">
                  <a:buFont typeface="Arial" panose="020B0604020202020204" pitchFamily="34" charset="0"/>
                  <a:buChar char="•"/>
                </a:pPr>
                <a:r>
                  <a:rPr lang="en-US" sz="1400" dirty="0"/>
                  <a:t>Parabolic conduction band</a:t>
                </a:r>
              </a:p>
            </p:txBody>
          </p:sp>
        </mc:Choice>
        <mc:Fallback xmlns="">
          <p:sp>
            <p:nvSpPr>
              <p:cNvPr id="14" name="TextBox 13">
                <a:extLst>
                  <a:ext uri="{FF2B5EF4-FFF2-40B4-BE49-F238E27FC236}">
                    <a16:creationId xmlns:a16="http://schemas.microsoft.com/office/drawing/2014/main" id="{7508C714-0E17-44BE-A849-834958ECBF84}"/>
                  </a:ext>
                </a:extLst>
              </p:cNvPr>
              <p:cNvSpPr txBox="1">
                <a:spLocks noRot="1" noChangeAspect="1" noMove="1" noResize="1" noEditPoints="1" noAdjustHandles="1" noChangeArrowheads="1" noChangeShapeType="1" noTextEdit="1"/>
              </p:cNvSpPr>
              <p:nvPr/>
            </p:nvSpPr>
            <p:spPr>
              <a:xfrm>
                <a:off x="1058059" y="3825487"/>
                <a:ext cx="3154680" cy="738664"/>
              </a:xfrm>
              <a:prstGeom prst="rect">
                <a:avLst/>
              </a:prstGeom>
              <a:blipFill>
                <a:blip r:embed="rId7"/>
                <a:stretch>
                  <a:fillRect l="-387" t="-1653" b="-74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Rectangle 16">
                <a:extLst>
                  <a:ext uri="{FF2B5EF4-FFF2-40B4-BE49-F238E27FC236}">
                    <a16:creationId xmlns:a16="http://schemas.microsoft.com/office/drawing/2014/main" id="{C2632690-2680-4EBE-84DA-44171DDE1B6E}"/>
                  </a:ext>
                </a:extLst>
              </p:cNvPr>
              <p:cNvSpPr/>
              <p:nvPr/>
            </p:nvSpPr>
            <p:spPr>
              <a:xfrm>
                <a:off x="1043829" y="4850038"/>
                <a:ext cx="4030980" cy="71859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sz="1050" i="1">
                              <a:latin typeface="Cambria Math" panose="02040503050406030204" pitchFamily="18" charset="0"/>
                            </a:rPr>
                          </m:ctrlPr>
                        </m:sSupPr>
                        <m:e>
                          <m:sSub>
                            <m:sSubPr>
                              <m:ctrlPr>
                                <a:rPr lang="en-US" sz="1050" i="1">
                                  <a:latin typeface="Cambria Math" panose="02040503050406030204" pitchFamily="18" charset="0"/>
                                </a:rPr>
                              </m:ctrlPr>
                            </m:sSubPr>
                            <m:e>
                              <m:r>
                                <a:rPr lang="en-US" sz="1050" i="1">
                                  <a:latin typeface="Cambria Math" panose="02040503050406030204" pitchFamily="18" charset="0"/>
                                </a:rPr>
                                <m:t>𝜔</m:t>
                              </m:r>
                            </m:e>
                            <m:sub>
                              <m:r>
                                <a:rPr lang="en-US" sz="1050" i="1">
                                  <a:latin typeface="Cambria Math" panose="02040503050406030204" pitchFamily="18" charset="0"/>
                                </a:rPr>
                                <m:t>𝑝</m:t>
                              </m:r>
                            </m:sub>
                          </m:sSub>
                        </m:e>
                        <m:sup>
                          <m:r>
                            <a:rPr lang="en-US" sz="1050" i="0">
                              <a:latin typeface="Cambria Math" panose="02040503050406030204" pitchFamily="18" charset="0"/>
                            </a:rPr>
                            <m:t>2</m:t>
                          </m:r>
                        </m:sup>
                      </m:sSup>
                      <m:d>
                        <m:dPr>
                          <m:ctrlPr>
                            <a:rPr lang="en-US" sz="1050" i="1">
                              <a:latin typeface="Cambria Math" panose="02040503050406030204" pitchFamily="18" charset="0"/>
                            </a:rPr>
                          </m:ctrlPr>
                        </m:dPr>
                        <m:e>
                          <m:sSub>
                            <m:sSubPr>
                              <m:ctrlPr>
                                <a:rPr lang="en-US" sz="1050" i="1">
                                  <a:latin typeface="Cambria Math" panose="02040503050406030204" pitchFamily="18" charset="0"/>
                                </a:rPr>
                              </m:ctrlPr>
                            </m:sSubPr>
                            <m:e>
                              <m:r>
                                <a:rPr lang="en-US" sz="1050" i="1">
                                  <a:latin typeface="Cambria Math" panose="02040503050406030204" pitchFamily="18" charset="0"/>
                                </a:rPr>
                                <m:t>𝐸</m:t>
                              </m:r>
                            </m:e>
                            <m:sub>
                              <m:r>
                                <a:rPr lang="en-US" sz="1050" i="1">
                                  <a:latin typeface="Cambria Math" panose="02040503050406030204" pitchFamily="18" charset="0"/>
                                </a:rPr>
                                <m:t>𝐹</m:t>
                              </m:r>
                            </m:sub>
                          </m:sSub>
                          <m:r>
                            <a:rPr lang="en-US" sz="1050" i="0">
                              <a:latin typeface="Cambria Math" panose="02040503050406030204" pitchFamily="18" charset="0"/>
                            </a:rPr>
                            <m:t>,</m:t>
                          </m:r>
                          <m:r>
                            <a:rPr lang="en-US" sz="1050" i="1">
                              <a:latin typeface="Cambria Math" panose="02040503050406030204" pitchFamily="18" charset="0"/>
                            </a:rPr>
                            <m:t>𝑇</m:t>
                          </m:r>
                        </m:e>
                      </m:d>
                      <m:r>
                        <a:rPr lang="en-US" sz="1050" i="0">
                          <a:latin typeface="Cambria Math" panose="02040503050406030204" pitchFamily="18" charset="0"/>
                        </a:rPr>
                        <m:t>=</m:t>
                      </m:r>
                      <m:f>
                        <m:fPr>
                          <m:ctrlPr>
                            <a:rPr lang="en-US" sz="1050" i="1">
                              <a:latin typeface="Cambria Math" panose="02040503050406030204" pitchFamily="18" charset="0"/>
                            </a:rPr>
                          </m:ctrlPr>
                        </m:fPr>
                        <m:num>
                          <m:sSup>
                            <m:sSupPr>
                              <m:ctrlPr>
                                <a:rPr lang="en-US" sz="1050" i="1">
                                  <a:latin typeface="Cambria Math" panose="02040503050406030204" pitchFamily="18" charset="0"/>
                                </a:rPr>
                              </m:ctrlPr>
                            </m:sSupPr>
                            <m:e>
                              <m:r>
                                <a:rPr lang="en-US" sz="1050" i="1">
                                  <a:latin typeface="Cambria Math" panose="02040503050406030204" pitchFamily="18" charset="0"/>
                                </a:rPr>
                                <m:t>𝑒</m:t>
                              </m:r>
                            </m:e>
                            <m:sup>
                              <m:r>
                                <a:rPr lang="en-US" sz="1050" i="0">
                                  <a:latin typeface="Cambria Math" panose="02040503050406030204" pitchFamily="18" charset="0"/>
                                </a:rPr>
                                <m:t>2</m:t>
                              </m:r>
                            </m:sup>
                          </m:sSup>
                        </m:num>
                        <m:den>
                          <m:r>
                            <a:rPr lang="en-US" sz="1050" i="0">
                              <a:latin typeface="Cambria Math" panose="02040503050406030204" pitchFamily="18" charset="0"/>
                            </a:rPr>
                            <m:t>3</m:t>
                          </m:r>
                          <m:sSubSup>
                            <m:sSubSupPr>
                              <m:ctrlPr>
                                <a:rPr lang="en-US" sz="1050" i="1">
                                  <a:latin typeface="Cambria Math" panose="02040503050406030204" pitchFamily="18" charset="0"/>
                                </a:rPr>
                              </m:ctrlPr>
                            </m:sSubSupPr>
                            <m:e>
                              <m:r>
                                <a:rPr lang="en-US" sz="1050" i="1">
                                  <a:latin typeface="Cambria Math" panose="02040503050406030204" pitchFamily="18" charset="0"/>
                                </a:rPr>
                                <m:t>𝑚</m:t>
                              </m:r>
                            </m:e>
                            <m:sub>
                              <m:r>
                                <a:rPr lang="en-US" sz="1050" i="1">
                                  <a:latin typeface="Cambria Math" panose="02040503050406030204" pitchFamily="18" charset="0"/>
                                </a:rPr>
                                <m:t>𝑒</m:t>
                              </m:r>
                              <m:r>
                                <a:rPr lang="en-US" sz="1050" i="0">
                                  <a:latin typeface="Cambria Math" panose="02040503050406030204" pitchFamily="18" charset="0"/>
                                </a:rPr>
                                <m:t>0</m:t>
                              </m:r>
                            </m:sub>
                            <m:sup>
                              <m:r>
                                <a:rPr lang="en-US" sz="1050" i="0">
                                  <a:latin typeface="Cambria Math" panose="02040503050406030204" pitchFamily="18" charset="0"/>
                                </a:rPr>
                                <m:t>∗</m:t>
                              </m:r>
                            </m:sup>
                          </m:sSubSup>
                          <m:sSub>
                            <m:sSubPr>
                              <m:ctrlPr>
                                <a:rPr lang="en-US" sz="1050" i="1">
                                  <a:latin typeface="Cambria Math" panose="02040503050406030204" pitchFamily="18" charset="0"/>
                                </a:rPr>
                              </m:ctrlPr>
                            </m:sSubPr>
                            <m:e>
                              <m:r>
                                <a:rPr lang="en-US" sz="1050" i="1">
                                  <a:latin typeface="Cambria Math" panose="02040503050406030204" pitchFamily="18" charset="0"/>
                                </a:rPr>
                                <m:t>𝜀</m:t>
                              </m:r>
                            </m:e>
                            <m:sub>
                              <m:r>
                                <a:rPr lang="en-US" sz="1050" i="0">
                                  <a:latin typeface="Cambria Math" panose="02040503050406030204" pitchFamily="18" charset="0"/>
                                </a:rPr>
                                <m:t>0</m:t>
                              </m:r>
                            </m:sub>
                          </m:sSub>
                          <m:sSup>
                            <m:sSupPr>
                              <m:ctrlPr>
                                <a:rPr lang="en-US" sz="1050" i="1">
                                  <a:latin typeface="Cambria Math" panose="02040503050406030204" pitchFamily="18" charset="0"/>
                                </a:rPr>
                              </m:ctrlPr>
                            </m:sSupPr>
                            <m:e>
                              <m:r>
                                <a:rPr lang="en-US" sz="1050" i="1">
                                  <a:latin typeface="Cambria Math" panose="02040503050406030204" pitchFamily="18" charset="0"/>
                                </a:rPr>
                                <m:t>𝜋</m:t>
                              </m:r>
                            </m:e>
                            <m:sup>
                              <m:r>
                                <a:rPr lang="en-US" sz="1050" i="0">
                                  <a:latin typeface="Cambria Math" panose="02040503050406030204" pitchFamily="18" charset="0"/>
                                </a:rPr>
                                <m:t>2</m:t>
                              </m:r>
                            </m:sup>
                          </m:sSup>
                        </m:den>
                      </m:f>
                      <m:nary>
                        <m:naryPr>
                          <m:limLoc m:val="subSup"/>
                          <m:ctrlPr>
                            <a:rPr lang="en-US" sz="1050" i="1">
                              <a:latin typeface="Cambria Math" panose="02040503050406030204" pitchFamily="18" charset="0"/>
                            </a:rPr>
                          </m:ctrlPr>
                        </m:naryPr>
                        <m:sub>
                          <m:r>
                            <a:rPr lang="en-US" sz="1050" i="0">
                              <a:latin typeface="Cambria Math" panose="02040503050406030204" pitchFamily="18" charset="0"/>
                            </a:rPr>
                            <m:t>0</m:t>
                          </m:r>
                        </m:sub>
                        <m:sup>
                          <m:r>
                            <a:rPr lang="en-US" sz="1050" i="0">
                              <a:latin typeface="Cambria Math" panose="02040503050406030204" pitchFamily="18" charset="0"/>
                            </a:rPr>
                            <m:t>∞</m:t>
                          </m:r>
                        </m:sup>
                        <m:e>
                          <m:r>
                            <a:rPr lang="en-US" sz="1050" i="1">
                              <a:latin typeface="Cambria Math" panose="02040503050406030204" pitchFamily="18" charset="0"/>
                            </a:rPr>
                            <m:t>𝑑𝐸</m:t>
                          </m:r>
                          <m:sSup>
                            <m:sSupPr>
                              <m:ctrlPr>
                                <a:rPr lang="en-US" sz="1050" i="1">
                                  <a:latin typeface="Cambria Math" panose="02040503050406030204" pitchFamily="18" charset="0"/>
                                </a:rPr>
                              </m:ctrlPr>
                            </m:sSupPr>
                            <m:e>
                              <m:d>
                                <m:dPr>
                                  <m:ctrlPr>
                                    <a:rPr lang="en-US" sz="1050" i="1">
                                      <a:latin typeface="Cambria Math" panose="02040503050406030204" pitchFamily="18" charset="0"/>
                                    </a:rPr>
                                  </m:ctrlPr>
                                </m:dPr>
                                <m:e>
                                  <m:r>
                                    <a:rPr lang="en-US" sz="1050" i="0">
                                      <a:latin typeface="Cambria Math" panose="02040503050406030204" pitchFamily="18" charset="0"/>
                                    </a:rPr>
                                    <m:t>1+2</m:t>
                                  </m:r>
                                  <m:r>
                                    <a:rPr lang="en-US" sz="1050" i="1">
                                      <a:latin typeface="Cambria Math" panose="02040503050406030204" pitchFamily="18" charset="0"/>
                                    </a:rPr>
                                    <m:t>𝐶𝐸</m:t>
                                  </m:r>
                                </m:e>
                              </m:d>
                            </m:e>
                            <m:sup>
                              <m:r>
                                <a:rPr lang="en-US" sz="1050" i="0">
                                  <a:latin typeface="Cambria Math" panose="02040503050406030204" pitchFamily="18" charset="0"/>
                                </a:rPr>
                                <m:t>−1</m:t>
                              </m:r>
                            </m:sup>
                          </m:sSup>
                          <m:sSup>
                            <m:sSupPr>
                              <m:ctrlPr>
                                <a:rPr lang="en-US" sz="1050" i="1">
                                  <a:latin typeface="Cambria Math" panose="02040503050406030204" pitchFamily="18" charset="0"/>
                                </a:rPr>
                              </m:ctrlPr>
                            </m:sSupPr>
                            <m:e>
                              <m:d>
                                <m:dPr>
                                  <m:begChr m:val="["/>
                                  <m:endChr m:val="]"/>
                                  <m:ctrlPr>
                                    <a:rPr lang="en-US" sz="1050" i="1">
                                      <a:latin typeface="Cambria Math" panose="02040503050406030204" pitchFamily="18" charset="0"/>
                                    </a:rPr>
                                  </m:ctrlPr>
                                </m:dPr>
                                <m:e>
                                  <m:f>
                                    <m:fPr>
                                      <m:ctrlPr>
                                        <a:rPr lang="en-US" sz="1050" i="1">
                                          <a:latin typeface="Cambria Math" panose="02040503050406030204" pitchFamily="18" charset="0"/>
                                        </a:rPr>
                                      </m:ctrlPr>
                                    </m:fPr>
                                    <m:num>
                                      <m:r>
                                        <a:rPr lang="en-US" sz="1050" i="0">
                                          <a:latin typeface="Cambria Math" panose="02040503050406030204" pitchFamily="18" charset="0"/>
                                        </a:rPr>
                                        <m:t>2</m:t>
                                      </m:r>
                                      <m:sSubSup>
                                        <m:sSubSupPr>
                                          <m:ctrlPr>
                                            <a:rPr lang="en-US" sz="1050" i="1">
                                              <a:latin typeface="Cambria Math" panose="02040503050406030204" pitchFamily="18" charset="0"/>
                                            </a:rPr>
                                          </m:ctrlPr>
                                        </m:sSubSupPr>
                                        <m:e>
                                          <m:r>
                                            <a:rPr lang="en-US" sz="1050" i="1">
                                              <a:latin typeface="Cambria Math" panose="02040503050406030204" pitchFamily="18" charset="0"/>
                                            </a:rPr>
                                            <m:t>𝑚</m:t>
                                          </m:r>
                                        </m:e>
                                        <m:sub>
                                          <m:r>
                                            <a:rPr lang="en-US" sz="1050" i="1">
                                              <a:latin typeface="Cambria Math" panose="02040503050406030204" pitchFamily="18" charset="0"/>
                                            </a:rPr>
                                            <m:t>𝑒</m:t>
                                          </m:r>
                                          <m:r>
                                            <a:rPr lang="en-US" sz="1050" i="0">
                                              <a:latin typeface="Cambria Math" panose="02040503050406030204" pitchFamily="18" charset="0"/>
                                            </a:rPr>
                                            <m:t>0</m:t>
                                          </m:r>
                                        </m:sub>
                                        <m:sup>
                                          <m:r>
                                            <a:rPr lang="en-US" sz="1050" i="0">
                                              <a:latin typeface="Cambria Math" panose="02040503050406030204" pitchFamily="18" charset="0"/>
                                            </a:rPr>
                                            <m:t>∗</m:t>
                                          </m:r>
                                        </m:sup>
                                      </m:sSubSup>
                                    </m:num>
                                    <m:den>
                                      <m:sSup>
                                        <m:sSupPr>
                                          <m:ctrlPr>
                                            <a:rPr lang="en-US" sz="1050" i="1">
                                              <a:latin typeface="Cambria Math" panose="02040503050406030204" pitchFamily="18" charset="0"/>
                                            </a:rPr>
                                          </m:ctrlPr>
                                        </m:sSupPr>
                                        <m:e>
                                          <m:r>
                                            <a:rPr lang="en-US" sz="1050" i="0">
                                              <a:latin typeface="Cambria Math" panose="02040503050406030204" pitchFamily="18" charset="0"/>
                                            </a:rPr>
                                            <m:t>ℏ</m:t>
                                          </m:r>
                                        </m:e>
                                        <m:sup>
                                          <m:r>
                                            <a:rPr lang="en-US" sz="1050" i="0">
                                              <a:latin typeface="Cambria Math" panose="02040503050406030204" pitchFamily="18" charset="0"/>
                                            </a:rPr>
                                            <m:t>2</m:t>
                                          </m:r>
                                        </m:sup>
                                      </m:sSup>
                                    </m:den>
                                  </m:f>
                                  <m:d>
                                    <m:dPr>
                                      <m:ctrlPr>
                                        <a:rPr lang="en-US" sz="1050" i="1">
                                          <a:latin typeface="Cambria Math" panose="02040503050406030204" pitchFamily="18" charset="0"/>
                                        </a:rPr>
                                      </m:ctrlPr>
                                    </m:dPr>
                                    <m:e>
                                      <m:r>
                                        <a:rPr lang="en-US" sz="1050" i="1">
                                          <a:latin typeface="Cambria Math" panose="02040503050406030204" pitchFamily="18" charset="0"/>
                                        </a:rPr>
                                        <m:t>𝐸</m:t>
                                      </m:r>
                                      <m:r>
                                        <a:rPr lang="en-US" sz="1050" i="0">
                                          <a:latin typeface="Cambria Math" panose="02040503050406030204" pitchFamily="18" charset="0"/>
                                        </a:rPr>
                                        <m:t>+</m:t>
                                      </m:r>
                                      <m:r>
                                        <a:rPr lang="en-US" sz="1050" i="1">
                                          <a:latin typeface="Cambria Math" panose="02040503050406030204" pitchFamily="18" charset="0"/>
                                        </a:rPr>
                                        <m:t>𝐶</m:t>
                                      </m:r>
                                      <m:sSup>
                                        <m:sSupPr>
                                          <m:ctrlPr>
                                            <a:rPr lang="en-US" sz="1050" i="1">
                                              <a:latin typeface="Cambria Math" panose="02040503050406030204" pitchFamily="18" charset="0"/>
                                            </a:rPr>
                                          </m:ctrlPr>
                                        </m:sSupPr>
                                        <m:e>
                                          <m:r>
                                            <a:rPr lang="en-US" sz="1050" i="1">
                                              <a:latin typeface="Cambria Math" panose="02040503050406030204" pitchFamily="18" charset="0"/>
                                            </a:rPr>
                                            <m:t>𝐸</m:t>
                                          </m:r>
                                        </m:e>
                                        <m:sup>
                                          <m:r>
                                            <a:rPr lang="en-US" sz="1050" i="0">
                                              <a:latin typeface="Cambria Math" panose="02040503050406030204" pitchFamily="18" charset="0"/>
                                            </a:rPr>
                                            <m:t>2</m:t>
                                          </m:r>
                                        </m:sup>
                                      </m:sSup>
                                    </m:e>
                                  </m:d>
                                </m:e>
                              </m:d>
                            </m:e>
                            <m:sup>
                              <m:f>
                                <m:fPr>
                                  <m:ctrlPr>
                                    <a:rPr lang="en-US" sz="1050" i="1">
                                      <a:latin typeface="Cambria Math" panose="02040503050406030204" pitchFamily="18" charset="0"/>
                                    </a:rPr>
                                  </m:ctrlPr>
                                </m:fPr>
                                <m:num>
                                  <m:r>
                                    <a:rPr lang="en-US" sz="1050" i="0">
                                      <a:latin typeface="Cambria Math" panose="02040503050406030204" pitchFamily="18" charset="0"/>
                                    </a:rPr>
                                    <m:t>3</m:t>
                                  </m:r>
                                </m:num>
                                <m:den>
                                  <m:r>
                                    <a:rPr lang="en-US" sz="1050" i="0">
                                      <a:latin typeface="Cambria Math" panose="02040503050406030204" pitchFamily="18" charset="0"/>
                                    </a:rPr>
                                    <m:t>2</m:t>
                                  </m:r>
                                </m:den>
                              </m:f>
                            </m:sup>
                          </m:sSup>
                          <m:d>
                            <m:dPr>
                              <m:begChr m:val="["/>
                              <m:endChr m:val="]"/>
                              <m:ctrlPr>
                                <a:rPr lang="en-US" sz="1050" i="1">
                                  <a:latin typeface="Cambria Math" panose="02040503050406030204" pitchFamily="18" charset="0"/>
                                </a:rPr>
                              </m:ctrlPr>
                            </m:dPr>
                            <m:e>
                              <m:r>
                                <a:rPr lang="en-US" sz="1050" i="0">
                                  <a:latin typeface="Cambria Math" panose="02040503050406030204" pitchFamily="18" charset="0"/>
                                </a:rPr>
                                <m:t>−</m:t>
                              </m:r>
                              <m:f>
                                <m:fPr>
                                  <m:ctrlPr>
                                    <a:rPr lang="en-US" sz="1050" i="1">
                                      <a:latin typeface="Cambria Math" panose="02040503050406030204" pitchFamily="18" charset="0"/>
                                    </a:rPr>
                                  </m:ctrlPr>
                                </m:fPr>
                                <m:num>
                                  <m:r>
                                    <a:rPr lang="en-US" sz="1050" i="0">
                                      <a:latin typeface="Cambria Math" panose="02040503050406030204" pitchFamily="18" charset="0"/>
                                    </a:rPr>
                                    <m:t>𝜕</m:t>
                                  </m:r>
                                  <m:sSub>
                                    <m:sSubPr>
                                      <m:ctrlPr>
                                        <a:rPr lang="en-US" sz="1050" i="1">
                                          <a:latin typeface="Cambria Math" panose="02040503050406030204" pitchFamily="18" charset="0"/>
                                        </a:rPr>
                                      </m:ctrlPr>
                                    </m:sSubPr>
                                    <m:e>
                                      <m:r>
                                        <a:rPr lang="en-US" sz="1050" i="1">
                                          <a:latin typeface="Cambria Math" panose="02040503050406030204" pitchFamily="18" charset="0"/>
                                        </a:rPr>
                                        <m:t>𝑓</m:t>
                                      </m:r>
                                    </m:e>
                                    <m:sub>
                                      <m:r>
                                        <a:rPr lang="en-US" sz="1050" i="1">
                                          <a:latin typeface="Cambria Math" panose="02040503050406030204" pitchFamily="18" charset="0"/>
                                        </a:rPr>
                                        <m:t>𝐹𝐷</m:t>
                                      </m:r>
                                    </m:sub>
                                  </m:sSub>
                                </m:num>
                                <m:den>
                                  <m:r>
                                    <a:rPr lang="en-US" sz="1050" i="0">
                                      <a:latin typeface="Cambria Math" panose="02040503050406030204" pitchFamily="18" charset="0"/>
                                    </a:rPr>
                                    <m:t>𝜕</m:t>
                                  </m:r>
                                  <m:r>
                                    <a:rPr lang="en-US" sz="1050" i="1">
                                      <a:latin typeface="Cambria Math" panose="02040503050406030204" pitchFamily="18" charset="0"/>
                                    </a:rPr>
                                    <m:t>𝐸</m:t>
                                  </m:r>
                                </m:den>
                              </m:f>
                              <m:d>
                                <m:dPr>
                                  <m:ctrlPr>
                                    <a:rPr lang="en-US" sz="1050" i="1">
                                      <a:latin typeface="Cambria Math" panose="02040503050406030204" pitchFamily="18" charset="0"/>
                                    </a:rPr>
                                  </m:ctrlPr>
                                </m:dPr>
                                <m:e>
                                  <m:sSub>
                                    <m:sSubPr>
                                      <m:ctrlPr>
                                        <a:rPr lang="en-US" sz="1050" i="1">
                                          <a:latin typeface="Cambria Math" panose="02040503050406030204" pitchFamily="18" charset="0"/>
                                        </a:rPr>
                                      </m:ctrlPr>
                                    </m:sSubPr>
                                    <m:e>
                                      <m:r>
                                        <a:rPr lang="en-US" sz="1050" i="1">
                                          <a:latin typeface="Cambria Math" panose="02040503050406030204" pitchFamily="18" charset="0"/>
                                        </a:rPr>
                                        <m:t>𝐸</m:t>
                                      </m:r>
                                    </m:e>
                                    <m:sub>
                                      <m:r>
                                        <a:rPr lang="en-US" sz="1050" i="1">
                                          <a:latin typeface="Cambria Math" panose="02040503050406030204" pitchFamily="18" charset="0"/>
                                        </a:rPr>
                                        <m:t>𝐹</m:t>
                                      </m:r>
                                    </m:sub>
                                  </m:sSub>
                                </m:e>
                              </m:d>
                            </m:e>
                          </m:d>
                        </m:e>
                      </m:nary>
                    </m:oMath>
                  </m:oMathPara>
                </a14:m>
                <a:endParaRPr lang="en-US" sz="1050" dirty="0"/>
              </a:p>
            </p:txBody>
          </p:sp>
        </mc:Choice>
        <mc:Fallback xmlns="">
          <p:sp>
            <p:nvSpPr>
              <p:cNvPr id="17" name="Rectangle 16">
                <a:extLst>
                  <a:ext uri="{FF2B5EF4-FFF2-40B4-BE49-F238E27FC236}">
                    <a16:creationId xmlns:a16="http://schemas.microsoft.com/office/drawing/2014/main" id="{C2632690-2680-4EBE-84DA-44171DDE1B6E}"/>
                  </a:ext>
                </a:extLst>
              </p:cNvPr>
              <p:cNvSpPr>
                <a:spLocks noRot="1" noChangeAspect="1" noMove="1" noResize="1" noEditPoints="1" noAdjustHandles="1" noChangeArrowheads="1" noChangeShapeType="1" noTextEdit="1"/>
              </p:cNvSpPr>
              <p:nvPr/>
            </p:nvSpPr>
            <p:spPr>
              <a:xfrm>
                <a:off x="1043829" y="4850038"/>
                <a:ext cx="4030980" cy="718595"/>
              </a:xfrm>
              <a:prstGeom prst="rect">
                <a:avLst/>
              </a:prstGeom>
              <a:blipFill>
                <a:blip r:embed="rId8"/>
                <a:stretch>
                  <a:fillRect/>
                </a:stretch>
              </a:blipFill>
            </p:spPr>
            <p:txBody>
              <a:bodyPr/>
              <a:lstStyle/>
              <a:p>
                <a:r>
                  <a:rPr lang="en-US">
                    <a:noFill/>
                  </a:rPr>
                  <a:t> </a:t>
                </a:r>
              </a:p>
            </p:txBody>
          </p:sp>
        </mc:Fallback>
      </mc:AlternateContent>
      <p:sp>
        <p:nvSpPr>
          <p:cNvPr id="18" name="Rectangle 17">
            <a:extLst>
              <a:ext uri="{FF2B5EF4-FFF2-40B4-BE49-F238E27FC236}">
                <a16:creationId xmlns:a16="http://schemas.microsoft.com/office/drawing/2014/main" id="{C00FCB96-1C40-42C2-9D8D-063EA24939B8}"/>
              </a:ext>
            </a:extLst>
          </p:cNvPr>
          <p:cNvSpPr/>
          <p:nvPr/>
        </p:nvSpPr>
        <p:spPr>
          <a:xfrm>
            <a:off x="1040046" y="4578623"/>
            <a:ext cx="2527936" cy="307777"/>
          </a:xfrm>
          <a:prstGeom prst="rect">
            <a:avLst/>
          </a:prstGeom>
        </p:spPr>
        <p:txBody>
          <a:bodyPr wrap="none">
            <a:spAutoFit/>
          </a:bodyPr>
          <a:lstStyle/>
          <a:p>
            <a:r>
              <a:rPr lang="en-US" sz="1400" dirty="0">
                <a:solidFill>
                  <a:schemeClr val="accent5"/>
                </a:solidFill>
              </a:rPr>
              <a:t>Non-parabolic conduction band </a:t>
            </a:r>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82DD626C-219A-4A59-9B31-006D3C489377}"/>
                  </a:ext>
                </a:extLst>
              </p:cNvPr>
              <p:cNvSpPr txBox="1"/>
              <p:nvPr/>
            </p:nvSpPr>
            <p:spPr>
              <a:xfrm>
                <a:off x="1129739" y="5679447"/>
                <a:ext cx="3859159" cy="548548"/>
              </a:xfrm>
              <a:prstGeom prst="rect">
                <a:avLst/>
              </a:prstGeom>
              <a:noFill/>
            </p:spPr>
            <p:txBody>
              <a:bodyPr wrap="square" rtlCol="0">
                <a:spAutoFit/>
              </a:bodyPr>
              <a:lstStyle/>
              <a:p>
                <a:pPr marL="285750" indent="-285750">
                  <a:buFont typeface="Arial" panose="020B0604020202020204" pitchFamily="34" charset="0"/>
                  <a:buChar char="•"/>
                </a:pPr>
                <a:r>
                  <a:rPr lang="en-US" sz="1200" dirty="0">
                    <a:solidFill>
                      <a:srgbClr val="DC4405"/>
                    </a:solidFill>
                  </a:rPr>
                  <a:t>Non-parabolic parameter of the conduction band: </a:t>
                </a:r>
                <a14:m>
                  <m:oMath xmlns:m="http://schemas.openxmlformats.org/officeDocument/2006/math">
                    <m:r>
                      <a:rPr lang="en-US" sz="1200" i="1">
                        <a:latin typeface="Cambria Math" panose="02040503050406030204" pitchFamily="18" charset="0"/>
                      </a:rPr>
                      <m:t>𝐶</m:t>
                    </m:r>
                  </m:oMath>
                </a14:m>
                <a:endParaRPr lang="en-US" sz="1200" dirty="0">
                  <a:solidFill>
                    <a:schemeClr val="tx1"/>
                  </a:solidFill>
                </a:endParaRPr>
              </a:p>
              <a:p>
                <a:pPr marL="285750" indent="-285750">
                  <a:buFont typeface="Arial" panose="020B0604020202020204" pitchFamily="34" charset="0"/>
                  <a:buChar char="•"/>
                </a:pPr>
                <a:r>
                  <a:rPr lang="en-US" sz="1200" dirty="0">
                    <a:solidFill>
                      <a:srgbClr val="DC4405"/>
                    </a:solidFill>
                  </a:rPr>
                  <a:t>Thermal broadening of Fermi-Dirac distribution: </a:t>
                </a:r>
                <a14:m>
                  <m:oMath xmlns:m="http://schemas.openxmlformats.org/officeDocument/2006/math">
                    <m:f>
                      <m:fPr>
                        <m:ctrlPr>
                          <a:rPr lang="en-US" sz="1200" i="1">
                            <a:latin typeface="Cambria Math" panose="02040503050406030204" pitchFamily="18" charset="0"/>
                          </a:rPr>
                        </m:ctrlPr>
                      </m:fPr>
                      <m:num>
                        <m:r>
                          <a:rPr lang="en-US" sz="1200">
                            <a:latin typeface="Cambria Math" panose="02040503050406030204" pitchFamily="18" charset="0"/>
                          </a:rPr>
                          <m:t>𝜕</m:t>
                        </m:r>
                        <m:sSub>
                          <m:sSubPr>
                            <m:ctrlPr>
                              <a:rPr lang="en-US" sz="1200" i="1">
                                <a:latin typeface="Cambria Math" panose="02040503050406030204" pitchFamily="18" charset="0"/>
                              </a:rPr>
                            </m:ctrlPr>
                          </m:sSubPr>
                          <m:e>
                            <m:r>
                              <a:rPr lang="en-US" sz="1200" i="1">
                                <a:latin typeface="Cambria Math" panose="02040503050406030204" pitchFamily="18" charset="0"/>
                              </a:rPr>
                              <m:t>𝑓</m:t>
                            </m:r>
                          </m:e>
                          <m:sub>
                            <m:r>
                              <a:rPr lang="en-US" sz="1200" i="1">
                                <a:latin typeface="Cambria Math" panose="02040503050406030204" pitchFamily="18" charset="0"/>
                              </a:rPr>
                              <m:t>𝐹𝐷</m:t>
                            </m:r>
                          </m:sub>
                        </m:sSub>
                      </m:num>
                      <m:den>
                        <m:r>
                          <a:rPr lang="en-US" sz="1200">
                            <a:latin typeface="Cambria Math" panose="02040503050406030204" pitchFamily="18" charset="0"/>
                          </a:rPr>
                          <m:t>𝜕</m:t>
                        </m:r>
                        <m:r>
                          <a:rPr lang="en-US" sz="1200" i="1">
                            <a:latin typeface="Cambria Math" panose="02040503050406030204" pitchFamily="18" charset="0"/>
                          </a:rPr>
                          <m:t>𝐸</m:t>
                        </m:r>
                      </m:den>
                    </m:f>
                  </m:oMath>
                </a14:m>
                <a:endParaRPr lang="en-US" sz="1200" dirty="0">
                  <a:solidFill>
                    <a:schemeClr val="tx1"/>
                  </a:solidFill>
                </a:endParaRPr>
              </a:p>
            </p:txBody>
          </p:sp>
        </mc:Choice>
        <mc:Fallback xmlns="">
          <p:sp>
            <p:nvSpPr>
              <p:cNvPr id="19" name="TextBox 18">
                <a:extLst>
                  <a:ext uri="{FF2B5EF4-FFF2-40B4-BE49-F238E27FC236}">
                    <a16:creationId xmlns:a16="http://schemas.microsoft.com/office/drawing/2014/main" id="{82DD626C-219A-4A59-9B31-006D3C489377}"/>
                  </a:ext>
                </a:extLst>
              </p:cNvPr>
              <p:cNvSpPr txBox="1">
                <a:spLocks noRot="1" noChangeAspect="1" noMove="1" noResize="1" noEditPoints="1" noAdjustHandles="1" noChangeArrowheads="1" noChangeShapeType="1" noTextEdit="1"/>
              </p:cNvSpPr>
              <p:nvPr/>
            </p:nvSpPr>
            <p:spPr>
              <a:xfrm>
                <a:off x="1129739" y="5679447"/>
                <a:ext cx="3859159" cy="548548"/>
              </a:xfrm>
              <a:prstGeom prst="rect">
                <a:avLst/>
              </a:prstGeom>
              <a:blipFill>
                <a:blip r:embed="rId9"/>
                <a:stretch>
                  <a:fillRect t="-1111" b="-111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Rectangle 19">
                <a:extLst>
                  <a:ext uri="{FF2B5EF4-FFF2-40B4-BE49-F238E27FC236}">
                    <a16:creationId xmlns:a16="http://schemas.microsoft.com/office/drawing/2014/main" id="{9C7A2684-D23C-43DF-AA6C-CAAE122E7DFE}"/>
                  </a:ext>
                </a:extLst>
              </p:cNvPr>
              <p:cNvSpPr/>
              <p:nvPr/>
            </p:nvSpPr>
            <p:spPr>
              <a:xfrm>
                <a:off x="6096000" y="6205101"/>
                <a:ext cx="3935949" cy="338554"/>
              </a:xfrm>
              <a:prstGeom prst="rect">
                <a:avLst/>
              </a:prstGeom>
            </p:spPr>
            <p:txBody>
              <a:bodyPr wrap="none">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Optical properties of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CdO</a:t>
                </a:r>
                <a:r>
                  <a:rPr lang="en-US" sz="1600" dirty="0">
                    <a:solidFill>
                      <a:schemeClr val="accent1">
                        <a:lumMod val="75000"/>
                      </a:schemeClr>
                    </a:solidFill>
                    <a:latin typeface="Times New Roman" panose="02020603050405020304" pitchFamily="18" charset="0"/>
                    <a:cs typeface="Times New Roman" panose="02020603050405020304" pitchFamily="18" charset="0"/>
                  </a:rPr>
                  <a:t>, µ=300 </a:t>
                </a:r>
                <a14:m>
                  <m:oMath xmlns:m="http://schemas.openxmlformats.org/officeDocument/2006/math">
                    <m:sSup>
                      <m:sSupPr>
                        <m:ctrlPr>
                          <a:rPr lang="en-US" sz="1600" i="1" smtClean="0">
                            <a:solidFill>
                              <a:schemeClr val="accent5"/>
                            </a:solidFill>
                            <a:latin typeface="Cambria Math" panose="02040503050406030204" pitchFamily="18" charset="0"/>
                            <a:ea typeface="Arial Unicode MS" pitchFamily="34" charset="-122"/>
                            <a:cs typeface="Arial Unicode MS" pitchFamily="34" charset="-122"/>
                          </a:rPr>
                        </m:ctrlPr>
                      </m:sSupPr>
                      <m:e>
                        <m:r>
                          <a:rPr lang="en-US" sz="1600" i="1">
                            <a:solidFill>
                              <a:schemeClr val="accent5"/>
                            </a:solidFill>
                            <a:latin typeface="Cambria Math" panose="02040503050406030204" pitchFamily="18" charset="0"/>
                            <a:ea typeface="Arial Unicode MS" pitchFamily="34" charset="-122"/>
                            <a:cs typeface="Arial Unicode MS" pitchFamily="34" charset="-122"/>
                          </a:rPr>
                          <m:t>𝑐𝑚</m:t>
                        </m:r>
                      </m:e>
                      <m:sup>
                        <m:r>
                          <a:rPr lang="en-US" sz="1600" i="1">
                            <a:solidFill>
                              <a:schemeClr val="accent5"/>
                            </a:solidFill>
                            <a:latin typeface="Cambria Math" panose="02040503050406030204" pitchFamily="18" charset="0"/>
                            <a:ea typeface="Arial Unicode MS" pitchFamily="34" charset="-122"/>
                            <a:cs typeface="Arial Unicode MS" pitchFamily="34" charset="-122"/>
                          </a:rPr>
                          <m:t>2</m:t>
                        </m:r>
                      </m:sup>
                    </m:sSup>
                    <m:r>
                      <a:rPr lang="en-US" sz="1600" i="1">
                        <a:solidFill>
                          <a:schemeClr val="accent5"/>
                        </a:solidFill>
                        <a:latin typeface="Cambria Math" panose="02040503050406030204" pitchFamily="18" charset="0"/>
                        <a:ea typeface="Arial Unicode MS" pitchFamily="34" charset="-122"/>
                        <a:cs typeface="Arial Unicode MS" pitchFamily="34" charset="-122"/>
                      </a:rPr>
                      <m:t>/(</m:t>
                    </m:r>
                    <m:r>
                      <a:rPr lang="en-US" sz="1600" i="1">
                        <a:solidFill>
                          <a:schemeClr val="accent5"/>
                        </a:solidFill>
                        <a:latin typeface="Cambria Math" panose="02040503050406030204" pitchFamily="18" charset="0"/>
                        <a:ea typeface="Arial Unicode MS" pitchFamily="34" charset="-122"/>
                        <a:cs typeface="Arial Unicode MS" pitchFamily="34" charset="-122"/>
                      </a:rPr>
                      <m:t>𝑉𝑠</m:t>
                    </m:r>
                    <m:r>
                      <a:rPr lang="en-US" sz="1600" i="1">
                        <a:solidFill>
                          <a:schemeClr val="accent5"/>
                        </a:solidFill>
                        <a:latin typeface="Cambria Math" panose="02040503050406030204" pitchFamily="18" charset="0"/>
                        <a:ea typeface="Arial Unicode MS" pitchFamily="34" charset="-122"/>
                        <a:cs typeface="Arial Unicode MS" pitchFamily="34" charset="-122"/>
                      </a:rPr>
                      <m:t>)</m:t>
                    </m:r>
                  </m:oMath>
                </a14:m>
                <a:r>
                  <a:rPr lang="en-US" sz="1600" dirty="0">
                    <a:solidFill>
                      <a:schemeClr val="accent5"/>
                    </a:solidFill>
                    <a:latin typeface="Times New Roman" panose="02020603050405020304" pitchFamily="18" charset="0"/>
                    <a:cs typeface="Times New Roman" panose="02020603050405020304" pitchFamily="18" charset="0"/>
                  </a:rPr>
                  <a:t> </a:t>
                </a:r>
                <a:endParaRPr lang="en-US" sz="1600" dirty="0">
                  <a:solidFill>
                    <a:schemeClr val="accent1">
                      <a:lumMod val="75000"/>
                    </a:schemeClr>
                  </a:solidFill>
                  <a:latin typeface="Times New Roman" panose="02020603050405020304" pitchFamily="18" charset="0"/>
                  <a:cs typeface="Times New Roman" panose="02020603050405020304" pitchFamily="18" charset="0"/>
                </a:endParaRPr>
              </a:p>
            </p:txBody>
          </p:sp>
        </mc:Choice>
        <mc:Fallback xmlns="">
          <p:sp>
            <p:nvSpPr>
              <p:cNvPr id="20" name="Rectangle 19">
                <a:extLst>
                  <a:ext uri="{FF2B5EF4-FFF2-40B4-BE49-F238E27FC236}">
                    <a16:creationId xmlns:a16="http://schemas.microsoft.com/office/drawing/2014/main" id="{9C7A2684-D23C-43DF-AA6C-CAAE122E7DFE}"/>
                  </a:ext>
                </a:extLst>
              </p:cNvPr>
              <p:cNvSpPr>
                <a:spLocks noRot="1" noChangeAspect="1" noMove="1" noResize="1" noEditPoints="1" noAdjustHandles="1" noChangeArrowheads="1" noChangeShapeType="1" noTextEdit="1"/>
              </p:cNvSpPr>
              <p:nvPr/>
            </p:nvSpPr>
            <p:spPr>
              <a:xfrm>
                <a:off x="6096000" y="6205101"/>
                <a:ext cx="3935949" cy="338554"/>
              </a:xfrm>
              <a:prstGeom prst="rect">
                <a:avLst/>
              </a:prstGeom>
              <a:blipFill>
                <a:blip r:embed="rId10"/>
                <a:stretch>
                  <a:fillRect l="-774" t="-5455" b="-23636"/>
                </a:stretch>
              </a:blipFill>
            </p:spPr>
            <p:txBody>
              <a:bodyPr/>
              <a:lstStyle/>
              <a:p>
                <a:r>
                  <a:rPr lang="en-US">
                    <a:noFill/>
                  </a:rPr>
                  <a:t> </a:t>
                </a:r>
              </a:p>
            </p:txBody>
          </p:sp>
        </mc:Fallback>
      </mc:AlternateContent>
      <p:grpSp>
        <p:nvGrpSpPr>
          <p:cNvPr id="25" name="Group 24">
            <a:extLst>
              <a:ext uri="{FF2B5EF4-FFF2-40B4-BE49-F238E27FC236}">
                <a16:creationId xmlns:a16="http://schemas.microsoft.com/office/drawing/2014/main" id="{D5F94FE7-EE98-4CF3-8BA8-3ED80357F22A}"/>
              </a:ext>
            </a:extLst>
          </p:cNvPr>
          <p:cNvGrpSpPr/>
          <p:nvPr/>
        </p:nvGrpSpPr>
        <p:grpSpPr>
          <a:xfrm>
            <a:off x="7240859" y="4578623"/>
            <a:ext cx="468351" cy="930079"/>
            <a:chOff x="7240859" y="4578623"/>
            <a:chExt cx="468351" cy="930079"/>
          </a:xfrm>
        </p:grpSpPr>
        <p:cxnSp>
          <p:nvCxnSpPr>
            <p:cNvPr id="22" name="Straight Arrow Connector 21">
              <a:extLst>
                <a:ext uri="{FF2B5EF4-FFF2-40B4-BE49-F238E27FC236}">
                  <a16:creationId xmlns:a16="http://schemas.microsoft.com/office/drawing/2014/main" id="{05A32122-4E81-4EAE-8641-C9F75BFA45D1}"/>
                </a:ext>
              </a:extLst>
            </p:cNvPr>
            <p:cNvCxnSpPr/>
            <p:nvPr/>
          </p:nvCxnSpPr>
          <p:spPr>
            <a:xfrm flipV="1">
              <a:off x="7709210" y="4578623"/>
              <a:ext cx="0" cy="922645"/>
            </a:xfrm>
            <a:prstGeom prst="straightConnector1">
              <a:avLst/>
            </a:prstGeom>
            <a:ln w="28575">
              <a:solidFill>
                <a:srgbClr val="00B0F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2F05391-D837-4781-BF46-16A899CDB897}"/>
                </a:ext>
              </a:extLst>
            </p:cNvPr>
            <p:cNvCxnSpPr/>
            <p:nvPr/>
          </p:nvCxnSpPr>
          <p:spPr>
            <a:xfrm flipH="1">
              <a:off x="7240859" y="5508702"/>
              <a:ext cx="468351" cy="0"/>
            </a:xfrm>
            <a:prstGeom prst="straightConnector1">
              <a:avLst/>
            </a:prstGeom>
            <a:ln w="28575">
              <a:solidFill>
                <a:srgbClr val="00B0F0"/>
              </a:solidFill>
              <a:prstDash val="sysDash"/>
              <a:tailEnd type="triangle"/>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26" name="Rectangle 25">
                <a:extLst>
                  <a:ext uri="{FF2B5EF4-FFF2-40B4-BE49-F238E27FC236}">
                    <a16:creationId xmlns:a16="http://schemas.microsoft.com/office/drawing/2014/main" id="{217C5E99-6212-413E-9700-B5B18B185186}"/>
                  </a:ext>
                </a:extLst>
              </p:cNvPr>
              <p:cNvSpPr/>
              <p:nvPr/>
            </p:nvSpPr>
            <p:spPr>
              <a:xfrm>
                <a:off x="10373355" y="4998363"/>
                <a:ext cx="939809" cy="68108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solidFill>
                                <a:srgbClr val="7030A0"/>
                              </a:solidFill>
                              <a:latin typeface="Cambria Math" panose="02040503050406030204" pitchFamily="18" charset="0"/>
                              <a:ea typeface="Cambria Math" panose="02040503050406030204" pitchFamily="18" charset="0"/>
                            </a:rPr>
                          </m:ctrlPr>
                        </m:fPr>
                        <m:num>
                          <m:sSubSup>
                            <m:sSubSupPr>
                              <m:ctrlPr>
                                <a:rPr lang="en-US" i="1">
                                  <a:solidFill>
                                    <a:srgbClr val="7030A0"/>
                                  </a:solidFill>
                                  <a:latin typeface="Cambria Math" panose="02040503050406030204" pitchFamily="18" charset="0"/>
                                </a:rPr>
                              </m:ctrlPr>
                            </m:sSubSupPr>
                            <m:e>
                              <m:r>
                                <a:rPr lang="en-US" i="1">
                                  <a:solidFill>
                                    <a:srgbClr val="7030A0"/>
                                  </a:solidFill>
                                  <a:latin typeface="Cambria Math" panose="02040503050406030204" pitchFamily="18" charset="0"/>
                                </a:rPr>
                                <m:t>𝜀</m:t>
                              </m:r>
                            </m:e>
                            <m:sub>
                              <m:r>
                                <a:rPr lang="en-US" i="1">
                                  <a:solidFill>
                                    <a:srgbClr val="7030A0"/>
                                  </a:solidFill>
                                  <a:latin typeface="Cambria Math" panose="02040503050406030204" pitchFamily="18" charset="0"/>
                                </a:rPr>
                                <m:t>𝑇𝐶𝑂</m:t>
                              </m:r>
                            </m:sub>
                            <m:sup>
                              <m:r>
                                <a:rPr lang="en-US" i="1">
                                  <a:solidFill>
                                    <a:srgbClr val="7030A0"/>
                                  </a:solidFill>
                                  <a:latin typeface="Cambria Math" panose="02040503050406030204" pitchFamily="18" charset="0"/>
                                </a:rPr>
                                <m:t>′′</m:t>
                              </m:r>
                            </m:sup>
                          </m:sSubSup>
                        </m:num>
                        <m:den>
                          <m:sSup>
                            <m:sSupPr>
                              <m:ctrlPr>
                                <a:rPr lang="en-US" i="1">
                                  <a:solidFill>
                                    <a:srgbClr val="7030A0"/>
                                  </a:solidFill>
                                  <a:latin typeface="Cambria Math" panose="02040503050406030204" pitchFamily="18" charset="0"/>
                                  <a:ea typeface="Cambria Math" panose="02040503050406030204" pitchFamily="18" charset="0"/>
                                </a:rPr>
                              </m:ctrlPr>
                            </m:sSupPr>
                            <m:e>
                              <m:r>
                                <a:rPr lang="en-US" i="1">
                                  <a:solidFill>
                                    <a:srgbClr val="7030A0"/>
                                  </a:solidFill>
                                  <a:latin typeface="Cambria Math" panose="02040503050406030204" pitchFamily="18" charset="0"/>
                                  <a:ea typeface="Cambria Math" panose="02040503050406030204" pitchFamily="18" charset="0"/>
                                </a:rPr>
                                <m:t>|</m:t>
                              </m:r>
                              <m:sSub>
                                <m:sSubPr>
                                  <m:ctrlPr>
                                    <a:rPr lang="en-US" i="1">
                                      <a:solidFill>
                                        <a:srgbClr val="7030A0"/>
                                      </a:solidFill>
                                      <a:latin typeface="Cambria Math" panose="02040503050406030204" pitchFamily="18" charset="0"/>
                                    </a:rPr>
                                  </m:ctrlPr>
                                </m:sSubPr>
                                <m:e>
                                  <m:r>
                                    <a:rPr lang="en-US" i="1">
                                      <a:solidFill>
                                        <a:srgbClr val="7030A0"/>
                                      </a:solidFill>
                                      <a:latin typeface="Cambria Math" panose="02040503050406030204" pitchFamily="18" charset="0"/>
                                    </a:rPr>
                                    <m:t>𝜀</m:t>
                                  </m:r>
                                </m:e>
                                <m:sub>
                                  <m:r>
                                    <a:rPr lang="en-US" i="1">
                                      <a:solidFill>
                                        <a:srgbClr val="7030A0"/>
                                      </a:solidFill>
                                      <a:latin typeface="Cambria Math" panose="02040503050406030204" pitchFamily="18" charset="0"/>
                                    </a:rPr>
                                    <m:t>𝑇𝐶𝑂</m:t>
                                  </m:r>
                                </m:sub>
                              </m:sSub>
                              <m:r>
                                <a:rPr lang="en-US" i="1">
                                  <a:solidFill>
                                    <a:srgbClr val="7030A0"/>
                                  </a:solidFill>
                                  <a:latin typeface="Cambria Math" panose="02040503050406030204" pitchFamily="18" charset="0"/>
                                  <a:ea typeface="Cambria Math" panose="02040503050406030204" pitchFamily="18" charset="0"/>
                                </a:rPr>
                                <m:t>|</m:t>
                              </m:r>
                            </m:e>
                            <m:sup>
                              <m:r>
                                <a:rPr lang="en-US" i="1">
                                  <a:solidFill>
                                    <a:srgbClr val="7030A0"/>
                                  </a:solidFill>
                                  <a:latin typeface="Cambria Math" panose="02040503050406030204" pitchFamily="18" charset="0"/>
                                  <a:ea typeface="Cambria Math" panose="02040503050406030204" pitchFamily="18" charset="0"/>
                                </a:rPr>
                                <m:t>2</m:t>
                              </m:r>
                            </m:sup>
                          </m:sSup>
                        </m:den>
                      </m:f>
                    </m:oMath>
                  </m:oMathPara>
                </a14:m>
                <a:endParaRPr lang="en-US" dirty="0">
                  <a:solidFill>
                    <a:srgbClr val="7030A0"/>
                  </a:solidFill>
                </a:endParaRPr>
              </a:p>
            </p:txBody>
          </p:sp>
        </mc:Choice>
        <mc:Fallback xmlns="">
          <p:sp>
            <p:nvSpPr>
              <p:cNvPr id="26" name="Rectangle 25">
                <a:extLst>
                  <a:ext uri="{FF2B5EF4-FFF2-40B4-BE49-F238E27FC236}">
                    <a16:creationId xmlns:a16="http://schemas.microsoft.com/office/drawing/2014/main" id="{217C5E99-6212-413E-9700-B5B18B185186}"/>
                  </a:ext>
                </a:extLst>
              </p:cNvPr>
              <p:cNvSpPr>
                <a:spLocks noRot="1" noChangeAspect="1" noMove="1" noResize="1" noEditPoints="1" noAdjustHandles="1" noChangeArrowheads="1" noChangeShapeType="1" noTextEdit="1"/>
              </p:cNvSpPr>
              <p:nvPr/>
            </p:nvSpPr>
            <p:spPr>
              <a:xfrm>
                <a:off x="10373355" y="4998363"/>
                <a:ext cx="939809" cy="681084"/>
              </a:xfrm>
              <a:prstGeom prst="rect">
                <a:avLst/>
              </a:prstGeom>
              <a:blipFill>
                <a:blip r:embed="rId11"/>
                <a:stretch>
                  <a:fillRect/>
                </a:stretch>
              </a:blipFill>
            </p:spPr>
            <p:txBody>
              <a:bodyPr/>
              <a:lstStyle/>
              <a:p>
                <a:r>
                  <a:rPr lang="en-US">
                    <a:noFill/>
                  </a:rPr>
                  <a:t> </a:t>
                </a:r>
              </a:p>
            </p:txBody>
          </p:sp>
        </mc:Fallback>
      </mc:AlternateContent>
      <p:sp>
        <p:nvSpPr>
          <p:cNvPr id="23" name="TextBox 22">
            <a:extLst>
              <a:ext uri="{FF2B5EF4-FFF2-40B4-BE49-F238E27FC236}">
                <a16:creationId xmlns:a16="http://schemas.microsoft.com/office/drawing/2014/main" id="{827FA8EB-5267-45D0-8E7B-A0B3150C9DDC}"/>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45</a:t>
            </a:fld>
            <a:endParaRPr lang="en-US" dirty="0"/>
          </a:p>
        </p:txBody>
      </p:sp>
    </p:spTree>
    <p:extLst>
      <p:ext uri="{BB962C8B-B14F-4D97-AF65-F5344CB8AC3E}">
        <p14:creationId xmlns:p14="http://schemas.microsoft.com/office/powerpoint/2010/main" val="743599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42C09-0664-4FD8-9ED5-4BC37C25E30E}"/>
              </a:ext>
            </a:extLst>
          </p:cNvPr>
          <p:cNvSpPr>
            <a:spLocks noGrp="1"/>
          </p:cNvSpPr>
          <p:nvPr>
            <p:ph type="title"/>
          </p:nvPr>
        </p:nvSpPr>
        <p:spPr/>
        <p:txBody>
          <a:bodyPr>
            <a:normAutofit/>
          </a:bodyPr>
          <a:lstStyle/>
          <a:p>
            <a:r>
              <a:rPr lang="en-US" dirty="0"/>
              <a:t>Principle of the AOS driven by high mobility TCO</a:t>
            </a:r>
          </a:p>
        </p:txBody>
      </p:sp>
      <p:sp>
        <p:nvSpPr>
          <p:cNvPr id="3" name="Picture Placeholder 2">
            <a:extLst>
              <a:ext uri="{FF2B5EF4-FFF2-40B4-BE49-F238E27FC236}">
                <a16:creationId xmlns:a16="http://schemas.microsoft.com/office/drawing/2014/main" id="{A31048AF-AC97-4293-8B12-359A583F20D1}"/>
              </a:ext>
            </a:extLst>
          </p:cNvPr>
          <p:cNvSpPr>
            <a:spLocks noGrp="1"/>
          </p:cNvSpPr>
          <p:nvPr>
            <p:ph type="pic" sz="quarter" idx="10"/>
          </p:nvPr>
        </p:nvSpPr>
        <p:spPr/>
      </p:sp>
      <p:pic>
        <p:nvPicPr>
          <p:cNvPr id="5" name="Graphic 4">
            <a:extLst>
              <a:ext uri="{FF2B5EF4-FFF2-40B4-BE49-F238E27FC236}">
                <a16:creationId xmlns:a16="http://schemas.microsoft.com/office/drawing/2014/main" id="{5151A09E-EE24-4D1B-858D-B6ADE290F0D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08665" y="1401613"/>
            <a:ext cx="3798848" cy="2193382"/>
          </a:xfrm>
          <a:prstGeom prst="rect">
            <a:avLst/>
          </a:prstGeom>
        </p:spPr>
      </p:pic>
      <p:pic>
        <p:nvPicPr>
          <p:cNvPr id="6" name="Graphic 5">
            <a:extLst>
              <a:ext uri="{FF2B5EF4-FFF2-40B4-BE49-F238E27FC236}">
                <a16:creationId xmlns:a16="http://schemas.microsoft.com/office/drawing/2014/main" id="{E2A9A3FB-BF18-4837-86A6-142AC2C6F19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482523" y="1628891"/>
            <a:ext cx="4557186" cy="2243752"/>
          </a:xfrm>
          <a:prstGeom prst="rect">
            <a:avLst/>
          </a:prstGeom>
        </p:spPr>
      </p:pic>
      <p:pic>
        <p:nvPicPr>
          <p:cNvPr id="7" name="Graphic 6">
            <a:extLst>
              <a:ext uri="{FF2B5EF4-FFF2-40B4-BE49-F238E27FC236}">
                <a16:creationId xmlns:a16="http://schemas.microsoft.com/office/drawing/2014/main" id="{D7854DCF-465E-45EE-A978-E7056E87A48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482523" y="4139729"/>
            <a:ext cx="4557186" cy="2243752"/>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174909C0-68EA-4AE6-8FAD-85373EEB9538}"/>
              </a:ext>
            </a:extLst>
          </p:cNvPr>
          <p:cNvPicPr/>
          <p:nvPr/>
        </p:nvPicPr>
        <p:blipFill>
          <a:blip r:embed="rId8" cstate="print">
            <a:extLst>
              <a:ext uri="{28A0092B-C50C-407E-A947-70E740481C1C}">
                <a14:useLocalDpi xmlns:a14="http://schemas.microsoft.com/office/drawing/2010/main" val="0"/>
              </a:ext>
            </a:extLst>
          </a:blip>
          <a:stretch>
            <a:fillRect/>
          </a:stretch>
        </p:blipFill>
        <p:spPr>
          <a:xfrm>
            <a:off x="966501" y="3774290"/>
            <a:ext cx="5129499" cy="2064809"/>
          </a:xfrm>
          <a:prstGeom prst="rect">
            <a:avLst/>
          </a:prstGeom>
        </p:spPr>
      </p:pic>
      <p:sp>
        <p:nvSpPr>
          <p:cNvPr id="9" name="TextBox 8">
            <a:extLst>
              <a:ext uri="{FF2B5EF4-FFF2-40B4-BE49-F238E27FC236}">
                <a16:creationId xmlns:a16="http://schemas.microsoft.com/office/drawing/2014/main" id="{A1CC77A2-509D-4C2B-AB02-0B336EFE6825}"/>
              </a:ext>
            </a:extLst>
          </p:cNvPr>
          <p:cNvSpPr txBox="1"/>
          <p:nvPr/>
        </p:nvSpPr>
        <p:spPr>
          <a:xfrm>
            <a:off x="7638163" y="1280337"/>
            <a:ext cx="2581156" cy="338554"/>
          </a:xfrm>
          <a:prstGeom prst="rect">
            <a:avLst/>
          </a:prstGeom>
        </p:spPr>
        <p:txBody>
          <a:bodyPr wrap="none">
            <a:spAutoFit/>
          </a:bodyPr>
          <a:lstStyle>
            <a:defPPr>
              <a:defRPr lang="en-US"/>
            </a:defPPr>
            <a:lvl1pPr>
              <a:defRPr sz="1600">
                <a:solidFill>
                  <a:schemeClr val="accent1">
                    <a:lumMod val="75000"/>
                  </a:schemeClr>
                </a:solidFill>
                <a:latin typeface="Times New Roman" panose="02020603050405020304" pitchFamily="18" charset="0"/>
                <a:cs typeface="Times New Roman" panose="02020603050405020304" pitchFamily="18" charset="0"/>
              </a:defRPr>
            </a:lvl1pPr>
          </a:lstStyle>
          <a:p>
            <a:r>
              <a:rPr lang="en-US" dirty="0"/>
              <a:t>Low loss “ON” state, no bias</a:t>
            </a:r>
          </a:p>
        </p:txBody>
      </p:sp>
      <p:sp>
        <p:nvSpPr>
          <p:cNvPr id="10" name="TextBox 9">
            <a:extLst>
              <a:ext uri="{FF2B5EF4-FFF2-40B4-BE49-F238E27FC236}">
                <a16:creationId xmlns:a16="http://schemas.microsoft.com/office/drawing/2014/main" id="{BB3A85FD-39C8-4F25-866B-CE7252D5CCEB}"/>
              </a:ext>
            </a:extLst>
          </p:cNvPr>
          <p:cNvSpPr txBox="1"/>
          <p:nvPr/>
        </p:nvSpPr>
        <p:spPr>
          <a:xfrm>
            <a:off x="7638163" y="3872643"/>
            <a:ext cx="2856872" cy="338554"/>
          </a:xfrm>
          <a:prstGeom prst="rect">
            <a:avLst/>
          </a:prstGeom>
        </p:spPr>
        <p:txBody>
          <a:bodyPr wrap="none">
            <a:spAutoFit/>
          </a:bodyPr>
          <a:lstStyle>
            <a:defPPr>
              <a:defRPr lang="en-US"/>
            </a:defPPr>
            <a:lvl1pPr>
              <a:defRPr sz="1600">
                <a:solidFill>
                  <a:schemeClr val="accent1">
                    <a:lumMod val="75000"/>
                  </a:schemeClr>
                </a:solidFill>
                <a:latin typeface="Times New Roman" panose="02020603050405020304" pitchFamily="18" charset="0"/>
                <a:cs typeface="Times New Roman" panose="02020603050405020304" pitchFamily="18" charset="0"/>
              </a:defRPr>
            </a:lvl1pPr>
          </a:lstStyle>
          <a:p>
            <a:r>
              <a:rPr lang="en-US" dirty="0"/>
              <a:t>High loss “OFF” state, with bias</a:t>
            </a:r>
          </a:p>
        </p:txBody>
      </p:sp>
      <p:sp>
        <p:nvSpPr>
          <p:cNvPr id="11" name="Rectangle 10">
            <a:extLst>
              <a:ext uri="{FF2B5EF4-FFF2-40B4-BE49-F238E27FC236}">
                <a16:creationId xmlns:a16="http://schemas.microsoft.com/office/drawing/2014/main" id="{492B0729-1DB4-46A8-8D58-CDCCBC6DD334}"/>
              </a:ext>
            </a:extLst>
          </p:cNvPr>
          <p:cNvSpPr/>
          <p:nvPr/>
        </p:nvSpPr>
        <p:spPr>
          <a:xfrm>
            <a:off x="868748" y="1449614"/>
            <a:ext cx="2580696" cy="1169551"/>
          </a:xfrm>
          <a:prstGeom prst="rect">
            <a:avLst/>
          </a:prstGeom>
        </p:spPr>
        <p:txBody>
          <a:bodyPr wrap="square">
            <a:spAutoFit/>
          </a:bodyPr>
          <a:lstStyle/>
          <a:p>
            <a:pPr lvl="0">
              <a:defRPr/>
            </a:pPr>
            <a:r>
              <a:rPr lang="en-US" sz="1400" dirty="0">
                <a:solidFill>
                  <a:srgbClr val="DC4405"/>
                </a:solidFill>
                <a:ea typeface="SimSun" panose="02010600030101010101" pitchFamily="2" charset="-122"/>
                <a:cs typeface="Times New Roman" panose="02020603050405020304" pitchFamily="18" charset="0"/>
              </a:rPr>
              <a:t>All optical switch (AOS): </a:t>
            </a:r>
            <a:r>
              <a:rPr lang="en-US" sz="1400" dirty="0">
                <a:ea typeface="SimSun" panose="02010600030101010101" pitchFamily="2" charset="-122"/>
                <a:cs typeface="Times New Roman" panose="02020603050405020304" pitchFamily="18" charset="0"/>
              </a:rPr>
              <a:t>a device that converts optical signals into another coded optical signals</a:t>
            </a:r>
          </a:p>
          <a:p>
            <a:pPr marL="285750" lvl="0" indent="-285750">
              <a:buFont typeface="Arial" panose="020B0604020202020204" pitchFamily="34" charset="0"/>
              <a:buChar char="•"/>
              <a:defRPr/>
            </a:pPr>
            <a:r>
              <a:rPr lang="en-US" sz="1400" dirty="0">
                <a:ea typeface="SimSun" panose="02010600030101010101" pitchFamily="2" charset="-122"/>
                <a:cs typeface="Times New Roman" panose="02020603050405020304" pitchFamily="18" charset="0"/>
              </a:rPr>
              <a:t>Pump light -&gt; Probe light</a:t>
            </a:r>
          </a:p>
          <a:p>
            <a:pPr marL="285750" lvl="0" indent="-285750">
              <a:buFont typeface="Arial" panose="020B0604020202020204" pitchFamily="34" charset="0"/>
              <a:buChar char="•"/>
              <a:defRPr/>
            </a:pPr>
            <a:r>
              <a:rPr lang="en-US" sz="1400" dirty="0">
                <a:ea typeface="SimSun" panose="02010600030101010101" pitchFamily="2" charset="-122"/>
                <a:cs typeface="Times New Roman" panose="02020603050405020304" pitchFamily="18" charset="0"/>
              </a:rPr>
              <a:t>Ultra-fast speed: ~THz</a:t>
            </a:r>
            <a:endParaRPr lang="en-US" sz="1400" dirty="0"/>
          </a:p>
        </p:txBody>
      </p:sp>
      <p:sp>
        <p:nvSpPr>
          <p:cNvPr id="12" name="Rectangle 11">
            <a:extLst>
              <a:ext uri="{FF2B5EF4-FFF2-40B4-BE49-F238E27FC236}">
                <a16:creationId xmlns:a16="http://schemas.microsoft.com/office/drawing/2014/main" id="{65B0BAEB-6C13-4C36-BB53-30B217E90EDC}"/>
              </a:ext>
            </a:extLst>
          </p:cNvPr>
          <p:cNvSpPr/>
          <p:nvPr/>
        </p:nvSpPr>
        <p:spPr>
          <a:xfrm>
            <a:off x="1391380" y="6018394"/>
            <a:ext cx="4448013" cy="523220"/>
          </a:xfrm>
          <a:prstGeom prst="rect">
            <a:avLst/>
          </a:prstGeom>
        </p:spPr>
        <p:txBody>
          <a:bodyPr wrap="none">
            <a:spAutoFit/>
          </a:bodyPr>
          <a:lstStyle/>
          <a:p>
            <a:pPr marL="285750" indent="-285750">
              <a:buFont typeface="Arial" panose="020B0604020202020204" pitchFamily="34" charset="0"/>
              <a:buChar char="•"/>
            </a:pPr>
            <a:r>
              <a:rPr lang="en-US" sz="1400" dirty="0">
                <a:solidFill>
                  <a:srgbClr val="DC4405"/>
                </a:solidFill>
              </a:rPr>
              <a:t>Electrically bias the device at ENZ high loss “OFF” state</a:t>
            </a:r>
          </a:p>
          <a:p>
            <a:pPr marL="285750" indent="-285750">
              <a:buFont typeface="Arial" panose="020B0604020202020204" pitchFamily="34" charset="0"/>
              <a:buChar char="•"/>
            </a:pPr>
            <a:r>
              <a:rPr lang="en-US" sz="1400" dirty="0">
                <a:solidFill>
                  <a:srgbClr val="DC4405"/>
                </a:solidFill>
              </a:rPr>
              <a:t>Optically turn on the device with a pump input</a:t>
            </a:r>
          </a:p>
        </p:txBody>
      </p:sp>
      <p:sp>
        <p:nvSpPr>
          <p:cNvPr id="13" name="TextBox 12">
            <a:extLst>
              <a:ext uri="{FF2B5EF4-FFF2-40B4-BE49-F238E27FC236}">
                <a16:creationId xmlns:a16="http://schemas.microsoft.com/office/drawing/2014/main" id="{0DA2753C-325D-4191-938F-CD313935488A}"/>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46</a:t>
            </a:fld>
            <a:endParaRPr lang="en-US" dirty="0"/>
          </a:p>
        </p:txBody>
      </p:sp>
    </p:spTree>
    <p:extLst>
      <p:ext uri="{BB962C8B-B14F-4D97-AF65-F5344CB8AC3E}">
        <p14:creationId xmlns:p14="http://schemas.microsoft.com/office/powerpoint/2010/main" val="10159277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82E52-7D37-418A-B9CB-EDA047D3EE4E}"/>
              </a:ext>
            </a:extLst>
          </p:cNvPr>
          <p:cNvSpPr>
            <a:spLocks noGrp="1"/>
          </p:cNvSpPr>
          <p:nvPr>
            <p:ph type="title"/>
          </p:nvPr>
        </p:nvSpPr>
        <p:spPr>
          <a:xfrm>
            <a:off x="1474236" y="658626"/>
            <a:ext cx="9879563" cy="494927"/>
          </a:xfrm>
        </p:spPr>
        <p:txBody>
          <a:bodyPr/>
          <a:lstStyle/>
          <a:p>
            <a:r>
              <a:rPr lang="en-US" dirty="0"/>
              <a:t>Transient response of the AOS device</a:t>
            </a:r>
          </a:p>
        </p:txBody>
      </p:sp>
      <p:sp>
        <p:nvSpPr>
          <p:cNvPr id="3" name="Picture Placeholder 2">
            <a:extLst>
              <a:ext uri="{FF2B5EF4-FFF2-40B4-BE49-F238E27FC236}">
                <a16:creationId xmlns:a16="http://schemas.microsoft.com/office/drawing/2014/main" id="{79B29243-B8A4-4668-8E33-A69CF037D3AB}"/>
              </a:ext>
            </a:extLst>
          </p:cNvPr>
          <p:cNvSpPr>
            <a:spLocks noGrp="1"/>
          </p:cNvSpPr>
          <p:nvPr>
            <p:ph type="pic" sz="quarter" idx="10"/>
          </p:nvPr>
        </p:nvSpPr>
        <p:spPr/>
      </p:sp>
      <p:sp>
        <p:nvSpPr>
          <p:cNvPr id="5" name="Rectangle 4">
            <a:extLst>
              <a:ext uri="{FF2B5EF4-FFF2-40B4-BE49-F238E27FC236}">
                <a16:creationId xmlns:a16="http://schemas.microsoft.com/office/drawing/2014/main" id="{130FCC97-D6CD-44FB-924D-5FB066D38A4B}"/>
              </a:ext>
            </a:extLst>
          </p:cNvPr>
          <p:cNvSpPr/>
          <p:nvPr/>
        </p:nvSpPr>
        <p:spPr bwMode="auto">
          <a:xfrm>
            <a:off x="1120809" y="1315844"/>
            <a:ext cx="10270907" cy="5285678"/>
          </a:xfrm>
          <a:prstGeom prst="rect">
            <a:avLst/>
          </a:prstGeom>
          <a:solidFill>
            <a:schemeClr val="bg1"/>
          </a:solidFill>
          <a:ln w="12700" cap="flat" cmpd="sng" algn="ctr">
            <a:solidFill>
              <a:schemeClr val="accent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algn="l" defTabSz="914400" rtl="0" eaLnBrk="0" fontAlgn="base" latinLnBrk="0" hangingPunct="0">
              <a:lnSpc>
                <a:spcPct val="100000"/>
              </a:lnSpc>
              <a:spcBef>
                <a:spcPct val="0"/>
              </a:spcBef>
              <a:spcAft>
                <a:spcPct val="0"/>
              </a:spcAft>
              <a:buClrTx/>
              <a:buSzTx/>
              <a:tabLst/>
            </a:pPr>
            <a:endParaRPr kumimoji="0" lang="en-US" sz="1600" b="0" i="0" u="none" strike="noStrike" cap="none" normalizeH="0" baseline="0" dirty="0">
              <a:ln>
                <a:noFill/>
              </a:ln>
              <a:solidFill>
                <a:srgbClr val="999999"/>
              </a:solidFill>
              <a:effectLst/>
              <a:latin typeface="Arial" charset="0"/>
              <a:ea typeface="ＭＳ Ｐゴシック" pitchFamily="-96" charset="-128"/>
            </a:endParaRPr>
          </a:p>
        </p:txBody>
      </p:sp>
      <p:sp>
        <p:nvSpPr>
          <p:cNvPr id="6" name="矩形 15">
            <a:extLst>
              <a:ext uri="{FF2B5EF4-FFF2-40B4-BE49-F238E27FC236}">
                <a16:creationId xmlns:a16="http://schemas.microsoft.com/office/drawing/2014/main" id="{C4AFE57D-695D-4D86-AFF8-0FCF6629BFBF}"/>
              </a:ext>
            </a:extLst>
          </p:cNvPr>
          <p:cNvSpPr/>
          <p:nvPr/>
        </p:nvSpPr>
        <p:spPr>
          <a:xfrm>
            <a:off x="1120810" y="1315844"/>
            <a:ext cx="2980303" cy="338554"/>
          </a:xfrm>
          <a:prstGeom prst="rect">
            <a:avLst/>
          </a:prstGeom>
        </p:spPr>
        <p:txBody>
          <a:bodyPr wrap="none">
            <a:spAutoFit/>
          </a:bodyPr>
          <a:lstStyle/>
          <a:p>
            <a:r>
              <a:rPr lang="en-US" altLang="zh-CN" sz="1600" dirty="0">
                <a:solidFill>
                  <a:schemeClr val="accent5"/>
                </a:solidFill>
                <a:latin typeface="Arial Unicode MS" pitchFamily="34" charset="-122"/>
                <a:ea typeface="Arial Unicode MS" pitchFamily="34" charset="-122"/>
                <a:cs typeface="Arial Unicode MS" pitchFamily="34" charset="-122"/>
              </a:rPr>
              <a:t>Two-temperature model (TTM)</a:t>
            </a:r>
            <a:endParaRPr lang="zh-CN" altLang="en-US" sz="1600" dirty="0">
              <a:solidFill>
                <a:schemeClr val="accent5"/>
              </a:solidFill>
              <a:latin typeface="Arial Unicode MS" pitchFamily="34" charset="-122"/>
              <a:ea typeface="Arial Unicode MS" pitchFamily="34" charset="-122"/>
              <a:cs typeface="Arial Unicode MS" pitchFamily="34" charset="-122"/>
            </a:endParaRPr>
          </a:p>
        </p:txBody>
      </p:sp>
      <p:graphicFrame>
        <p:nvGraphicFramePr>
          <p:cNvPr id="7" name="Object 6">
            <a:extLst>
              <a:ext uri="{FF2B5EF4-FFF2-40B4-BE49-F238E27FC236}">
                <a16:creationId xmlns:a16="http://schemas.microsoft.com/office/drawing/2014/main" id="{984EEA4C-3BE5-4FC3-9A1B-9FF906B6C3CC}"/>
              </a:ext>
            </a:extLst>
          </p:cNvPr>
          <p:cNvGraphicFramePr>
            <a:graphicFrameLocks noChangeAspect="1"/>
          </p:cNvGraphicFramePr>
          <p:nvPr>
            <p:extLst>
              <p:ext uri="{D42A27DB-BD31-4B8C-83A1-F6EECF244321}">
                <p14:modId xmlns:p14="http://schemas.microsoft.com/office/powerpoint/2010/main" val="4029131310"/>
              </p:ext>
            </p:extLst>
          </p:nvPr>
        </p:nvGraphicFramePr>
        <p:xfrm>
          <a:off x="1999422" y="1717706"/>
          <a:ext cx="3431081" cy="1961232"/>
        </p:xfrm>
        <a:graphic>
          <a:graphicData uri="http://schemas.openxmlformats.org/presentationml/2006/ole">
            <mc:AlternateContent xmlns:mc="http://schemas.openxmlformats.org/markup-compatibility/2006">
              <mc:Choice xmlns:v="urn:schemas-microsoft-com:vml" Requires="v">
                <p:oleObj name="Equation" r:id="rId3" imgW="2044440" imgH="1168200" progId="Equation.DSMT4">
                  <p:embed/>
                </p:oleObj>
              </mc:Choice>
              <mc:Fallback>
                <p:oleObj name="Equation" r:id="rId3" imgW="2044440" imgH="1168200" progId="Equation.DSMT4">
                  <p:embed/>
                  <p:pic>
                    <p:nvPicPr>
                      <p:cNvPr id="7" name="Object 6">
                        <a:extLst>
                          <a:ext uri="{FF2B5EF4-FFF2-40B4-BE49-F238E27FC236}">
                            <a16:creationId xmlns:a16="http://schemas.microsoft.com/office/drawing/2014/main" id="{984EEA4C-3BE5-4FC3-9A1B-9FF906B6C3CC}"/>
                          </a:ext>
                        </a:extLst>
                      </p:cNvPr>
                      <p:cNvPicPr/>
                      <p:nvPr/>
                    </p:nvPicPr>
                    <p:blipFill>
                      <a:blip r:embed="rId4"/>
                      <a:stretch>
                        <a:fillRect/>
                      </a:stretch>
                    </p:blipFill>
                    <p:spPr>
                      <a:xfrm>
                        <a:off x="1999422" y="1717706"/>
                        <a:ext cx="3431081" cy="1961232"/>
                      </a:xfrm>
                      <a:prstGeom prst="rect">
                        <a:avLst/>
                      </a:prstGeom>
                    </p:spPr>
                  </p:pic>
                </p:oleObj>
              </mc:Fallback>
            </mc:AlternateContent>
          </a:graphicData>
        </a:graphic>
      </p:graphicFrame>
      <p:grpSp>
        <p:nvGrpSpPr>
          <p:cNvPr id="90" name="Group 89">
            <a:extLst>
              <a:ext uri="{FF2B5EF4-FFF2-40B4-BE49-F238E27FC236}">
                <a16:creationId xmlns:a16="http://schemas.microsoft.com/office/drawing/2014/main" id="{39FDCC5D-F494-4460-B2D8-F1DBC365F653}"/>
              </a:ext>
            </a:extLst>
          </p:cNvPr>
          <p:cNvGrpSpPr/>
          <p:nvPr/>
        </p:nvGrpSpPr>
        <p:grpSpPr>
          <a:xfrm>
            <a:off x="1368127" y="1566624"/>
            <a:ext cx="6438081" cy="2335890"/>
            <a:chOff x="3201011" y="1570623"/>
            <a:chExt cx="7134189" cy="2588455"/>
          </a:xfrm>
        </p:grpSpPr>
        <p:sp>
          <p:nvSpPr>
            <p:cNvPr id="22" name="TextBox 21">
              <a:extLst>
                <a:ext uri="{FF2B5EF4-FFF2-40B4-BE49-F238E27FC236}">
                  <a16:creationId xmlns:a16="http://schemas.microsoft.com/office/drawing/2014/main" id="{8F8B5BD6-A904-4E56-B3B2-B18D1F9CE09C}"/>
                </a:ext>
              </a:extLst>
            </p:cNvPr>
            <p:cNvSpPr txBox="1"/>
            <p:nvPr/>
          </p:nvSpPr>
          <p:spPr>
            <a:xfrm>
              <a:off x="7340986" y="2935682"/>
              <a:ext cx="2994214" cy="307777"/>
            </a:xfrm>
            <a:prstGeom prst="rect">
              <a:avLst/>
            </a:prstGeom>
            <a:noFill/>
          </p:spPr>
          <p:txBody>
            <a:bodyPr wrap="square" rtlCol="0">
              <a:spAutoFit/>
            </a:bodyPr>
            <a:lstStyle/>
            <a:p>
              <a:r>
                <a:rPr lang="en-US" sz="1200" dirty="0">
                  <a:solidFill>
                    <a:srgbClr val="00B050"/>
                  </a:solidFill>
                </a:rPr>
                <a:t>Electron-phonon relaxation</a:t>
              </a:r>
            </a:p>
          </p:txBody>
        </p:sp>
        <p:grpSp>
          <p:nvGrpSpPr>
            <p:cNvPr id="31" name="Group 30">
              <a:extLst>
                <a:ext uri="{FF2B5EF4-FFF2-40B4-BE49-F238E27FC236}">
                  <a16:creationId xmlns:a16="http://schemas.microsoft.com/office/drawing/2014/main" id="{1DCBB63B-5BD7-4069-A31A-486DF79E71C6}"/>
                </a:ext>
              </a:extLst>
            </p:cNvPr>
            <p:cNvGrpSpPr/>
            <p:nvPr/>
          </p:nvGrpSpPr>
          <p:grpSpPr>
            <a:xfrm>
              <a:off x="3201011" y="1570623"/>
              <a:ext cx="6716489" cy="2588455"/>
              <a:chOff x="435509" y="1801082"/>
              <a:chExt cx="6716489" cy="2588455"/>
            </a:xfrm>
          </p:grpSpPr>
          <p:sp>
            <p:nvSpPr>
              <p:cNvPr id="11" name="TextBox 10">
                <a:extLst>
                  <a:ext uri="{FF2B5EF4-FFF2-40B4-BE49-F238E27FC236}">
                    <a16:creationId xmlns:a16="http://schemas.microsoft.com/office/drawing/2014/main" id="{EFB3B601-7167-48E6-B6FB-712D169D6F40}"/>
                  </a:ext>
                </a:extLst>
              </p:cNvPr>
              <p:cNvSpPr txBox="1"/>
              <p:nvPr/>
            </p:nvSpPr>
            <p:spPr>
              <a:xfrm>
                <a:off x="4289555" y="3869272"/>
                <a:ext cx="1758751" cy="307777"/>
              </a:xfrm>
              <a:prstGeom prst="rect">
                <a:avLst/>
              </a:prstGeom>
              <a:noFill/>
            </p:spPr>
            <p:txBody>
              <a:bodyPr wrap="none" rtlCol="0">
                <a:spAutoFit/>
              </a:bodyPr>
              <a:lstStyle/>
              <a:p>
                <a:r>
                  <a:rPr lang="en-US" sz="1200" dirty="0">
                    <a:solidFill>
                      <a:srgbClr val="FF0000"/>
                    </a:solidFill>
                  </a:rPr>
                  <a:t>Absorbed light power</a:t>
                </a:r>
              </a:p>
            </p:txBody>
          </p:sp>
          <p:sp>
            <p:nvSpPr>
              <p:cNvPr id="12" name="Rectangle 11">
                <a:extLst>
                  <a:ext uri="{FF2B5EF4-FFF2-40B4-BE49-F238E27FC236}">
                    <a16:creationId xmlns:a16="http://schemas.microsoft.com/office/drawing/2014/main" id="{07B2E88D-561B-4AD0-BAAE-F5D435F1CD9A}"/>
                  </a:ext>
                </a:extLst>
              </p:cNvPr>
              <p:cNvSpPr/>
              <p:nvPr/>
            </p:nvSpPr>
            <p:spPr>
              <a:xfrm>
                <a:off x="4146895" y="2003761"/>
                <a:ext cx="674577" cy="673752"/>
              </a:xfrm>
              <a:prstGeom prst="rect">
                <a:avLst/>
              </a:prstGeom>
              <a:no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6" name="Rectangle 15">
                <a:extLst>
                  <a:ext uri="{FF2B5EF4-FFF2-40B4-BE49-F238E27FC236}">
                    <a16:creationId xmlns:a16="http://schemas.microsoft.com/office/drawing/2014/main" id="{FC57F87B-B0A7-4618-99D7-1B9B96318BBC}"/>
                  </a:ext>
                </a:extLst>
              </p:cNvPr>
              <p:cNvSpPr/>
              <p:nvPr/>
            </p:nvSpPr>
            <p:spPr>
              <a:xfrm>
                <a:off x="2233637" y="2113281"/>
                <a:ext cx="1698284" cy="1127998"/>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0" name="TextBox 19">
                <a:extLst>
                  <a:ext uri="{FF2B5EF4-FFF2-40B4-BE49-F238E27FC236}">
                    <a16:creationId xmlns:a16="http://schemas.microsoft.com/office/drawing/2014/main" id="{3DB94CE8-1644-47DD-A17A-D8675FBB488E}"/>
                  </a:ext>
                </a:extLst>
              </p:cNvPr>
              <p:cNvSpPr txBox="1"/>
              <p:nvPr/>
            </p:nvSpPr>
            <p:spPr>
              <a:xfrm>
                <a:off x="435509" y="4081760"/>
                <a:ext cx="3389501" cy="307777"/>
              </a:xfrm>
              <a:prstGeom prst="rect">
                <a:avLst/>
              </a:prstGeom>
              <a:noFill/>
            </p:spPr>
            <p:txBody>
              <a:bodyPr wrap="square" rtlCol="0">
                <a:spAutoFit/>
              </a:bodyPr>
              <a:lstStyle/>
              <a:p>
                <a:pPr algn="r"/>
                <a:r>
                  <a:rPr lang="en-US" sz="1200" dirty="0">
                    <a:solidFill>
                      <a:srgbClr val="FF0000"/>
                    </a:solidFill>
                  </a:rPr>
                  <a:t>Non-thermal energy stored in excited electron</a:t>
                </a:r>
              </a:p>
            </p:txBody>
          </p:sp>
          <p:sp>
            <p:nvSpPr>
              <p:cNvPr id="21" name="TextBox 20">
                <a:extLst>
                  <a:ext uri="{FF2B5EF4-FFF2-40B4-BE49-F238E27FC236}">
                    <a16:creationId xmlns:a16="http://schemas.microsoft.com/office/drawing/2014/main" id="{27AF8012-A9AA-4860-A569-617A7176039A}"/>
                  </a:ext>
                </a:extLst>
              </p:cNvPr>
              <p:cNvSpPr txBox="1"/>
              <p:nvPr/>
            </p:nvSpPr>
            <p:spPr>
              <a:xfrm>
                <a:off x="4788851" y="2404764"/>
                <a:ext cx="2363147" cy="307777"/>
              </a:xfrm>
              <a:prstGeom prst="rect">
                <a:avLst/>
              </a:prstGeom>
              <a:noFill/>
            </p:spPr>
            <p:txBody>
              <a:bodyPr wrap="square" rtlCol="0">
                <a:spAutoFit/>
              </a:bodyPr>
              <a:lstStyle/>
              <a:p>
                <a:r>
                  <a:rPr lang="en-US" sz="1200" dirty="0">
                    <a:solidFill>
                      <a:srgbClr val="0000FF"/>
                    </a:solidFill>
                  </a:rPr>
                  <a:t>Electron-electron relaxation</a:t>
                </a:r>
              </a:p>
            </p:txBody>
          </p:sp>
          <p:sp>
            <p:nvSpPr>
              <p:cNvPr id="23" name="TextBox 22">
                <a:extLst>
                  <a:ext uri="{FF2B5EF4-FFF2-40B4-BE49-F238E27FC236}">
                    <a16:creationId xmlns:a16="http://schemas.microsoft.com/office/drawing/2014/main" id="{6E61CA23-BE40-43CF-A014-074BC727793A}"/>
                  </a:ext>
                </a:extLst>
              </p:cNvPr>
              <p:cNvSpPr txBox="1"/>
              <p:nvPr/>
            </p:nvSpPr>
            <p:spPr>
              <a:xfrm>
                <a:off x="2101385" y="1801082"/>
                <a:ext cx="1990977" cy="306949"/>
              </a:xfrm>
              <a:prstGeom prst="rect">
                <a:avLst/>
              </a:prstGeom>
              <a:noFill/>
            </p:spPr>
            <p:txBody>
              <a:bodyPr wrap="none" rtlCol="0">
                <a:spAutoFit/>
              </a:bodyPr>
              <a:lstStyle/>
              <a:p>
                <a:r>
                  <a:rPr lang="en-US" sz="1200" dirty="0">
                    <a:solidFill>
                      <a:srgbClr val="FFC000"/>
                    </a:solidFill>
                  </a:rPr>
                  <a:t>Electron-phonon coupling</a:t>
                </a:r>
              </a:p>
            </p:txBody>
          </p:sp>
          <p:sp>
            <p:nvSpPr>
              <p:cNvPr id="24" name="Rectangle 23">
                <a:extLst>
                  <a:ext uri="{FF2B5EF4-FFF2-40B4-BE49-F238E27FC236}">
                    <a16:creationId xmlns:a16="http://schemas.microsoft.com/office/drawing/2014/main" id="{700018B5-E98E-48B7-AFDA-132FAE2FC0B4}"/>
                  </a:ext>
                </a:extLst>
              </p:cNvPr>
              <p:cNvSpPr/>
              <p:nvPr/>
            </p:nvSpPr>
            <p:spPr>
              <a:xfrm>
                <a:off x="2458006" y="3429000"/>
                <a:ext cx="674577" cy="673752"/>
              </a:xfrm>
              <a:prstGeom prst="rect">
                <a:avLst/>
              </a:prstGeom>
              <a:no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Rectangle 24">
                <a:extLst>
                  <a:ext uri="{FF2B5EF4-FFF2-40B4-BE49-F238E27FC236}">
                    <a16:creationId xmlns:a16="http://schemas.microsoft.com/office/drawing/2014/main" id="{1A08E7D2-8D44-4E29-8064-376AEBDD8369}"/>
                  </a:ext>
                </a:extLst>
              </p:cNvPr>
              <p:cNvSpPr/>
              <p:nvPr/>
            </p:nvSpPr>
            <p:spPr>
              <a:xfrm>
                <a:off x="3974824" y="2718268"/>
                <a:ext cx="639090" cy="673752"/>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rgbClr val="00B050"/>
                  </a:solidFill>
                </a:endParaRPr>
              </a:p>
            </p:txBody>
          </p:sp>
          <p:sp>
            <p:nvSpPr>
              <p:cNvPr id="26" name="Rectangle 25">
                <a:extLst>
                  <a:ext uri="{FF2B5EF4-FFF2-40B4-BE49-F238E27FC236}">
                    <a16:creationId xmlns:a16="http://schemas.microsoft.com/office/drawing/2014/main" id="{AA159D5C-86AA-493C-A2DA-D118EB54CDA0}"/>
                  </a:ext>
                </a:extLst>
              </p:cNvPr>
              <p:cNvSpPr/>
              <p:nvPr/>
            </p:nvSpPr>
            <p:spPr>
              <a:xfrm>
                <a:off x="3234170" y="3435632"/>
                <a:ext cx="639090" cy="673752"/>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rgbClr val="00B050"/>
                  </a:solidFill>
                </a:endParaRPr>
              </a:p>
            </p:txBody>
          </p:sp>
          <p:sp>
            <p:nvSpPr>
              <p:cNvPr id="27" name="Rectangle 26">
                <a:extLst>
                  <a:ext uri="{FF2B5EF4-FFF2-40B4-BE49-F238E27FC236}">
                    <a16:creationId xmlns:a16="http://schemas.microsoft.com/office/drawing/2014/main" id="{C45FF807-43CF-4F97-937B-12B02338CF67}"/>
                  </a:ext>
                </a:extLst>
              </p:cNvPr>
              <p:cNvSpPr/>
              <p:nvPr/>
            </p:nvSpPr>
            <p:spPr>
              <a:xfrm>
                <a:off x="4019417" y="3437582"/>
                <a:ext cx="308189" cy="67180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8" name="Rectangle 27">
                <a:extLst>
                  <a:ext uri="{FF2B5EF4-FFF2-40B4-BE49-F238E27FC236}">
                    <a16:creationId xmlns:a16="http://schemas.microsoft.com/office/drawing/2014/main" id="{B78FD8C1-9378-4FB6-A191-FE9E1BC2D790}"/>
                  </a:ext>
                </a:extLst>
              </p:cNvPr>
              <p:cNvSpPr/>
              <p:nvPr/>
            </p:nvSpPr>
            <p:spPr>
              <a:xfrm>
                <a:off x="1433279" y="3437582"/>
                <a:ext cx="639090" cy="671802"/>
              </a:xfrm>
              <a:prstGeom prst="rect">
                <a:avLst/>
              </a:prstGeom>
              <a:noFill/>
              <a:ln w="28575">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9" name="Rectangle 28">
                <a:extLst>
                  <a:ext uri="{FF2B5EF4-FFF2-40B4-BE49-F238E27FC236}">
                    <a16:creationId xmlns:a16="http://schemas.microsoft.com/office/drawing/2014/main" id="{CCD0DD5C-4D3D-45CE-8D02-6B562369DB78}"/>
                  </a:ext>
                </a:extLst>
              </p:cNvPr>
              <p:cNvSpPr/>
              <p:nvPr/>
            </p:nvSpPr>
            <p:spPr>
              <a:xfrm>
                <a:off x="1120809" y="2003761"/>
                <a:ext cx="932524" cy="673752"/>
              </a:xfrm>
              <a:prstGeom prst="rect">
                <a:avLst/>
              </a:prstGeom>
              <a:noFill/>
              <a:ln w="28575">
                <a:solidFill>
                  <a:srgbClr val="0000FF"/>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 name="Rectangle 29">
                <a:extLst>
                  <a:ext uri="{FF2B5EF4-FFF2-40B4-BE49-F238E27FC236}">
                    <a16:creationId xmlns:a16="http://schemas.microsoft.com/office/drawing/2014/main" id="{2A962807-3D1F-4911-8176-AF1EB40A674B}"/>
                  </a:ext>
                </a:extLst>
              </p:cNvPr>
              <p:cNvSpPr/>
              <p:nvPr/>
            </p:nvSpPr>
            <p:spPr>
              <a:xfrm>
                <a:off x="1124753" y="2712774"/>
                <a:ext cx="932524" cy="673752"/>
              </a:xfrm>
              <a:prstGeom prst="rect">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grpSp>
      <p:grpSp>
        <p:nvGrpSpPr>
          <p:cNvPr id="114" name="Group 113">
            <a:extLst>
              <a:ext uri="{FF2B5EF4-FFF2-40B4-BE49-F238E27FC236}">
                <a16:creationId xmlns:a16="http://schemas.microsoft.com/office/drawing/2014/main" id="{A9248423-6524-4089-B28F-73BA559CCE64}"/>
              </a:ext>
            </a:extLst>
          </p:cNvPr>
          <p:cNvGrpSpPr/>
          <p:nvPr/>
        </p:nvGrpSpPr>
        <p:grpSpPr>
          <a:xfrm>
            <a:off x="1539112" y="4033280"/>
            <a:ext cx="9485970" cy="2397256"/>
            <a:chOff x="1204332" y="4159660"/>
            <a:chExt cx="9485970" cy="2397256"/>
          </a:xfrm>
        </p:grpSpPr>
        <p:grpSp>
          <p:nvGrpSpPr>
            <p:cNvPr id="111" name="Group 110">
              <a:extLst>
                <a:ext uri="{FF2B5EF4-FFF2-40B4-BE49-F238E27FC236}">
                  <a16:creationId xmlns:a16="http://schemas.microsoft.com/office/drawing/2014/main" id="{22EF3481-CF05-48CD-9DC8-0CDFD35E34A4}"/>
                </a:ext>
              </a:extLst>
            </p:cNvPr>
            <p:cNvGrpSpPr/>
            <p:nvPr/>
          </p:nvGrpSpPr>
          <p:grpSpPr>
            <a:xfrm>
              <a:off x="1258373" y="4159660"/>
              <a:ext cx="9326218" cy="2284820"/>
              <a:chOff x="1178493" y="1717631"/>
              <a:chExt cx="9326218" cy="2284820"/>
            </a:xfrm>
          </p:grpSpPr>
          <p:sp>
            <p:nvSpPr>
              <p:cNvPr id="91" name="Rectangle: Rounded Corners 90">
                <a:extLst>
                  <a:ext uri="{FF2B5EF4-FFF2-40B4-BE49-F238E27FC236}">
                    <a16:creationId xmlns:a16="http://schemas.microsoft.com/office/drawing/2014/main" id="{F764CA5E-0444-4BD2-B84E-CA891A463B07}"/>
                  </a:ext>
                </a:extLst>
              </p:cNvPr>
              <p:cNvSpPr/>
              <p:nvPr/>
            </p:nvSpPr>
            <p:spPr>
              <a:xfrm>
                <a:off x="2340462" y="2062283"/>
                <a:ext cx="1457050" cy="1457050"/>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Non-thermal energy</a:t>
                </a:r>
              </a:p>
            </p:txBody>
          </p:sp>
          <p:sp>
            <p:nvSpPr>
              <p:cNvPr id="92" name="Arrow: Right 91">
                <a:extLst>
                  <a:ext uri="{FF2B5EF4-FFF2-40B4-BE49-F238E27FC236}">
                    <a16:creationId xmlns:a16="http://schemas.microsoft.com/office/drawing/2014/main" id="{2FAB9F87-5BAF-40BC-9BD1-6E5D35A35188}"/>
                  </a:ext>
                </a:extLst>
              </p:cNvPr>
              <p:cNvSpPr/>
              <p:nvPr/>
            </p:nvSpPr>
            <p:spPr>
              <a:xfrm>
                <a:off x="1497595" y="2642840"/>
                <a:ext cx="767453" cy="307778"/>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extBox 92">
                <a:extLst>
                  <a:ext uri="{FF2B5EF4-FFF2-40B4-BE49-F238E27FC236}">
                    <a16:creationId xmlns:a16="http://schemas.microsoft.com/office/drawing/2014/main" id="{527B3B5F-C931-44A0-9CA4-AA0A01E616A6}"/>
                  </a:ext>
                </a:extLst>
              </p:cNvPr>
              <p:cNvSpPr txBox="1"/>
              <p:nvPr/>
            </p:nvSpPr>
            <p:spPr>
              <a:xfrm>
                <a:off x="1178493" y="2950618"/>
                <a:ext cx="1091194" cy="523220"/>
              </a:xfrm>
              <a:prstGeom prst="rect">
                <a:avLst/>
              </a:prstGeom>
              <a:noFill/>
            </p:spPr>
            <p:txBody>
              <a:bodyPr wrap="square" rtlCol="0">
                <a:spAutoFit/>
              </a:bodyPr>
              <a:lstStyle/>
              <a:p>
                <a:r>
                  <a:rPr lang="en-US" sz="1400" dirty="0">
                    <a:solidFill>
                      <a:srgbClr val="FF0000"/>
                    </a:solidFill>
                  </a:rPr>
                  <a:t>Absorbed light power</a:t>
                </a:r>
              </a:p>
            </p:txBody>
          </p:sp>
          <p:sp>
            <p:nvSpPr>
              <p:cNvPr id="94" name="Arrow: Right 93">
                <a:extLst>
                  <a:ext uri="{FF2B5EF4-FFF2-40B4-BE49-F238E27FC236}">
                    <a16:creationId xmlns:a16="http://schemas.microsoft.com/office/drawing/2014/main" id="{EA40DD44-09BA-4748-85D1-3FCB02220878}"/>
                  </a:ext>
                </a:extLst>
              </p:cNvPr>
              <p:cNvSpPr/>
              <p:nvPr/>
            </p:nvSpPr>
            <p:spPr>
              <a:xfrm rot="19228044">
                <a:off x="3993954" y="2085793"/>
                <a:ext cx="594603" cy="307778"/>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767FF415-6836-43B2-87B0-A5CA7202F8BA}"/>
                  </a:ext>
                </a:extLst>
              </p:cNvPr>
              <p:cNvSpPr/>
              <p:nvPr/>
            </p:nvSpPr>
            <p:spPr>
              <a:xfrm>
                <a:off x="4990406" y="1717631"/>
                <a:ext cx="1830694" cy="307777"/>
              </a:xfrm>
              <a:prstGeom prst="rect">
                <a:avLst/>
              </a:prstGeom>
            </p:spPr>
            <p:txBody>
              <a:bodyPr wrap="none">
                <a:spAutoFit/>
              </a:bodyPr>
              <a:lstStyle/>
              <a:p>
                <a:r>
                  <a:rPr lang="en-US" sz="1400" dirty="0">
                    <a:solidFill>
                      <a:srgbClr val="00B050"/>
                    </a:solidFill>
                  </a:rPr>
                  <a:t>Lattice thermal energy</a:t>
                </a:r>
              </a:p>
            </p:txBody>
          </p:sp>
          <p:sp>
            <p:nvSpPr>
              <p:cNvPr id="96" name="Rectangle: Rounded Corners 95">
                <a:extLst>
                  <a:ext uri="{FF2B5EF4-FFF2-40B4-BE49-F238E27FC236}">
                    <a16:creationId xmlns:a16="http://schemas.microsoft.com/office/drawing/2014/main" id="{C0BBA1F7-38BC-4206-9EEC-892F3DB864E7}"/>
                  </a:ext>
                </a:extLst>
              </p:cNvPr>
              <p:cNvSpPr/>
              <p:nvPr/>
            </p:nvSpPr>
            <p:spPr>
              <a:xfrm>
                <a:off x="5724875" y="2926453"/>
                <a:ext cx="326912" cy="1075998"/>
              </a:xfrm>
              <a:prstGeom prst="roundRect">
                <a:avLst/>
              </a:prstGeom>
              <a:solidFill>
                <a:srgbClr val="0000FF"/>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E8564336-E1F3-4006-B185-D03C585F264B}"/>
                  </a:ext>
                </a:extLst>
              </p:cNvPr>
              <p:cNvSpPr/>
              <p:nvPr/>
            </p:nvSpPr>
            <p:spPr>
              <a:xfrm>
                <a:off x="4725895" y="3007161"/>
                <a:ext cx="1026597" cy="738664"/>
              </a:xfrm>
              <a:prstGeom prst="rect">
                <a:avLst/>
              </a:prstGeom>
            </p:spPr>
            <p:txBody>
              <a:bodyPr wrap="square">
                <a:spAutoFit/>
              </a:bodyPr>
              <a:lstStyle/>
              <a:p>
                <a:pPr algn="r"/>
                <a:r>
                  <a:rPr lang="en-US" sz="1400" dirty="0">
                    <a:solidFill>
                      <a:srgbClr val="0000FF"/>
                    </a:solidFill>
                  </a:rPr>
                  <a:t>Electron thermal energy</a:t>
                </a:r>
              </a:p>
            </p:txBody>
          </p:sp>
          <p:sp>
            <p:nvSpPr>
              <p:cNvPr id="98" name="Rectangle: Rounded Corners 97">
                <a:extLst>
                  <a:ext uri="{FF2B5EF4-FFF2-40B4-BE49-F238E27FC236}">
                    <a16:creationId xmlns:a16="http://schemas.microsoft.com/office/drawing/2014/main" id="{0402AFEA-7AD2-4789-A84A-4F1E70A15985}"/>
                  </a:ext>
                </a:extLst>
              </p:cNvPr>
              <p:cNvSpPr/>
              <p:nvPr/>
            </p:nvSpPr>
            <p:spPr>
              <a:xfrm>
                <a:off x="5075756" y="2016662"/>
                <a:ext cx="1697097" cy="117048"/>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99" name="TextBox 98">
                    <a:extLst>
                      <a:ext uri="{FF2B5EF4-FFF2-40B4-BE49-F238E27FC236}">
                        <a16:creationId xmlns:a16="http://schemas.microsoft.com/office/drawing/2014/main" id="{95BF8E90-5FE0-41C2-94B2-EAF5218144FC}"/>
                      </a:ext>
                    </a:extLst>
                  </p:cNvPr>
                  <p:cNvSpPr txBox="1"/>
                  <p:nvPr/>
                </p:nvSpPr>
                <p:spPr>
                  <a:xfrm>
                    <a:off x="5764914" y="2575082"/>
                    <a:ext cx="283219"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0000FF"/>
                                  </a:solidFill>
                                  <a:latin typeface="Cambria Math" panose="02040503050406030204" pitchFamily="18" charset="0"/>
                                </a:rPr>
                              </m:ctrlPr>
                            </m:sSubPr>
                            <m:e>
                              <m:r>
                                <a:rPr lang="en-US" b="0" i="1" smtClean="0">
                                  <a:solidFill>
                                    <a:srgbClr val="0000FF"/>
                                  </a:solidFill>
                                  <a:latin typeface="Cambria Math" panose="02040503050406030204" pitchFamily="18" charset="0"/>
                                </a:rPr>
                                <m:t>𝐶</m:t>
                              </m:r>
                            </m:e>
                            <m:sub>
                              <m:r>
                                <a:rPr lang="en-US" b="0" i="1" smtClean="0">
                                  <a:solidFill>
                                    <a:srgbClr val="0000FF"/>
                                  </a:solidFill>
                                  <a:latin typeface="Cambria Math" panose="02040503050406030204" pitchFamily="18" charset="0"/>
                                </a:rPr>
                                <m:t>𝑒</m:t>
                              </m:r>
                            </m:sub>
                          </m:sSub>
                        </m:oMath>
                      </m:oMathPara>
                    </a14:m>
                    <a:endParaRPr lang="en-US" dirty="0">
                      <a:solidFill>
                        <a:srgbClr val="0000FF"/>
                      </a:solidFill>
                    </a:endParaRPr>
                  </a:p>
                </p:txBody>
              </p:sp>
            </mc:Choice>
            <mc:Fallback xmlns="">
              <p:sp>
                <p:nvSpPr>
                  <p:cNvPr id="99" name="TextBox 98">
                    <a:extLst>
                      <a:ext uri="{FF2B5EF4-FFF2-40B4-BE49-F238E27FC236}">
                        <a16:creationId xmlns:a16="http://schemas.microsoft.com/office/drawing/2014/main" id="{95BF8E90-5FE0-41C2-94B2-EAF5218144FC}"/>
                      </a:ext>
                    </a:extLst>
                  </p:cNvPr>
                  <p:cNvSpPr txBox="1">
                    <a:spLocks noRot="1" noChangeAspect="1" noMove="1" noResize="1" noEditPoints="1" noAdjustHandles="1" noChangeArrowheads="1" noChangeShapeType="1" noTextEdit="1"/>
                  </p:cNvSpPr>
                  <p:nvPr/>
                </p:nvSpPr>
                <p:spPr>
                  <a:xfrm>
                    <a:off x="5764914" y="2575082"/>
                    <a:ext cx="283219" cy="276999"/>
                  </a:xfrm>
                  <a:prstGeom prst="rect">
                    <a:avLst/>
                  </a:prstGeom>
                  <a:blipFill>
                    <a:blip r:embed="rId6"/>
                    <a:stretch>
                      <a:fillRect l="-21739" r="-2174" b="-1087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0" name="TextBox 99">
                    <a:extLst>
                      <a:ext uri="{FF2B5EF4-FFF2-40B4-BE49-F238E27FC236}">
                        <a16:creationId xmlns:a16="http://schemas.microsoft.com/office/drawing/2014/main" id="{B6DF1022-A80A-4D90-B887-E01B92B7B67C}"/>
                      </a:ext>
                    </a:extLst>
                  </p:cNvPr>
                  <p:cNvSpPr txBox="1"/>
                  <p:nvPr/>
                </p:nvSpPr>
                <p:spPr>
                  <a:xfrm>
                    <a:off x="6105280" y="3256242"/>
                    <a:ext cx="403059"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0000FF"/>
                                  </a:solidFill>
                                  <a:latin typeface="Cambria Math" panose="02040503050406030204" pitchFamily="18" charset="0"/>
                                </a:rPr>
                              </m:ctrlPr>
                            </m:sSubPr>
                            <m:e>
                              <m:r>
                                <a:rPr lang="en-US" b="0" i="1" smtClean="0">
                                  <a:solidFill>
                                    <a:srgbClr val="0000FF"/>
                                  </a:solidFill>
                                  <a:latin typeface="Cambria Math" panose="02040503050406030204" pitchFamily="18" charset="0"/>
                                  <a:ea typeface="Cambria Math" panose="02040503050406030204" pitchFamily="18" charset="0"/>
                                </a:rPr>
                                <m:t>∆</m:t>
                              </m:r>
                              <m:r>
                                <a:rPr lang="en-US" b="0" i="1" smtClean="0">
                                  <a:solidFill>
                                    <a:srgbClr val="0000FF"/>
                                  </a:solidFill>
                                  <a:latin typeface="Cambria Math" panose="02040503050406030204" pitchFamily="18" charset="0"/>
                                  <a:ea typeface="Cambria Math" panose="02040503050406030204" pitchFamily="18" charset="0"/>
                                </a:rPr>
                                <m:t>𝑇</m:t>
                              </m:r>
                            </m:e>
                            <m:sub>
                              <m:r>
                                <a:rPr lang="en-US" b="0" i="1" smtClean="0">
                                  <a:solidFill>
                                    <a:srgbClr val="0000FF"/>
                                  </a:solidFill>
                                  <a:latin typeface="Cambria Math" panose="02040503050406030204" pitchFamily="18" charset="0"/>
                                </a:rPr>
                                <m:t>𝑒</m:t>
                              </m:r>
                            </m:sub>
                          </m:sSub>
                        </m:oMath>
                      </m:oMathPara>
                    </a14:m>
                    <a:endParaRPr lang="en-US" dirty="0">
                      <a:solidFill>
                        <a:srgbClr val="0000FF"/>
                      </a:solidFill>
                    </a:endParaRPr>
                  </a:p>
                </p:txBody>
              </p:sp>
            </mc:Choice>
            <mc:Fallback xmlns="">
              <p:sp>
                <p:nvSpPr>
                  <p:cNvPr id="100" name="TextBox 99">
                    <a:extLst>
                      <a:ext uri="{FF2B5EF4-FFF2-40B4-BE49-F238E27FC236}">
                        <a16:creationId xmlns:a16="http://schemas.microsoft.com/office/drawing/2014/main" id="{B6DF1022-A80A-4D90-B887-E01B92B7B67C}"/>
                      </a:ext>
                    </a:extLst>
                  </p:cNvPr>
                  <p:cNvSpPr txBox="1">
                    <a:spLocks noRot="1" noChangeAspect="1" noMove="1" noResize="1" noEditPoints="1" noAdjustHandles="1" noChangeArrowheads="1" noChangeShapeType="1" noTextEdit="1"/>
                  </p:cNvSpPr>
                  <p:nvPr/>
                </p:nvSpPr>
                <p:spPr>
                  <a:xfrm>
                    <a:off x="6105280" y="3256242"/>
                    <a:ext cx="403059" cy="276999"/>
                  </a:xfrm>
                  <a:prstGeom prst="rect">
                    <a:avLst/>
                  </a:prstGeom>
                  <a:blipFill>
                    <a:blip r:embed="rId7"/>
                    <a:stretch>
                      <a:fillRect l="-13636" r="-1515" b="-1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1" name="TextBox 100">
                    <a:extLst>
                      <a:ext uri="{FF2B5EF4-FFF2-40B4-BE49-F238E27FC236}">
                        <a16:creationId xmlns:a16="http://schemas.microsoft.com/office/drawing/2014/main" id="{136DEF2C-080B-4597-93FF-EE0CCB9BD67B}"/>
                      </a:ext>
                    </a:extLst>
                  </p:cNvPr>
                  <p:cNvSpPr txBox="1"/>
                  <p:nvPr/>
                </p:nvSpPr>
                <p:spPr>
                  <a:xfrm>
                    <a:off x="5779821" y="2171175"/>
                    <a:ext cx="25186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𝐶</m:t>
                              </m:r>
                            </m:e>
                            <m:sub>
                              <m:r>
                                <a:rPr lang="en-US" b="0" i="1" smtClean="0">
                                  <a:solidFill>
                                    <a:srgbClr val="00B050"/>
                                  </a:solidFill>
                                  <a:latin typeface="Cambria Math" panose="02040503050406030204" pitchFamily="18" charset="0"/>
                                </a:rPr>
                                <m:t>𝑙</m:t>
                              </m:r>
                            </m:sub>
                          </m:sSub>
                        </m:oMath>
                      </m:oMathPara>
                    </a14:m>
                    <a:endParaRPr lang="en-US" dirty="0">
                      <a:solidFill>
                        <a:srgbClr val="00B050"/>
                      </a:solidFill>
                    </a:endParaRPr>
                  </a:p>
                </p:txBody>
              </p:sp>
            </mc:Choice>
            <mc:Fallback xmlns="">
              <p:sp>
                <p:nvSpPr>
                  <p:cNvPr id="101" name="TextBox 100">
                    <a:extLst>
                      <a:ext uri="{FF2B5EF4-FFF2-40B4-BE49-F238E27FC236}">
                        <a16:creationId xmlns:a16="http://schemas.microsoft.com/office/drawing/2014/main" id="{136DEF2C-080B-4597-93FF-EE0CCB9BD67B}"/>
                      </a:ext>
                    </a:extLst>
                  </p:cNvPr>
                  <p:cNvSpPr txBox="1">
                    <a:spLocks noRot="1" noChangeAspect="1" noMove="1" noResize="1" noEditPoints="1" noAdjustHandles="1" noChangeArrowheads="1" noChangeShapeType="1" noTextEdit="1"/>
                  </p:cNvSpPr>
                  <p:nvPr/>
                </p:nvSpPr>
                <p:spPr>
                  <a:xfrm>
                    <a:off x="5779821" y="2171175"/>
                    <a:ext cx="251864" cy="276999"/>
                  </a:xfrm>
                  <a:prstGeom prst="rect">
                    <a:avLst/>
                  </a:prstGeom>
                  <a:blipFill>
                    <a:blip r:embed="rId8"/>
                    <a:stretch>
                      <a:fillRect l="-21951" r="-9756" b="-1777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2" name="TextBox 101">
                    <a:extLst>
                      <a:ext uri="{FF2B5EF4-FFF2-40B4-BE49-F238E27FC236}">
                        <a16:creationId xmlns:a16="http://schemas.microsoft.com/office/drawing/2014/main" id="{2215B733-C246-4E20-9BD6-245EDB3E6BBF}"/>
                      </a:ext>
                    </a:extLst>
                  </p:cNvPr>
                  <p:cNvSpPr txBox="1"/>
                  <p:nvPr/>
                </p:nvSpPr>
                <p:spPr>
                  <a:xfrm>
                    <a:off x="4630308" y="1960796"/>
                    <a:ext cx="378437"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ea typeface="Cambria Math" panose="02040503050406030204" pitchFamily="18" charset="0"/>
                                </a:rPr>
                                <m:t>∆</m:t>
                              </m:r>
                              <m:r>
                                <a:rPr lang="en-US" b="0" i="1" smtClean="0">
                                  <a:solidFill>
                                    <a:srgbClr val="00B050"/>
                                  </a:solidFill>
                                  <a:latin typeface="Cambria Math" panose="02040503050406030204" pitchFamily="18" charset="0"/>
                                  <a:ea typeface="Cambria Math" panose="02040503050406030204" pitchFamily="18" charset="0"/>
                                </a:rPr>
                                <m:t>𝑇</m:t>
                              </m:r>
                            </m:e>
                            <m:sub>
                              <m:r>
                                <a:rPr lang="en-US" b="0" i="1" smtClean="0">
                                  <a:solidFill>
                                    <a:srgbClr val="00B050"/>
                                  </a:solidFill>
                                  <a:latin typeface="Cambria Math" panose="02040503050406030204" pitchFamily="18" charset="0"/>
                                </a:rPr>
                                <m:t>𝑙</m:t>
                              </m:r>
                            </m:sub>
                          </m:sSub>
                        </m:oMath>
                      </m:oMathPara>
                    </a14:m>
                    <a:endParaRPr lang="en-US" dirty="0">
                      <a:solidFill>
                        <a:srgbClr val="00B050"/>
                      </a:solidFill>
                    </a:endParaRPr>
                  </a:p>
                </p:txBody>
              </p:sp>
            </mc:Choice>
            <mc:Fallback xmlns="">
              <p:sp>
                <p:nvSpPr>
                  <p:cNvPr id="102" name="TextBox 101">
                    <a:extLst>
                      <a:ext uri="{FF2B5EF4-FFF2-40B4-BE49-F238E27FC236}">
                        <a16:creationId xmlns:a16="http://schemas.microsoft.com/office/drawing/2014/main" id="{2215B733-C246-4E20-9BD6-245EDB3E6BBF}"/>
                      </a:ext>
                    </a:extLst>
                  </p:cNvPr>
                  <p:cNvSpPr txBox="1">
                    <a:spLocks noRot="1" noChangeAspect="1" noMove="1" noResize="1" noEditPoints="1" noAdjustHandles="1" noChangeArrowheads="1" noChangeShapeType="1" noTextEdit="1"/>
                  </p:cNvSpPr>
                  <p:nvPr/>
                </p:nvSpPr>
                <p:spPr>
                  <a:xfrm>
                    <a:off x="4630308" y="1960796"/>
                    <a:ext cx="378437" cy="276999"/>
                  </a:xfrm>
                  <a:prstGeom prst="rect">
                    <a:avLst/>
                  </a:prstGeom>
                  <a:blipFill>
                    <a:blip r:embed="rId9"/>
                    <a:stretch>
                      <a:fillRect l="-14516" r="-6452" b="-17778"/>
                    </a:stretch>
                  </a:blipFill>
                </p:spPr>
                <p:txBody>
                  <a:bodyPr/>
                  <a:lstStyle/>
                  <a:p>
                    <a:r>
                      <a:rPr lang="en-US">
                        <a:noFill/>
                      </a:rPr>
                      <a:t> </a:t>
                    </a:r>
                  </a:p>
                </p:txBody>
              </p:sp>
            </mc:Fallback>
          </mc:AlternateContent>
          <p:sp>
            <p:nvSpPr>
              <p:cNvPr id="103" name="Arrow: Right 102">
                <a:extLst>
                  <a:ext uri="{FF2B5EF4-FFF2-40B4-BE49-F238E27FC236}">
                    <a16:creationId xmlns:a16="http://schemas.microsoft.com/office/drawing/2014/main" id="{ECA9CA71-D445-415B-8FD5-758BDF1C3D5D}"/>
                  </a:ext>
                </a:extLst>
              </p:cNvPr>
              <p:cNvSpPr/>
              <p:nvPr/>
            </p:nvSpPr>
            <p:spPr>
              <a:xfrm rot="2568446">
                <a:off x="3982838" y="3185169"/>
                <a:ext cx="594603" cy="307778"/>
              </a:xfrm>
              <a:prstGeom prst="rightArrow">
                <a:avLst/>
              </a:prstGeom>
              <a:solidFill>
                <a:srgbClr val="0000FF"/>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Rounded Corners 103">
                <a:extLst>
                  <a:ext uri="{FF2B5EF4-FFF2-40B4-BE49-F238E27FC236}">
                    <a16:creationId xmlns:a16="http://schemas.microsoft.com/office/drawing/2014/main" id="{5703904F-1160-40E1-A673-650CBA041D12}"/>
                  </a:ext>
                </a:extLst>
              </p:cNvPr>
              <p:cNvSpPr/>
              <p:nvPr/>
            </p:nvSpPr>
            <p:spPr>
              <a:xfrm>
                <a:off x="8325270" y="2699048"/>
                <a:ext cx="326912" cy="209992"/>
              </a:xfrm>
              <a:prstGeom prst="roundRect">
                <a:avLst/>
              </a:prstGeom>
              <a:solidFill>
                <a:srgbClr val="0000FF"/>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Rectangle: Rounded Corners 104">
                <a:extLst>
                  <a:ext uri="{FF2B5EF4-FFF2-40B4-BE49-F238E27FC236}">
                    <a16:creationId xmlns:a16="http://schemas.microsoft.com/office/drawing/2014/main" id="{EC8255B4-6680-4BB1-BC06-C3C44BC312E5}"/>
                  </a:ext>
                </a:extLst>
              </p:cNvPr>
              <p:cNvSpPr/>
              <p:nvPr/>
            </p:nvSpPr>
            <p:spPr>
              <a:xfrm>
                <a:off x="8807614" y="2699048"/>
                <a:ext cx="1697097" cy="209475"/>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a:extLst>
                  <a:ext uri="{FF2B5EF4-FFF2-40B4-BE49-F238E27FC236}">
                    <a16:creationId xmlns:a16="http://schemas.microsoft.com/office/drawing/2014/main" id="{957ED779-EA4F-4304-B0F7-11F3C0EAFEBB}"/>
                  </a:ext>
                </a:extLst>
              </p:cNvPr>
              <p:cNvSpPr txBox="1"/>
              <p:nvPr/>
            </p:nvSpPr>
            <p:spPr>
              <a:xfrm>
                <a:off x="3658290" y="3540515"/>
                <a:ext cx="1522664" cy="307777"/>
              </a:xfrm>
              <a:prstGeom prst="rect">
                <a:avLst/>
              </a:prstGeom>
              <a:noFill/>
            </p:spPr>
            <p:txBody>
              <a:bodyPr wrap="square" rtlCol="0">
                <a:spAutoFit/>
              </a:bodyPr>
              <a:lstStyle/>
              <a:p>
                <a:r>
                  <a:rPr lang="en-US" sz="1400" dirty="0">
                    <a:solidFill>
                      <a:srgbClr val="0000FF"/>
                    </a:solidFill>
                  </a:rPr>
                  <a:t>e-e relaxation</a:t>
                </a:r>
              </a:p>
            </p:txBody>
          </p:sp>
          <p:sp>
            <p:nvSpPr>
              <p:cNvPr id="107" name="TextBox 106">
                <a:extLst>
                  <a:ext uri="{FF2B5EF4-FFF2-40B4-BE49-F238E27FC236}">
                    <a16:creationId xmlns:a16="http://schemas.microsoft.com/office/drawing/2014/main" id="{96FFA0B3-87F7-40FD-887E-BD89832214FA}"/>
                  </a:ext>
                </a:extLst>
              </p:cNvPr>
              <p:cNvSpPr txBox="1"/>
              <p:nvPr/>
            </p:nvSpPr>
            <p:spPr>
              <a:xfrm>
                <a:off x="3658290" y="1742530"/>
                <a:ext cx="1522664" cy="307777"/>
              </a:xfrm>
              <a:prstGeom prst="rect">
                <a:avLst/>
              </a:prstGeom>
              <a:noFill/>
            </p:spPr>
            <p:txBody>
              <a:bodyPr wrap="square" rtlCol="0">
                <a:spAutoFit/>
              </a:bodyPr>
              <a:lstStyle/>
              <a:p>
                <a:r>
                  <a:rPr lang="en-US" sz="1400" dirty="0">
                    <a:solidFill>
                      <a:srgbClr val="00B050"/>
                    </a:solidFill>
                  </a:rPr>
                  <a:t>e-p relaxation</a:t>
                </a:r>
              </a:p>
            </p:txBody>
          </p:sp>
          <p:sp>
            <p:nvSpPr>
              <p:cNvPr id="108" name="Arrow: Left-Right-Up 107">
                <a:extLst>
                  <a:ext uri="{FF2B5EF4-FFF2-40B4-BE49-F238E27FC236}">
                    <a16:creationId xmlns:a16="http://schemas.microsoft.com/office/drawing/2014/main" id="{ECDA1BF0-4238-49BC-8293-0193B2113365}"/>
                  </a:ext>
                </a:extLst>
              </p:cNvPr>
              <p:cNvSpPr/>
              <p:nvPr/>
            </p:nvSpPr>
            <p:spPr>
              <a:xfrm rot="5400000">
                <a:off x="6930595" y="2048769"/>
                <a:ext cx="1123528" cy="1457050"/>
              </a:xfrm>
              <a:prstGeom prst="leftRightUpArrow">
                <a:avLst>
                  <a:gd name="adj1" fmla="val 13607"/>
                  <a:gd name="adj2" fmla="val 15160"/>
                  <a:gd name="adj3" fmla="val 19707"/>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28EC152C-621B-4CD0-BB97-85BE6CDC0CFC}"/>
                  </a:ext>
                </a:extLst>
              </p:cNvPr>
              <p:cNvSpPr/>
              <p:nvPr/>
            </p:nvSpPr>
            <p:spPr>
              <a:xfrm>
                <a:off x="7092934" y="2335063"/>
                <a:ext cx="1084079" cy="307777"/>
              </a:xfrm>
              <a:prstGeom prst="rect">
                <a:avLst/>
              </a:prstGeom>
            </p:spPr>
            <p:txBody>
              <a:bodyPr wrap="none">
                <a:spAutoFit/>
              </a:bodyPr>
              <a:lstStyle/>
              <a:p>
                <a:r>
                  <a:rPr lang="en-US" sz="1400" dirty="0">
                    <a:solidFill>
                      <a:srgbClr val="FFC000"/>
                    </a:solidFill>
                  </a:rPr>
                  <a:t>e-p coupling</a:t>
                </a:r>
              </a:p>
            </p:txBody>
          </p:sp>
          <p:sp>
            <p:nvSpPr>
              <p:cNvPr id="110" name="Rectangle 109">
                <a:extLst>
                  <a:ext uri="{FF2B5EF4-FFF2-40B4-BE49-F238E27FC236}">
                    <a16:creationId xmlns:a16="http://schemas.microsoft.com/office/drawing/2014/main" id="{462297C2-DA82-4113-8F9C-D42FE5280EE5}"/>
                  </a:ext>
                </a:extLst>
              </p:cNvPr>
              <p:cNvSpPr/>
              <p:nvPr/>
            </p:nvSpPr>
            <p:spPr>
              <a:xfrm>
                <a:off x="8325270" y="2906704"/>
                <a:ext cx="1843774" cy="338554"/>
              </a:xfrm>
              <a:prstGeom prst="rect">
                <a:avLst/>
              </a:prstGeom>
            </p:spPr>
            <p:txBody>
              <a:bodyPr wrap="none">
                <a:spAutoFit/>
              </a:bodyPr>
              <a:lstStyle/>
              <a:p>
                <a:r>
                  <a:rPr lang="en-US" sz="1600" dirty="0"/>
                  <a:t>thermal equilibrium</a:t>
                </a:r>
              </a:p>
            </p:txBody>
          </p:sp>
        </p:grpSp>
        <p:sp>
          <p:nvSpPr>
            <p:cNvPr id="113" name="Rectangle 112">
              <a:extLst>
                <a:ext uri="{FF2B5EF4-FFF2-40B4-BE49-F238E27FC236}">
                  <a16:creationId xmlns:a16="http://schemas.microsoft.com/office/drawing/2014/main" id="{511E4AFD-44E1-49A6-A8CA-6D33FA7C1453}"/>
                </a:ext>
              </a:extLst>
            </p:cNvPr>
            <p:cNvSpPr/>
            <p:nvPr/>
          </p:nvSpPr>
          <p:spPr>
            <a:xfrm>
              <a:off x="1204332" y="4184559"/>
              <a:ext cx="9485970" cy="2372357"/>
            </a:xfrm>
            <a:prstGeom prst="rect">
              <a:avLst/>
            </a:prstGeom>
            <a:noFill/>
            <a:ln>
              <a:solidFill>
                <a:srgbClr val="DC4405"/>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6" name="Oval 115">
            <a:extLst>
              <a:ext uri="{FF2B5EF4-FFF2-40B4-BE49-F238E27FC236}">
                <a16:creationId xmlns:a16="http://schemas.microsoft.com/office/drawing/2014/main" id="{EA75173F-CDA1-48B9-91F4-3FB108326B2C}"/>
              </a:ext>
            </a:extLst>
          </p:cNvPr>
          <p:cNvSpPr/>
          <p:nvPr/>
        </p:nvSpPr>
        <p:spPr>
          <a:xfrm>
            <a:off x="1575078" y="4953919"/>
            <a:ext cx="981009" cy="1004702"/>
          </a:xfrm>
          <a:prstGeom prst="ellipse">
            <a:avLst/>
          </a:prstGeom>
          <a:noFill/>
          <a:ln>
            <a:solidFill>
              <a:srgbClr val="9933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7465DFE8-7FCC-422D-A52F-3BC4BEE72E23}"/>
              </a:ext>
            </a:extLst>
          </p:cNvPr>
          <p:cNvSpPr/>
          <p:nvPr/>
        </p:nvSpPr>
        <p:spPr>
          <a:xfrm>
            <a:off x="6052292" y="4818969"/>
            <a:ext cx="467648" cy="478942"/>
          </a:xfrm>
          <a:prstGeom prst="ellipse">
            <a:avLst/>
          </a:prstGeom>
          <a:noFill/>
          <a:ln>
            <a:solidFill>
              <a:srgbClr val="9933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TextBox 117">
            <a:extLst>
              <a:ext uri="{FF2B5EF4-FFF2-40B4-BE49-F238E27FC236}">
                <a16:creationId xmlns:a16="http://schemas.microsoft.com/office/drawing/2014/main" id="{AD9F1ED3-E70A-4797-B85B-DFEECD919E5F}"/>
              </a:ext>
            </a:extLst>
          </p:cNvPr>
          <p:cNvSpPr txBox="1"/>
          <p:nvPr/>
        </p:nvSpPr>
        <p:spPr>
          <a:xfrm>
            <a:off x="7187513" y="1432595"/>
            <a:ext cx="4318158" cy="1631216"/>
          </a:xfrm>
          <a:prstGeom prst="rect">
            <a:avLst/>
          </a:prstGeom>
          <a:noFill/>
        </p:spPr>
        <p:txBody>
          <a:bodyPr wrap="square" rtlCol="0">
            <a:spAutoFit/>
          </a:bodyPr>
          <a:lstStyle/>
          <a:p>
            <a:r>
              <a:rPr lang="en-US" sz="1600" dirty="0">
                <a:solidFill>
                  <a:schemeClr val="accent5"/>
                </a:solidFill>
              </a:rPr>
              <a:t>Reasons for the large optical nonlinearity of TCO</a:t>
            </a:r>
          </a:p>
          <a:p>
            <a:pPr marL="285750" indent="-285750">
              <a:buFont typeface="Arial" panose="020B0604020202020204" pitchFamily="34" charset="0"/>
              <a:buChar char="•"/>
            </a:pPr>
            <a:r>
              <a:rPr lang="en-US" sz="1400" dirty="0">
                <a:solidFill>
                  <a:srgbClr val="DC4405"/>
                </a:solidFill>
              </a:rPr>
              <a:t>ENZ enhanced light absorption</a:t>
            </a:r>
          </a:p>
          <a:p>
            <a:pPr marL="285750" indent="-285750">
              <a:buFont typeface="Arial" panose="020B0604020202020204" pitchFamily="34" charset="0"/>
              <a:buChar char="•"/>
            </a:pPr>
            <a:r>
              <a:rPr lang="en-US" sz="1400" dirty="0">
                <a:solidFill>
                  <a:srgbClr val="DC4405"/>
                </a:solidFill>
              </a:rPr>
              <a:t>Small electron heat capacity</a:t>
            </a:r>
          </a:p>
          <a:p>
            <a:pPr marL="742950" lvl="1" indent="-285750">
              <a:buFont typeface="Wingdings" panose="05000000000000000000" pitchFamily="2" charset="2"/>
              <a:buChar char="Ø"/>
            </a:pPr>
            <a:r>
              <a:rPr lang="en-US" sz="1400" dirty="0"/>
              <a:t>Large electron temperature change</a:t>
            </a:r>
          </a:p>
          <a:p>
            <a:pPr marL="742950" lvl="1" indent="-285750">
              <a:buFont typeface="Wingdings" panose="05000000000000000000" pitchFamily="2" charset="2"/>
              <a:buChar char="Ø"/>
            </a:pPr>
            <a:endParaRPr lang="en-US" sz="1400" dirty="0"/>
          </a:p>
          <a:p>
            <a:r>
              <a:rPr lang="en-US" sz="1400" dirty="0"/>
              <a:t>We integrate the TTM with </a:t>
            </a:r>
            <a:r>
              <a:rPr lang="en-US" sz="1400" dirty="0" err="1"/>
              <a:t>Lumerical</a:t>
            </a:r>
            <a:r>
              <a:rPr lang="en-US" sz="1400" dirty="0"/>
              <a:t> MODE to perform the simulation</a:t>
            </a:r>
          </a:p>
        </p:txBody>
      </p:sp>
      <p:sp>
        <p:nvSpPr>
          <p:cNvPr id="4" name="Rectangle 3">
            <a:extLst>
              <a:ext uri="{FF2B5EF4-FFF2-40B4-BE49-F238E27FC236}">
                <a16:creationId xmlns:a16="http://schemas.microsoft.com/office/drawing/2014/main" id="{D67C59F8-0057-4EF6-AE79-F933B66028B0}"/>
              </a:ext>
            </a:extLst>
          </p:cNvPr>
          <p:cNvSpPr/>
          <p:nvPr/>
        </p:nvSpPr>
        <p:spPr>
          <a:xfrm>
            <a:off x="5422764" y="4688477"/>
            <a:ext cx="1666995" cy="307777"/>
          </a:xfrm>
          <a:prstGeom prst="rect">
            <a:avLst/>
          </a:prstGeom>
        </p:spPr>
        <p:txBody>
          <a:bodyPr wrap="none">
            <a:spAutoFit/>
          </a:bodyPr>
          <a:lstStyle/>
          <a:p>
            <a:r>
              <a:rPr lang="en-US" sz="1400" dirty="0"/>
              <a:t>thermal capacitance</a:t>
            </a:r>
          </a:p>
        </p:txBody>
      </p:sp>
      <p:pic>
        <p:nvPicPr>
          <p:cNvPr id="8" name="Picture 7">
            <a:extLst>
              <a:ext uri="{FF2B5EF4-FFF2-40B4-BE49-F238E27FC236}">
                <a16:creationId xmlns:a16="http://schemas.microsoft.com/office/drawing/2014/main" id="{FD04D818-CE72-4650-86BA-2FD7CA315392}"/>
              </a:ext>
            </a:extLst>
          </p:cNvPr>
          <p:cNvPicPr>
            <a:picLocks noChangeAspect="1"/>
          </p:cNvPicPr>
          <p:nvPr/>
        </p:nvPicPr>
        <p:blipFill>
          <a:blip r:embed="rId10"/>
          <a:stretch>
            <a:fillRect/>
          </a:stretch>
        </p:blipFill>
        <p:spPr>
          <a:xfrm>
            <a:off x="8557280" y="3191047"/>
            <a:ext cx="2314959" cy="1587150"/>
          </a:xfrm>
          <a:prstGeom prst="rect">
            <a:avLst/>
          </a:prstGeom>
        </p:spPr>
      </p:pic>
      <p:sp>
        <p:nvSpPr>
          <p:cNvPr id="52" name="TextBox 51">
            <a:extLst>
              <a:ext uri="{FF2B5EF4-FFF2-40B4-BE49-F238E27FC236}">
                <a16:creationId xmlns:a16="http://schemas.microsoft.com/office/drawing/2014/main" id="{5CA0CFA2-F751-4B54-94B9-B3CE00379332}"/>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47</a:t>
            </a:fld>
            <a:endParaRPr lang="en-US" dirty="0"/>
          </a:p>
        </p:txBody>
      </p:sp>
    </p:spTree>
    <p:extLst>
      <p:ext uri="{BB962C8B-B14F-4D97-AF65-F5344CB8AC3E}">
        <p14:creationId xmlns:p14="http://schemas.microsoft.com/office/powerpoint/2010/main" val="435407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animBg="1"/>
      <p:bldP spid="117" grpId="0" animBg="1"/>
      <p:bldP spid="118" grpId="0"/>
      <p:bldP spid="4"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85FF8-B790-4056-85C0-2AEC9206F112}"/>
              </a:ext>
            </a:extLst>
          </p:cNvPr>
          <p:cNvSpPr>
            <a:spLocks noGrp="1"/>
          </p:cNvSpPr>
          <p:nvPr>
            <p:ph type="title"/>
          </p:nvPr>
        </p:nvSpPr>
        <p:spPr/>
        <p:txBody>
          <a:bodyPr>
            <a:normAutofit/>
          </a:bodyPr>
          <a:lstStyle/>
          <a:p>
            <a:r>
              <a:rPr lang="en-US" dirty="0"/>
              <a:t>Transient response of the AOS device</a:t>
            </a:r>
          </a:p>
        </p:txBody>
      </p:sp>
      <p:sp>
        <p:nvSpPr>
          <p:cNvPr id="3" name="Picture Placeholder 2">
            <a:extLst>
              <a:ext uri="{FF2B5EF4-FFF2-40B4-BE49-F238E27FC236}">
                <a16:creationId xmlns:a16="http://schemas.microsoft.com/office/drawing/2014/main" id="{689A1BDA-7584-436D-B4BA-4E41D13737D5}"/>
              </a:ext>
            </a:extLst>
          </p:cNvPr>
          <p:cNvSpPr>
            <a:spLocks noGrp="1"/>
          </p:cNvSpPr>
          <p:nvPr>
            <p:ph type="pic" sz="quarter" idx="10"/>
          </p:nvPr>
        </p:nvSpPr>
        <p:spPr/>
      </p:sp>
      <p:pic>
        <p:nvPicPr>
          <p:cNvPr id="6" name="Graphic 5">
            <a:extLst>
              <a:ext uri="{FF2B5EF4-FFF2-40B4-BE49-F238E27FC236}">
                <a16:creationId xmlns:a16="http://schemas.microsoft.com/office/drawing/2014/main" id="{C7B1826A-091C-4C3E-85A1-8BBD5CB18DD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6995" y="1381069"/>
            <a:ext cx="1509233" cy="2256227"/>
          </a:xfrm>
          <a:prstGeom prst="rect">
            <a:avLst/>
          </a:prstGeom>
        </p:spPr>
      </p:pic>
      <p:pic>
        <p:nvPicPr>
          <p:cNvPr id="7" name="Graphic 6">
            <a:extLst>
              <a:ext uri="{FF2B5EF4-FFF2-40B4-BE49-F238E27FC236}">
                <a16:creationId xmlns:a16="http://schemas.microsoft.com/office/drawing/2014/main" id="{07E147E0-9EC5-4356-BED3-2C43E06D139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496229" y="1381070"/>
            <a:ext cx="2744648" cy="2100712"/>
          </a:xfrm>
          <a:prstGeom prst="rect">
            <a:avLst/>
          </a:prstGeom>
        </p:spPr>
      </p:pic>
      <p:cxnSp>
        <p:nvCxnSpPr>
          <p:cNvPr id="9" name="Straight Arrow Connector 8">
            <a:extLst>
              <a:ext uri="{FF2B5EF4-FFF2-40B4-BE49-F238E27FC236}">
                <a16:creationId xmlns:a16="http://schemas.microsoft.com/office/drawing/2014/main" id="{FA775118-9C7A-4C61-91C8-772A218DB749}"/>
              </a:ext>
            </a:extLst>
          </p:cNvPr>
          <p:cNvCxnSpPr/>
          <p:nvPr/>
        </p:nvCxnSpPr>
        <p:spPr>
          <a:xfrm>
            <a:off x="1934949" y="2143534"/>
            <a:ext cx="1122557"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13" name="Graphic 12">
            <a:extLst>
              <a:ext uri="{FF2B5EF4-FFF2-40B4-BE49-F238E27FC236}">
                <a16:creationId xmlns:a16="http://schemas.microsoft.com/office/drawing/2014/main" id="{5E2708F1-E67E-4825-ADB1-CD09D9CB822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543255" y="3979079"/>
            <a:ext cx="2883698" cy="2304494"/>
          </a:xfrm>
          <a:prstGeom prst="rect">
            <a:avLst/>
          </a:prstGeom>
        </p:spPr>
      </p:pic>
      <p:pic>
        <p:nvPicPr>
          <p:cNvPr id="14" name="Graphic 13">
            <a:extLst>
              <a:ext uri="{FF2B5EF4-FFF2-40B4-BE49-F238E27FC236}">
                <a16:creationId xmlns:a16="http://schemas.microsoft.com/office/drawing/2014/main" id="{7A186FB5-C996-4F18-A7FE-48F7ABBBBBA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240877" y="1381070"/>
            <a:ext cx="3063493" cy="2213852"/>
          </a:xfrm>
          <a:prstGeom prst="rect">
            <a:avLst/>
          </a:prstGeom>
        </p:spPr>
      </p:pic>
      <p:pic>
        <p:nvPicPr>
          <p:cNvPr id="15" name="Graphic 14">
            <a:extLst>
              <a:ext uri="{FF2B5EF4-FFF2-40B4-BE49-F238E27FC236}">
                <a16:creationId xmlns:a16="http://schemas.microsoft.com/office/drawing/2014/main" id="{4D935F6B-093A-4B42-8F60-8A3AA7B4822C}"/>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4781111" y="3979079"/>
            <a:ext cx="2763572" cy="2359762"/>
          </a:xfrm>
          <a:prstGeom prst="rect">
            <a:avLst/>
          </a:prstGeom>
        </p:spPr>
      </p:pic>
      <p:sp>
        <p:nvSpPr>
          <p:cNvPr id="19" name="Oval 18">
            <a:extLst>
              <a:ext uri="{FF2B5EF4-FFF2-40B4-BE49-F238E27FC236}">
                <a16:creationId xmlns:a16="http://schemas.microsoft.com/office/drawing/2014/main" id="{02157E2B-A927-4CED-82E0-CF6E505F7A11}"/>
              </a:ext>
            </a:extLst>
          </p:cNvPr>
          <p:cNvSpPr/>
          <p:nvPr/>
        </p:nvSpPr>
        <p:spPr>
          <a:xfrm>
            <a:off x="6602321" y="4802458"/>
            <a:ext cx="340603" cy="341971"/>
          </a:xfrm>
          <a:prstGeom prst="ellipse">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97CDAAF5-075B-49DF-94F7-1B4CCB599B6A}"/>
              </a:ext>
            </a:extLst>
          </p:cNvPr>
          <p:cNvGrpSpPr/>
          <p:nvPr/>
        </p:nvGrpSpPr>
        <p:grpSpPr>
          <a:xfrm>
            <a:off x="8488960" y="1439738"/>
            <a:ext cx="3541456" cy="4843835"/>
            <a:chOff x="8488960" y="1439738"/>
            <a:chExt cx="3541456" cy="4843835"/>
          </a:xfrm>
        </p:grpSpPr>
        <p:sp>
          <p:nvSpPr>
            <p:cNvPr id="16" name="Rectangle 15">
              <a:extLst>
                <a:ext uri="{FF2B5EF4-FFF2-40B4-BE49-F238E27FC236}">
                  <a16:creationId xmlns:a16="http://schemas.microsoft.com/office/drawing/2014/main" id="{AC86A192-A9BC-4246-961E-A3ADB5E6901D}"/>
                </a:ext>
              </a:extLst>
            </p:cNvPr>
            <p:cNvSpPr/>
            <p:nvPr/>
          </p:nvSpPr>
          <p:spPr bwMode="auto">
            <a:xfrm>
              <a:off x="8488960" y="1439738"/>
              <a:ext cx="3465147" cy="4843835"/>
            </a:xfrm>
            <a:prstGeom prst="rect">
              <a:avLst/>
            </a:prstGeom>
            <a:solidFill>
              <a:schemeClr val="bg1"/>
            </a:solidFill>
            <a:ln w="12700" cap="flat" cmpd="sng" algn="ctr">
              <a:solidFill>
                <a:schemeClr val="accent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algn="l" defTabSz="914400" rtl="0" eaLnBrk="0" fontAlgn="base" latinLnBrk="0" hangingPunct="0">
                <a:lnSpc>
                  <a:spcPct val="100000"/>
                </a:lnSpc>
                <a:spcBef>
                  <a:spcPct val="0"/>
                </a:spcBef>
                <a:spcAft>
                  <a:spcPct val="0"/>
                </a:spcAft>
                <a:buClrTx/>
                <a:buSzTx/>
                <a:tabLst/>
              </a:pPr>
              <a:endParaRPr kumimoji="0" lang="en-US" sz="2400" b="0" i="0" u="none" strike="noStrike" cap="none" normalizeH="0" baseline="0" dirty="0">
                <a:ln>
                  <a:noFill/>
                </a:ln>
                <a:solidFill>
                  <a:srgbClr val="999999"/>
                </a:solidFill>
                <a:effectLst/>
                <a:latin typeface="Arial" charset="0"/>
                <a:ea typeface="ＭＳ Ｐゴシック" pitchFamily="-96" charset="-128"/>
              </a:endParaRPr>
            </a:p>
          </p:txBody>
        </p:sp>
        <mc:AlternateContent xmlns:mc="http://schemas.openxmlformats.org/markup-compatibility/2006" xmlns:a14="http://schemas.microsoft.com/office/drawing/2010/main">
          <mc:Choice Requires="a14">
            <p:sp>
              <p:nvSpPr>
                <p:cNvPr id="17" name="Rectangle 16">
                  <a:extLst>
                    <a:ext uri="{FF2B5EF4-FFF2-40B4-BE49-F238E27FC236}">
                      <a16:creationId xmlns:a16="http://schemas.microsoft.com/office/drawing/2014/main" id="{DAA578BD-E521-41FC-BFCB-68CEC71C6B51}"/>
                    </a:ext>
                  </a:extLst>
                </p:cNvPr>
                <p:cNvSpPr/>
                <p:nvPr/>
              </p:nvSpPr>
              <p:spPr>
                <a:xfrm>
                  <a:off x="8632493" y="1879650"/>
                  <a:ext cx="2896739" cy="733919"/>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sz="1600" i="1">
                            <a:latin typeface="Cambria Math" panose="02040503050406030204" pitchFamily="18" charset="0"/>
                            <a:ea typeface="Times New Roman" panose="02020603050405020304" pitchFamily="18" charset="0"/>
                            <a:cs typeface="Times New Roman" panose="02020603050405020304" pitchFamily="18" charset="0"/>
                          </a:rPr>
                          <m:t>𝛼</m:t>
                        </m:r>
                        <m:r>
                          <a:rPr lang="en-US"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effectLst/>
                                <a:latin typeface="Cambria Math" panose="02040503050406030204" pitchFamily="18" charset="0"/>
                              </a:rPr>
                            </m:ctrlPr>
                          </m:fPr>
                          <m:num>
                            <m:sSub>
                              <m:sSubPr>
                                <m:ctrlPr>
                                  <a:rPr lang="en-US" sz="1600" i="1">
                                    <a:effectLst/>
                                    <a:latin typeface="Cambria Math" panose="020405030504060302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𝛼</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𝑆</m:t>
                                </m:r>
                              </m:sub>
                            </m:sSub>
                          </m:num>
                          <m:den>
                            <m:r>
                              <a:rPr lang="en-US" sz="1600" i="1">
                                <a:latin typeface="Cambria Math" panose="02040503050406030204" pitchFamily="18" charset="0"/>
                                <a:ea typeface="Times New Roman" panose="02020603050405020304" pitchFamily="18" charset="0"/>
                                <a:cs typeface="Times New Roman" panose="02020603050405020304" pitchFamily="18" charset="0"/>
                              </a:rPr>
                              <m:t>1+</m:t>
                            </m:r>
                            <m:sSup>
                              <m:sSupPr>
                                <m:ctrlPr>
                                  <a:rPr lang="en-US" sz="1600" i="1">
                                    <a:effectLst/>
                                    <a:latin typeface="Cambria Math" panose="02040503050406030204" pitchFamily="18" charset="0"/>
                                  </a:rPr>
                                </m:ctrlPr>
                              </m:sSupPr>
                              <m:e>
                                <m:d>
                                  <m:dPr>
                                    <m:ctrlPr>
                                      <a:rPr lang="en-US" sz="1600" i="1">
                                        <a:effectLst/>
                                        <a:latin typeface="Cambria Math" panose="02040503050406030204" pitchFamily="18" charset="0"/>
                                      </a:rPr>
                                    </m:ctrlPr>
                                  </m:dPr>
                                  <m:e>
                                    <m:f>
                                      <m:fPr>
                                        <m:type m:val="skw"/>
                                        <m:ctrlPr>
                                          <a:rPr lang="en-US" sz="1600" i="1">
                                            <a:effectLst/>
                                            <a:latin typeface="Cambria Math" panose="02040503050406030204" pitchFamily="18" charset="0"/>
                                          </a:rPr>
                                        </m:ctrlPr>
                                      </m:fPr>
                                      <m:num>
                                        <m:r>
                                          <a:rPr lang="en-US" sz="1600" i="1">
                                            <a:latin typeface="Cambria Math" panose="02040503050406030204" pitchFamily="18" charset="0"/>
                                            <a:ea typeface="Times New Roman" panose="02020603050405020304" pitchFamily="18" charset="0"/>
                                            <a:cs typeface="Times New Roman" panose="02020603050405020304" pitchFamily="18" charset="0"/>
                                          </a:rPr>
                                          <m:t>𝑈</m:t>
                                        </m:r>
                                      </m:num>
                                      <m:den>
                                        <m:sSub>
                                          <m:sSubPr>
                                            <m:ctrlPr>
                                              <a:rPr lang="en-US" sz="1600" i="1">
                                                <a:effectLst/>
                                                <a:latin typeface="Cambria Math" panose="020405030504060302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𝑈</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𝑆</m:t>
                                            </m:r>
                                          </m:sub>
                                        </m:sSub>
                                      </m:den>
                                    </m:f>
                                  </m:e>
                                </m:d>
                              </m:e>
                              <m:sup>
                                <m:r>
                                  <a:rPr lang="en-US" sz="1600" i="1">
                                    <a:latin typeface="Cambria Math" panose="02040503050406030204" pitchFamily="18" charset="0"/>
                                    <a:ea typeface="Times New Roman" panose="02020603050405020304" pitchFamily="18" charset="0"/>
                                    <a:cs typeface="Times New Roman" panose="02020603050405020304" pitchFamily="18" charset="0"/>
                                  </a:rPr>
                                  <m:t>𝑝</m:t>
                                </m:r>
                              </m:sup>
                            </m:sSup>
                          </m:den>
                        </m:f>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effectLst/>
                                <a:latin typeface="Cambria Math" panose="020405030504060302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𝛼</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𝑁𝑆</m:t>
                            </m:r>
                          </m:sub>
                        </m:sSub>
                      </m:oMath>
                    </m:oMathPara>
                  </a14:m>
                  <a:endParaRPr lang="en-US" sz="1600" dirty="0"/>
                </a:p>
              </p:txBody>
            </p:sp>
          </mc:Choice>
          <mc:Fallback xmlns="">
            <p:sp>
              <p:nvSpPr>
                <p:cNvPr id="17" name="Rectangle 16">
                  <a:extLst>
                    <a:ext uri="{FF2B5EF4-FFF2-40B4-BE49-F238E27FC236}">
                      <a16:creationId xmlns:a16="http://schemas.microsoft.com/office/drawing/2014/main" id="{DAA578BD-E521-41FC-BFCB-68CEC71C6B51}"/>
                    </a:ext>
                  </a:extLst>
                </p:cNvPr>
                <p:cNvSpPr>
                  <a:spLocks noRot="1" noChangeAspect="1" noMove="1" noResize="1" noEditPoints="1" noAdjustHandles="1" noChangeArrowheads="1" noChangeShapeType="1" noTextEdit="1"/>
                </p:cNvSpPr>
                <p:nvPr/>
              </p:nvSpPr>
              <p:spPr>
                <a:xfrm>
                  <a:off x="8632493" y="1879650"/>
                  <a:ext cx="2896739" cy="733919"/>
                </a:xfrm>
                <a:prstGeom prst="rect">
                  <a:avLst/>
                </a:prstGeom>
                <a:blipFill>
                  <a:blip r:embed="rId13"/>
                  <a:stretch>
                    <a:fillRect t="-21488" b="-93388"/>
                  </a:stretch>
                </a:blipFill>
              </p:spPr>
              <p:txBody>
                <a:bodyPr/>
                <a:lstStyle/>
                <a:p>
                  <a:r>
                    <a:rPr lang="en-US">
                      <a:noFill/>
                    </a:rPr>
                    <a:t> </a:t>
                  </a:r>
                </a:p>
              </p:txBody>
            </p:sp>
          </mc:Fallback>
        </mc:AlternateContent>
        <p:sp>
          <p:nvSpPr>
            <p:cNvPr id="18" name="矩形 15">
              <a:extLst>
                <a:ext uri="{FF2B5EF4-FFF2-40B4-BE49-F238E27FC236}">
                  <a16:creationId xmlns:a16="http://schemas.microsoft.com/office/drawing/2014/main" id="{BF5DEF8D-EA83-4304-9CD4-14BAE25A15D4}"/>
                </a:ext>
              </a:extLst>
            </p:cNvPr>
            <p:cNvSpPr/>
            <p:nvPr/>
          </p:nvSpPr>
          <p:spPr>
            <a:xfrm>
              <a:off x="8574230" y="1490417"/>
              <a:ext cx="2076209" cy="338554"/>
            </a:xfrm>
            <a:prstGeom prst="rect">
              <a:avLst/>
            </a:prstGeom>
          </p:spPr>
          <p:txBody>
            <a:bodyPr wrap="none">
              <a:spAutoFit/>
            </a:bodyPr>
            <a:lstStyle/>
            <a:p>
              <a:r>
                <a:rPr lang="en-US" altLang="zh-CN" sz="1600" dirty="0">
                  <a:solidFill>
                    <a:schemeClr val="accent5"/>
                  </a:solidFill>
                  <a:latin typeface="Arial Unicode MS" pitchFamily="34" charset="-122"/>
                  <a:ea typeface="Arial Unicode MS" pitchFamily="34" charset="-122"/>
                  <a:cs typeface="Arial Unicode MS" pitchFamily="34" charset="-122"/>
                </a:rPr>
                <a:t>Saturable absorption</a:t>
              </a:r>
              <a:endParaRPr lang="zh-CN" altLang="en-US" sz="1600" dirty="0">
                <a:solidFill>
                  <a:schemeClr val="accent5"/>
                </a:solidFill>
                <a:latin typeface="Arial Unicode MS" pitchFamily="34" charset="-122"/>
                <a:ea typeface="Arial Unicode MS" pitchFamily="34" charset="-122"/>
                <a:cs typeface="Arial Unicode MS" pitchFamily="34" charset="-122"/>
              </a:endParaRP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69ECC459-AB41-46AA-9146-48299E171D5A}"/>
                    </a:ext>
                  </a:extLst>
                </p:cNvPr>
                <p:cNvSpPr txBox="1"/>
                <p:nvPr/>
              </p:nvSpPr>
              <p:spPr>
                <a:xfrm>
                  <a:off x="8488960" y="2638695"/>
                  <a:ext cx="3541456" cy="1169551"/>
                </a:xfrm>
                <a:prstGeom prst="rect">
                  <a:avLst/>
                </a:prstGeom>
                <a:noFill/>
              </p:spPr>
              <p:txBody>
                <a:bodyPr wrap="square" rtlCol="0">
                  <a:spAutoFit/>
                </a:bodyPr>
                <a:lstStyle/>
                <a:p>
                  <a:pPr marL="285750" indent="-285750">
                    <a:buFont typeface="Arial" panose="020B0604020202020204" pitchFamily="34" charset="0"/>
                    <a:buChar char="•"/>
                  </a:pPr>
                  <a14:m>
                    <m:oMath xmlns:m="http://schemas.openxmlformats.org/officeDocument/2006/math">
                      <m:sSub>
                        <m:sSubPr>
                          <m:ctrlPr>
                            <a:rPr lang="en-US" sz="1400" i="1" smtClean="0">
                              <a:latin typeface="Cambria Math" panose="02040503050406030204" pitchFamily="18" charset="0"/>
                            </a:rPr>
                          </m:ctrlPr>
                        </m:sSubPr>
                        <m:e>
                          <m:r>
                            <a:rPr lang="en-US" sz="1400" i="1">
                              <a:latin typeface="Cambria Math" panose="02040503050406030204" pitchFamily="18" charset="0"/>
                              <a:ea typeface="Times New Roman" panose="02020603050405020304" pitchFamily="18" charset="0"/>
                              <a:cs typeface="Times New Roman" panose="02020603050405020304" pitchFamily="18" charset="0"/>
                            </a:rPr>
                            <m:t>𝛼</m:t>
                          </m:r>
                        </m:e>
                        <m:sub>
                          <m:r>
                            <a:rPr lang="en-US" sz="1400" i="1">
                              <a:latin typeface="Cambria Math" panose="02040503050406030204" pitchFamily="18" charset="0"/>
                              <a:ea typeface="Times New Roman" panose="02020603050405020304" pitchFamily="18" charset="0"/>
                              <a:cs typeface="Times New Roman" panose="02020603050405020304" pitchFamily="18" charset="0"/>
                            </a:rPr>
                            <m:t>𝑆</m:t>
                          </m:r>
                        </m:sub>
                      </m:sSub>
                    </m:oMath>
                  </a14:m>
                  <a:r>
                    <a:rPr lang="en-US" sz="1400" dirty="0"/>
                    <a:t>: saturable absorption coefficient</a:t>
                  </a:r>
                </a:p>
                <a:p>
                  <a:pPr marL="285750" indent="-285750">
                    <a:buFont typeface="Arial" panose="020B0604020202020204" pitchFamily="34" charset="0"/>
                    <a:buChar char="•"/>
                  </a:pPr>
                  <a14:m>
                    <m:oMath xmlns:m="http://schemas.openxmlformats.org/officeDocument/2006/math">
                      <m:sSub>
                        <m:sSubPr>
                          <m:ctrlPr>
                            <a:rPr lang="en-US" sz="1400" i="1" smtClean="0">
                              <a:latin typeface="Cambria Math" panose="02040503050406030204" pitchFamily="18" charset="0"/>
                            </a:rPr>
                          </m:ctrlPr>
                        </m:sSubPr>
                        <m:e>
                          <m:r>
                            <a:rPr lang="en-US" sz="1400" i="1">
                              <a:latin typeface="Cambria Math" panose="02040503050406030204" pitchFamily="18" charset="0"/>
                              <a:ea typeface="Times New Roman" panose="02020603050405020304" pitchFamily="18" charset="0"/>
                              <a:cs typeface="Times New Roman" panose="02020603050405020304" pitchFamily="18" charset="0"/>
                            </a:rPr>
                            <m:t>𝛼</m:t>
                          </m:r>
                        </m:e>
                        <m:sub>
                          <m:r>
                            <a:rPr lang="en-US" sz="1400" i="1">
                              <a:latin typeface="Cambria Math" panose="02040503050406030204" pitchFamily="18" charset="0"/>
                              <a:ea typeface="Times New Roman" panose="02020603050405020304" pitchFamily="18" charset="0"/>
                              <a:cs typeface="Times New Roman" panose="02020603050405020304" pitchFamily="18" charset="0"/>
                            </a:rPr>
                            <m:t>𝑁𝑆</m:t>
                          </m:r>
                        </m:sub>
                      </m:sSub>
                    </m:oMath>
                  </a14:m>
                  <a:r>
                    <a:rPr lang="en-US" sz="1400" dirty="0"/>
                    <a:t>: non-saturable absorption coefficient</a:t>
                  </a:r>
                </a:p>
                <a:p>
                  <a:pPr marL="285750" indent="-285750">
                    <a:buFont typeface="Arial" panose="020B0604020202020204" pitchFamily="34" charset="0"/>
                    <a:buChar char="•"/>
                  </a:pP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ea typeface="Times New Roman" panose="02020603050405020304" pitchFamily="18" charset="0"/>
                              <a:cs typeface="Times New Roman" panose="02020603050405020304" pitchFamily="18" charset="0"/>
                            </a:rPr>
                            <m:t>𝑈</m:t>
                          </m:r>
                        </m:e>
                        <m:sub>
                          <m:r>
                            <a:rPr lang="en-US" sz="1400" i="1">
                              <a:latin typeface="Cambria Math" panose="02040503050406030204" pitchFamily="18" charset="0"/>
                              <a:ea typeface="Times New Roman" panose="02020603050405020304" pitchFamily="18" charset="0"/>
                              <a:cs typeface="Times New Roman" panose="02020603050405020304" pitchFamily="18" charset="0"/>
                            </a:rPr>
                            <m:t>𝑆</m:t>
                          </m:r>
                        </m:sub>
                      </m:sSub>
                    </m:oMath>
                  </a14:m>
                  <a:r>
                    <a:rPr lang="en-US" sz="1400" dirty="0"/>
                    <a:t>: saturation energy</a:t>
                  </a:r>
                </a:p>
                <a:p>
                  <a:pPr marL="285750" indent="-285750">
                    <a:buFont typeface="Arial" panose="020B0604020202020204" pitchFamily="34" charset="0"/>
                    <a:buChar char="•"/>
                  </a:pPr>
                  <a14:m>
                    <m:oMath xmlns:m="http://schemas.openxmlformats.org/officeDocument/2006/math">
                      <m:r>
                        <a:rPr lang="en-US" sz="1400" i="1">
                          <a:latin typeface="Cambria Math" panose="02040503050406030204" pitchFamily="18" charset="0"/>
                          <a:ea typeface="Times New Roman" panose="02020603050405020304" pitchFamily="18" charset="0"/>
                          <a:cs typeface="Times New Roman" panose="02020603050405020304" pitchFamily="18" charset="0"/>
                        </a:rPr>
                        <m:t>𝑈</m:t>
                      </m:r>
                    </m:oMath>
                  </a14:m>
                  <a:r>
                    <a:rPr lang="en-US" sz="1400" dirty="0"/>
                    <a:t>: input pump energy</a:t>
                  </a:r>
                </a:p>
                <a:p>
                  <a:pPr marL="285750" indent="-285750">
                    <a:buFont typeface="Arial" panose="020B0604020202020204" pitchFamily="34" charset="0"/>
                    <a:buChar char="•"/>
                  </a:pPr>
                  <a14:m>
                    <m:oMath xmlns:m="http://schemas.openxmlformats.org/officeDocument/2006/math">
                      <m:r>
                        <a:rPr lang="en-US" sz="1400" i="1">
                          <a:latin typeface="Cambria Math" panose="02040503050406030204" pitchFamily="18" charset="0"/>
                          <a:ea typeface="Times New Roman" panose="02020603050405020304" pitchFamily="18" charset="0"/>
                          <a:cs typeface="Times New Roman" panose="02020603050405020304" pitchFamily="18" charset="0"/>
                        </a:rPr>
                        <m:t>𝑝</m:t>
                      </m:r>
                    </m:oMath>
                  </a14:m>
                  <a:r>
                    <a:rPr lang="en-US" sz="1400" dirty="0"/>
                    <a:t>: sharpness of the transition</a:t>
                  </a:r>
                </a:p>
              </p:txBody>
            </p:sp>
          </mc:Choice>
          <mc:Fallback xmlns="">
            <p:sp>
              <p:nvSpPr>
                <p:cNvPr id="5" name="TextBox 4">
                  <a:extLst>
                    <a:ext uri="{FF2B5EF4-FFF2-40B4-BE49-F238E27FC236}">
                      <a16:creationId xmlns:a16="http://schemas.microsoft.com/office/drawing/2014/main" id="{69ECC459-AB41-46AA-9146-48299E171D5A}"/>
                    </a:ext>
                  </a:extLst>
                </p:cNvPr>
                <p:cNvSpPr txBox="1">
                  <a:spLocks noRot="1" noChangeAspect="1" noMove="1" noResize="1" noEditPoints="1" noAdjustHandles="1" noChangeArrowheads="1" noChangeShapeType="1" noTextEdit="1"/>
                </p:cNvSpPr>
                <p:nvPr/>
              </p:nvSpPr>
              <p:spPr>
                <a:xfrm>
                  <a:off x="8488960" y="2638695"/>
                  <a:ext cx="3541456" cy="1169551"/>
                </a:xfrm>
                <a:prstGeom prst="rect">
                  <a:avLst/>
                </a:prstGeom>
                <a:blipFill>
                  <a:blip r:embed="rId14"/>
                  <a:stretch>
                    <a:fillRect l="-345" t="-1042" b="-41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1174400-DB88-45BA-BB16-6EAD2B84E214}"/>
                    </a:ext>
                  </a:extLst>
                </p:cNvPr>
                <p:cNvSpPr txBox="1"/>
                <p:nvPr/>
              </p:nvSpPr>
              <p:spPr>
                <a:xfrm>
                  <a:off x="8574230" y="3876358"/>
                  <a:ext cx="3238629" cy="1169551"/>
                </a:xfrm>
                <a:prstGeom prst="rect">
                  <a:avLst/>
                </a:prstGeom>
                <a:noFill/>
              </p:spPr>
              <p:txBody>
                <a:bodyPr wrap="square" rtlCol="0">
                  <a:spAutoFit/>
                </a:bodyPr>
                <a:lstStyle/>
                <a:p>
                  <a:r>
                    <a:rPr lang="en-US" sz="1400" dirty="0">
                      <a:solidFill>
                        <a:srgbClr val="DC4405"/>
                      </a:solidFill>
                    </a:rPr>
                    <a:t>Simulated parameters</a:t>
                  </a:r>
                </a:p>
                <a:p>
                  <a:pPr marL="285750" indent="-285750">
                    <a:buFont typeface="Arial" panose="020B0604020202020204" pitchFamily="34" charset="0"/>
                    <a:buChar char="•"/>
                  </a:pP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ea typeface="Times New Roman" panose="02020603050405020304" pitchFamily="18" charset="0"/>
                              <a:cs typeface="Times New Roman" panose="02020603050405020304" pitchFamily="18" charset="0"/>
                            </a:rPr>
                            <m:t>𝛼</m:t>
                          </m:r>
                        </m:e>
                        <m:sub>
                          <m:r>
                            <a:rPr lang="en-US" sz="1400" i="1">
                              <a:latin typeface="Cambria Math" panose="02040503050406030204" pitchFamily="18" charset="0"/>
                              <a:ea typeface="Times New Roman" panose="02020603050405020304" pitchFamily="18" charset="0"/>
                              <a:cs typeface="Times New Roman" panose="02020603050405020304" pitchFamily="18" charset="0"/>
                            </a:rPr>
                            <m:t>𝑆</m:t>
                          </m:r>
                        </m:sub>
                      </m:sSub>
                    </m:oMath>
                  </a14:m>
                  <a:r>
                    <a:rPr lang="en-US" sz="1400" dirty="0"/>
                    <a:t>: 15.9 dB/µm (ER)</a:t>
                  </a:r>
                </a:p>
                <a:p>
                  <a:pPr marL="285750" indent="-285750">
                    <a:buFont typeface="Arial" panose="020B0604020202020204" pitchFamily="34" charset="0"/>
                    <a:buChar char="•"/>
                  </a:pP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ea typeface="Times New Roman" panose="02020603050405020304" pitchFamily="18" charset="0"/>
                              <a:cs typeface="Times New Roman" panose="02020603050405020304" pitchFamily="18" charset="0"/>
                            </a:rPr>
                            <m:t>𝛼</m:t>
                          </m:r>
                        </m:e>
                        <m:sub>
                          <m:r>
                            <a:rPr lang="en-US" sz="1400" i="1">
                              <a:latin typeface="Cambria Math" panose="02040503050406030204" pitchFamily="18" charset="0"/>
                              <a:ea typeface="Times New Roman" panose="02020603050405020304" pitchFamily="18" charset="0"/>
                              <a:cs typeface="Times New Roman" panose="02020603050405020304" pitchFamily="18" charset="0"/>
                            </a:rPr>
                            <m:t>𝑁𝑆</m:t>
                          </m:r>
                        </m:sub>
                      </m:sSub>
                    </m:oMath>
                  </a14:m>
                  <a:r>
                    <a:rPr lang="en-US" sz="1400" dirty="0"/>
                    <a:t>: 4.3 dB/µm (IL)</a:t>
                  </a:r>
                </a:p>
                <a:p>
                  <a:pPr marL="285750" indent="-285750">
                    <a:buFont typeface="Arial" panose="020B0604020202020204" pitchFamily="34" charset="0"/>
                    <a:buChar char="•"/>
                  </a:pP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ea typeface="Times New Roman" panose="02020603050405020304" pitchFamily="18" charset="0"/>
                              <a:cs typeface="Times New Roman" panose="02020603050405020304" pitchFamily="18" charset="0"/>
                            </a:rPr>
                            <m:t>𝑈</m:t>
                          </m:r>
                        </m:e>
                        <m:sub>
                          <m:r>
                            <a:rPr lang="en-US" sz="1400" i="1">
                              <a:latin typeface="Cambria Math" panose="02040503050406030204" pitchFamily="18" charset="0"/>
                              <a:ea typeface="Times New Roman" panose="02020603050405020304" pitchFamily="18" charset="0"/>
                              <a:cs typeface="Times New Roman" panose="02020603050405020304" pitchFamily="18" charset="0"/>
                            </a:rPr>
                            <m:t>𝑆</m:t>
                          </m:r>
                        </m:sub>
                      </m:sSub>
                    </m:oMath>
                  </a14:m>
                  <a:r>
                    <a:rPr lang="en-US" sz="1400" dirty="0"/>
                    <a:t>: 13.5 </a:t>
                  </a:r>
                  <a:r>
                    <a:rPr lang="en-US" sz="1400" dirty="0" err="1"/>
                    <a:t>fJ</a:t>
                  </a:r>
                  <a:endParaRPr lang="en-US" sz="1400" dirty="0"/>
                </a:p>
                <a:p>
                  <a:endParaRPr lang="en-US" sz="1400" dirty="0">
                    <a:solidFill>
                      <a:srgbClr val="DC4405"/>
                    </a:solidFill>
                  </a:endParaRPr>
                </a:p>
              </p:txBody>
            </p:sp>
          </mc:Choice>
          <mc:Fallback xmlns="">
            <p:sp>
              <p:nvSpPr>
                <p:cNvPr id="8" name="TextBox 7">
                  <a:extLst>
                    <a:ext uri="{FF2B5EF4-FFF2-40B4-BE49-F238E27FC236}">
                      <a16:creationId xmlns:a16="http://schemas.microsoft.com/office/drawing/2014/main" id="{41174400-DB88-45BA-BB16-6EAD2B84E214}"/>
                    </a:ext>
                  </a:extLst>
                </p:cNvPr>
                <p:cNvSpPr txBox="1">
                  <a:spLocks noRot="1" noChangeAspect="1" noMove="1" noResize="1" noEditPoints="1" noAdjustHandles="1" noChangeArrowheads="1" noChangeShapeType="1" noTextEdit="1"/>
                </p:cNvSpPr>
                <p:nvPr/>
              </p:nvSpPr>
              <p:spPr>
                <a:xfrm>
                  <a:off x="8574230" y="3876358"/>
                  <a:ext cx="3238629" cy="1169551"/>
                </a:xfrm>
                <a:prstGeom prst="rect">
                  <a:avLst/>
                </a:prstGeom>
                <a:blipFill>
                  <a:blip r:embed="rId15"/>
                  <a:stretch>
                    <a:fillRect l="-565" t="-1042"/>
                  </a:stretch>
                </a:blipFill>
              </p:spPr>
              <p:txBody>
                <a:bodyPr/>
                <a:lstStyle/>
                <a:p>
                  <a:r>
                    <a:rPr lang="en-US">
                      <a:noFill/>
                    </a:rPr>
                    <a:t> </a:t>
                  </a:r>
                </a:p>
              </p:txBody>
            </p:sp>
          </mc:Fallback>
        </mc:AlternateContent>
        <p:sp>
          <p:nvSpPr>
            <p:cNvPr id="20" name="Rectangle 19">
              <a:extLst>
                <a:ext uri="{FF2B5EF4-FFF2-40B4-BE49-F238E27FC236}">
                  <a16:creationId xmlns:a16="http://schemas.microsoft.com/office/drawing/2014/main" id="{A816636C-9AA4-4E27-80B2-44712D67332E}"/>
                </a:ext>
              </a:extLst>
            </p:cNvPr>
            <p:cNvSpPr/>
            <p:nvPr/>
          </p:nvSpPr>
          <p:spPr>
            <a:xfrm>
              <a:off x="8574230" y="4852411"/>
              <a:ext cx="2692788" cy="1384995"/>
            </a:xfrm>
            <a:prstGeom prst="rect">
              <a:avLst/>
            </a:prstGeom>
          </p:spPr>
          <p:txBody>
            <a:bodyPr wrap="none">
              <a:spAutoFit/>
            </a:bodyPr>
            <a:lstStyle/>
            <a:p>
              <a:r>
                <a:rPr lang="en-US" sz="1400" dirty="0">
                  <a:solidFill>
                    <a:srgbClr val="DC4405"/>
                  </a:solidFill>
                </a:rPr>
                <a:t>Expected AOS device performance</a:t>
              </a:r>
            </a:p>
            <a:p>
              <a:pPr marL="285750" indent="-285750">
                <a:buFont typeface="Wingdings" panose="05000000000000000000" pitchFamily="2" charset="2"/>
                <a:buChar char="Ø"/>
              </a:pPr>
              <a:r>
                <a:rPr lang="en-US" sz="1400" dirty="0"/>
                <a:t>Device length: 330nm</a:t>
              </a:r>
            </a:p>
            <a:p>
              <a:pPr marL="285750" indent="-285750">
                <a:buFont typeface="Wingdings" panose="05000000000000000000" pitchFamily="2" charset="2"/>
                <a:buChar char="Ø"/>
              </a:pPr>
              <a:r>
                <a:rPr lang="en-US" sz="1400" dirty="0"/>
                <a:t>ER: ~3dB</a:t>
              </a:r>
            </a:p>
            <a:p>
              <a:pPr marL="285750" indent="-285750">
                <a:buFont typeface="Wingdings" panose="05000000000000000000" pitchFamily="2" charset="2"/>
                <a:buChar char="Ø"/>
              </a:pPr>
              <a:r>
                <a:rPr lang="en-US" sz="1400" dirty="0"/>
                <a:t>IL: ~2.2dB</a:t>
              </a:r>
            </a:p>
            <a:p>
              <a:pPr marL="285750" indent="-285750">
                <a:buFont typeface="Wingdings" panose="05000000000000000000" pitchFamily="2" charset="2"/>
                <a:buChar char="Ø"/>
              </a:pPr>
              <a:r>
                <a:rPr lang="en-US" sz="1400" dirty="0"/>
                <a:t>Switching energy: 25fJ</a:t>
              </a:r>
            </a:p>
            <a:p>
              <a:pPr marL="285750" indent="-285750">
                <a:buFont typeface="Arial" panose="020B0604020202020204" pitchFamily="34" charset="0"/>
                <a:buChar char="•"/>
              </a:pPr>
              <a:endParaRPr lang="en-US" sz="1400" dirty="0">
                <a:solidFill>
                  <a:srgbClr val="DC4405"/>
                </a:solidFill>
              </a:endParaRPr>
            </a:p>
          </p:txBody>
        </p:sp>
      </p:grpSp>
      <p:sp>
        <p:nvSpPr>
          <p:cNvPr id="22" name="Rectangle 21">
            <a:extLst>
              <a:ext uri="{FF2B5EF4-FFF2-40B4-BE49-F238E27FC236}">
                <a16:creationId xmlns:a16="http://schemas.microsoft.com/office/drawing/2014/main" id="{A362400A-D67B-409F-87C2-BBB14A4508D5}"/>
              </a:ext>
            </a:extLst>
          </p:cNvPr>
          <p:cNvSpPr/>
          <p:nvPr/>
        </p:nvSpPr>
        <p:spPr>
          <a:xfrm>
            <a:off x="5698674" y="3553878"/>
            <a:ext cx="2147896" cy="307777"/>
          </a:xfrm>
          <a:prstGeom prst="rect">
            <a:avLst/>
          </a:prstGeom>
        </p:spPr>
        <p:txBody>
          <a:bodyPr wrap="none">
            <a:spAutoFit/>
          </a:bodyPr>
          <a:lstStyle/>
          <a:p>
            <a:pPr marL="285750" indent="-285750">
              <a:buFont typeface="Arial" panose="020B0604020202020204" pitchFamily="34" charset="0"/>
              <a:buChar char="•"/>
            </a:pPr>
            <a:r>
              <a:rPr lang="en-US" sz="1400" dirty="0">
                <a:solidFill>
                  <a:srgbClr val="DC4405"/>
                </a:solidFill>
              </a:rPr>
              <a:t>Switching time: 230nm</a:t>
            </a:r>
          </a:p>
        </p:txBody>
      </p:sp>
      <p:sp>
        <p:nvSpPr>
          <p:cNvPr id="23" name="Rectangle 22">
            <a:extLst>
              <a:ext uri="{FF2B5EF4-FFF2-40B4-BE49-F238E27FC236}">
                <a16:creationId xmlns:a16="http://schemas.microsoft.com/office/drawing/2014/main" id="{FE9DEC27-9EC4-4E6C-886B-F7DFF053831D}"/>
              </a:ext>
            </a:extLst>
          </p:cNvPr>
          <p:cNvSpPr/>
          <p:nvPr/>
        </p:nvSpPr>
        <p:spPr>
          <a:xfrm>
            <a:off x="2677487" y="3553877"/>
            <a:ext cx="2242089" cy="307777"/>
          </a:xfrm>
          <a:prstGeom prst="rect">
            <a:avLst/>
          </a:prstGeom>
        </p:spPr>
        <p:txBody>
          <a:bodyPr wrap="none">
            <a:spAutoFit/>
          </a:bodyPr>
          <a:lstStyle/>
          <a:p>
            <a:pPr marL="285750" indent="-285750">
              <a:buFont typeface="Arial" panose="020B0604020202020204" pitchFamily="34" charset="0"/>
              <a:buChar char="•"/>
            </a:pPr>
            <a:r>
              <a:rPr lang="en-US" sz="1400" dirty="0">
                <a:solidFill>
                  <a:srgbClr val="DC4405"/>
                </a:solidFill>
              </a:rPr>
              <a:t>50 </a:t>
            </a:r>
            <a:r>
              <a:rPr lang="en-US" sz="1400" dirty="0" err="1">
                <a:solidFill>
                  <a:srgbClr val="DC4405"/>
                </a:solidFill>
              </a:rPr>
              <a:t>fJ</a:t>
            </a:r>
            <a:r>
              <a:rPr lang="en-US" sz="1400" dirty="0">
                <a:solidFill>
                  <a:srgbClr val="DC4405"/>
                </a:solidFill>
              </a:rPr>
              <a:t> input pump energy</a:t>
            </a:r>
          </a:p>
        </p:txBody>
      </p:sp>
      <p:sp>
        <p:nvSpPr>
          <p:cNvPr id="24" name="TextBox 23">
            <a:extLst>
              <a:ext uri="{FF2B5EF4-FFF2-40B4-BE49-F238E27FC236}">
                <a16:creationId xmlns:a16="http://schemas.microsoft.com/office/drawing/2014/main" id="{44AC29A7-CB0E-4104-9ABF-948BAD6C8AEA}"/>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48</a:t>
            </a:fld>
            <a:endParaRPr lang="en-US" dirty="0"/>
          </a:p>
        </p:txBody>
      </p:sp>
    </p:spTree>
    <p:extLst>
      <p:ext uri="{BB962C8B-B14F-4D97-AF65-F5344CB8AC3E}">
        <p14:creationId xmlns:p14="http://schemas.microsoft.com/office/powerpoint/2010/main" val="74283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9029A-A425-4D7E-8801-61272573BA23}"/>
              </a:ext>
            </a:extLst>
          </p:cNvPr>
          <p:cNvSpPr>
            <a:spLocks noGrp="1"/>
          </p:cNvSpPr>
          <p:nvPr>
            <p:ph type="title"/>
          </p:nvPr>
        </p:nvSpPr>
        <p:spPr/>
        <p:txBody>
          <a:bodyPr>
            <a:normAutofit/>
          </a:bodyPr>
          <a:lstStyle/>
          <a:p>
            <a:r>
              <a:rPr lang="en-US" dirty="0"/>
              <a:t>Effect of TCO mobility on device performance</a:t>
            </a:r>
          </a:p>
        </p:txBody>
      </p:sp>
      <p:sp>
        <p:nvSpPr>
          <p:cNvPr id="3" name="Picture Placeholder 2">
            <a:extLst>
              <a:ext uri="{FF2B5EF4-FFF2-40B4-BE49-F238E27FC236}">
                <a16:creationId xmlns:a16="http://schemas.microsoft.com/office/drawing/2014/main" id="{AC9B8346-E11F-406F-86CC-AEDFE7BD02DF}"/>
              </a:ext>
            </a:extLst>
          </p:cNvPr>
          <p:cNvSpPr>
            <a:spLocks noGrp="1"/>
          </p:cNvSpPr>
          <p:nvPr>
            <p:ph type="pic" sz="quarter" idx="10"/>
          </p:nvPr>
        </p:nvSpPr>
        <p:spPr/>
      </p:sp>
      <p:pic>
        <p:nvPicPr>
          <p:cNvPr id="5" name="Graphic 4">
            <a:extLst>
              <a:ext uri="{FF2B5EF4-FFF2-40B4-BE49-F238E27FC236}">
                <a16:creationId xmlns:a16="http://schemas.microsoft.com/office/drawing/2014/main" id="{BC0D849A-0275-45AA-A7A0-A181CE7B2E3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598342" y="1698278"/>
            <a:ext cx="3727063" cy="3030264"/>
          </a:xfrm>
          <a:prstGeom prst="rect">
            <a:avLst/>
          </a:prstGeom>
        </p:spPr>
      </p:pic>
      <p:pic>
        <p:nvPicPr>
          <p:cNvPr id="6" name="Graphic 5">
            <a:extLst>
              <a:ext uri="{FF2B5EF4-FFF2-40B4-BE49-F238E27FC236}">
                <a16:creationId xmlns:a16="http://schemas.microsoft.com/office/drawing/2014/main" id="{06E83C43-88A0-4FAE-98EE-5FC38728D76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29158" y="1730687"/>
            <a:ext cx="3516403" cy="2997855"/>
          </a:xfrm>
          <a:prstGeom prst="rect">
            <a:avLst/>
          </a:prstGeom>
        </p:spPr>
      </p:pic>
      <p:sp>
        <p:nvSpPr>
          <p:cNvPr id="8" name="Rectangle 7">
            <a:extLst>
              <a:ext uri="{FF2B5EF4-FFF2-40B4-BE49-F238E27FC236}">
                <a16:creationId xmlns:a16="http://schemas.microsoft.com/office/drawing/2014/main" id="{46FF41C8-1CAF-477F-AA86-4197843D77BE}"/>
              </a:ext>
            </a:extLst>
          </p:cNvPr>
          <p:cNvSpPr/>
          <p:nvPr/>
        </p:nvSpPr>
        <p:spPr>
          <a:xfrm>
            <a:off x="1598342" y="4829890"/>
            <a:ext cx="4192858" cy="1169551"/>
          </a:xfrm>
          <a:prstGeom prst="rect">
            <a:avLst/>
          </a:prstGeom>
        </p:spPr>
        <p:txBody>
          <a:bodyPr wrap="square">
            <a:spAutoFit/>
          </a:bodyPr>
          <a:lstStyle/>
          <a:p>
            <a:pPr marL="285750" indent="-285750">
              <a:buFont typeface="Arial" panose="020B0604020202020204" pitchFamily="34" charset="0"/>
              <a:buChar char="•"/>
            </a:pPr>
            <a:r>
              <a:rPr lang="en-US" sz="1400" dirty="0">
                <a:solidFill>
                  <a:srgbClr val="DC4405"/>
                </a:solidFill>
                <a:ea typeface="Times New Roman" panose="02020603050405020304" pitchFamily="18" charset="0"/>
              </a:rPr>
              <a:t>the peak absorption is proportional to the electron mobility. </a:t>
            </a:r>
          </a:p>
          <a:p>
            <a:pPr marL="285750" indent="-285750">
              <a:buFont typeface="Arial" panose="020B0604020202020204" pitchFamily="34" charset="0"/>
              <a:buChar char="•"/>
            </a:pPr>
            <a:r>
              <a:rPr lang="en-US" sz="1400" dirty="0">
                <a:solidFill>
                  <a:srgbClr val="DC4405"/>
                </a:solidFill>
                <a:ea typeface="Times New Roman" panose="02020603050405020304" pitchFamily="18" charset="0"/>
              </a:rPr>
              <a:t>the slope of optical loss versus the shift of the plasma frequency is steeper for higher electron mobility. </a:t>
            </a:r>
            <a:endParaRPr lang="en-US" sz="1400" dirty="0">
              <a:solidFill>
                <a:srgbClr val="DC4405"/>
              </a:solidFill>
            </a:endParaRPr>
          </a:p>
        </p:txBody>
      </p:sp>
      <p:sp>
        <p:nvSpPr>
          <p:cNvPr id="9" name="Rectangle 8">
            <a:extLst>
              <a:ext uri="{FF2B5EF4-FFF2-40B4-BE49-F238E27FC236}">
                <a16:creationId xmlns:a16="http://schemas.microsoft.com/office/drawing/2014/main" id="{7D48B05D-1615-4F28-80EA-F447F954A9B7}"/>
              </a:ext>
            </a:extLst>
          </p:cNvPr>
          <p:cNvSpPr/>
          <p:nvPr/>
        </p:nvSpPr>
        <p:spPr>
          <a:xfrm>
            <a:off x="6203796" y="4829890"/>
            <a:ext cx="4192858" cy="523220"/>
          </a:xfrm>
          <a:prstGeom prst="rect">
            <a:avLst/>
          </a:prstGeom>
        </p:spPr>
        <p:txBody>
          <a:bodyPr wrap="square">
            <a:spAutoFit/>
          </a:bodyPr>
          <a:lstStyle/>
          <a:p>
            <a:pPr marL="285750" indent="-285750">
              <a:buFont typeface="Arial" panose="020B0604020202020204" pitchFamily="34" charset="0"/>
              <a:buChar char="•"/>
            </a:pPr>
            <a:r>
              <a:rPr lang="en-US" sz="1400" dirty="0">
                <a:solidFill>
                  <a:srgbClr val="DC4405"/>
                </a:solidFill>
              </a:rPr>
              <a:t>High carrier mobility plays a critical role in the operation of the AOS device</a:t>
            </a:r>
            <a:endParaRPr lang="en-US" sz="1100" dirty="0">
              <a:solidFill>
                <a:srgbClr val="DC4405"/>
              </a:solidFill>
            </a:endParaRPr>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CAD9AE14-95CF-45CE-B7C6-C93DC3B68145}"/>
                  </a:ext>
                </a:extLst>
              </p:cNvPr>
              <p:cNvSpPr/>
              <p:nvPr/>
            </p:nvSpPr>
            <p:spPr>
              <a:xfrm>
                <a:off x="2667997" y="1153553"/>
                <a:ext cx="2006190" cy="62414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1600" i="1" smtClean="0">
                              <a:solidFill>
                                <a:srgbClr val="DC4405"/>
                              </a:solidFill>
                              <a:latin typeface="Cambria Math" panose="02040503050406030204" pitchFamily="18" charset="0"/>
                            </a:rPr>
                          </m:ctrlPr>
                        </m:sSubPr>
                        <m:e>
                          <m:r>
                            <a:rPr lang="en-US" sz="1600" i="1">
                              <a:solidFill>
                                <a:srgbClr val="DC4405"/>
                              </a:solidFill>
                              <a:latin typeface="Cambria Math" panose="02040503050406030204" pitchFamily="18" charset="0"/>
                            </a:rPr>
                            <m:t>𝑃</m:t>
                          </m:r>
                        </m:e>
                        <m:sub>
                          <m:r>
                            <a:rPr lang="en-US" sz="1600" i="1">
                              <a:solidFill>
                                <a:srgbClr val="DC4405"/>
                              </a:solidFill>
                              <a:latin typeface="Cambria Math" panose="02040503050406030204" pitchFamily="18" charset="0"/>
                            </a:rPr>
                            <m:t>𝑑</m:t>
                          </m:r>
                        </m:sub>
                      </m:sSub>
                      <m:r>
                        <a:rPr lang="en-US" sz="1600" i="1" smtClean="0">
                          <a:solidFill>
                            <a:srgbClr val="DC4405"/>
                          </a:solidFill>
                          <a:latin typeface="Cambria Math" panose="02040503050406030204" pitchFamily="18" charset="0"/>
                          <a:ea typeface="Cambria Math" panose="02040503050406030204" pitchFamily="18" charset="0"/>
                        </a:rPr>
                        <m:t>∝</m:t>
                      </m:r>
                      <m:f>
                        <m:fPr>
                          <m:ctrlPr>
                            <a:rPr lang="en-US" sz="1600" i="1" smtClean="0">
                              <a:solidFill>
                                <a:srgbClr val="DC4405"/>
                              </a:solidFill>
                              <a:latin typeface="Cambria Math" panose="02040503050406030204" pitchFamily="18" charset="0"/>
                              <a:ea typeface="Cambria Math" panose="02040503050406030204" pitchFamily="18" charset="0"/>
                            </a:rPr>
                          </m:ctrlPr>
                        </m:fPr>
                        <m:num>
                          <m:sSubSup>
                            <m:sSubSupPr>
                              <m:ctrlPr>
                                <a:rPr lang="en-US" sz="1600" i="1">
                                  <a:solidFill>
                                    <a:srgbClr val="DC4405"/>
                                  </a:solidFill>
                                  <a:latin typeface="Cambria Math" panose="02040503050406030204" pitchFamily="18" charset="0"/>
                                </a:rPr>
                              </m:ctrlPr>
                            </m:sSubSupPr>
                            <m:e>
                              <m:r>
                                <a:rPr lang="en-US" sz="1600" i="1">
                                  <a:solidFill>
                                    <a:srgbClr val="DC4405"/>
                                  </a:solidFill>
                                  <a:latin typeface="Cambria Math" panose="02040503050406030204" pitchFamily="18" charset="0"/>
                                </a:rPr>
                                <m:t>𝜀</m:t>
                              </m:r>
                            </m:e>
                            <m:sub>
                              <m:r>
                                <a:rPr lang="en-US" sz="1600" b="0" i="1" smtClean="0">
                                  <a:solidFill>
                                    <a:srgbClr val="DC4405"/>
                                  </a:solidFill>
                                  <a:latin typeface="Cambria Math" panose="02040503050406030204" pitchFamily="18" charset="0"/>
                                </a:rPr>
                                <m:t>𝐸𝑁𝑍</m:t>
                              </m:r>
                            </m:sub>
                            <m:sup>
                              <m:r>
                                <a:rPr lang="en-US" sz="1600" i="1">
                                  <a:solidFill>
                                    <a:srgbClr val="DC4405"/>
                                  </a:solidFill>
                                  <a:latin typeface="Cambria Math" panose="02040503050406030204" pitchFamily="18" charset="0"/>
                                </a:rPr>
                                <m:t>′′</m:t>
                              </m:r>
                            </m:sup>
                          </m:sSubSup>
                        </m:num>
                        <m:den>
                          <m:sSup>
                            <m:sSupPr>
                              <m:ctrlPr>
                                <a:rPr lang="en-US" sz="1600" i="1">
                                  <a:solidFill>
                                    <a:srgbClr val="DC4405"/>
                                  </a:solidFill>
                                  <a:latin typeface="Cambria Math" panose="02040503050406030204" pitchFamily="18" charset="0"/>
                                  <a:ea typeface="Cambria Math" panose="02040503050406030204" pitchFamily="18" charset="0"/>
                                </a:rPr>
                              </m:ctrlPr>
                            </m:sSupPr>
                            <m:e>
                              <m:r>
                                <a:rPr lang="en-US" sz="1600" i="1">
                                  <a:solidFill>
                                    <a:srgbClr val="DC4405"/>
                                  </a:solidFill>
                                  <a:latin typeface="Cambria Math" panose="02040503050406030204" pitchFamily="18" charset="0"/>
                                  <a:ea typeface="Cambria Math" panose="02040503050406030204" pitchFamily="18" charset="0"/>
                                </a:rPr>
                                <m:t>|</m:t>
                              </m:r>
                              <m:sSub>
                                <m:sSubPr>
                                  <m:ctrlPr>
                                    <a:rPr lang="en-US" sz="1600" i="1">
                                      <a:solidFill>
                                        <a:srgbClr val="DC4405"/>
                                      </a:solidFill>
                                      <a:latin typeface="Cambria Math" panose="02040503050406030204" pitchFamily="18" charset="0"/>
                                    </a:rPr>
                                  </m:ctrlPr>
                                </m:sSubPr>
                                <m:e>
                                  <m:r>
                                    <a:rPr lang="en-US" sz="1600" i="1">
                                      <a:solidFill>
                                        <a:srgbClr val="DC4405"/>
                                      </a:solidFill>
                                      <a:latin typeface="Cambria Math" panose="02040503050406030204" pitchFamily="18" charset="0"/>
                                    </a:rPr>
                                    <m:t>𝜀</m:t>
                                  </m:r>
                                </m:e>
                                <m:sub>
                                  <m:r>
                                    <a:rPr lang="en-US" sz="1600" b="0" i="1" smtClean="0">
                                      <a:solidFill>
                                        <a:srgbClr val="DC4405"/>
                                      </a:solidFill>
                                      <a:latin typeface="Cambria Math" panose="02040503050406030204" pitchFamily="18" charset="0"/>
                                    </a:rPr>
                                    <m:t>𝐸𝑁𝑍</m:t>
                                  </m:r>
                                </m:sub>
                              </m:sSub>
                              <m:r>
                                <a:rPr lang="en-US" sz="1600" i="1">
                                  <a:solidFill>
                                    <a:srgbClr val="DC4405"/>
                                  </a:solidFill>
                                  <a:latin typeface="Cambria Math" panose="02040503050406030204" pitchFamily="18" charset="0"/>
                                  <a:ea typeface="Cambria Math" panose="02040503050406030204" pitchFamily="18" charset="0"/>
                                </a:rPr>
                                <m:t>|</m:t>
                              </m:r>
                            </m:e>
                            <m:sup>
                              <m:r>
                                <a:rPr lang="en-US" sz="1600" i="1">
                                  <a:solidFill>
                                    <a:srgbClr val="DC4405"/>
                                  </a:solidFill>
                                  <a:latin typeface="Cambria Math" panose="02040503050406030204" pitchFamily="18" charset="0"/>
                                  <a:ea typeface="Cambria Math" panose="02040503050406030204" pitchFamily="18" charset="0"/>
                                </a:rPr>
                                <m:t>2</m:t>
                              </m:r>
                            </m:sup>
                          </m:sSup>
                        </m:den>
                      </m:f>
                      <m:r>
                        <a:rPr lang="en-US" sz="1600" b="0" i="1" smtClean="0">
                          <a:solidFill>
                            <a:srgbClr val="DC4405"/>
                          </a:solidFill>
                          <a:latin typeface="Cambria Math" panose="02040503050406030204" pitchFamily="18" charset="0"/>
                          <a:ea typeface="Cambria Math" panose="02040503050406030204" pitchFamily="18" charset="0"/>
                        </a:rPr>
                        <m:t>=</m:t>
                      </m:r>
                      <m:f>
                        <m:fPr>
                          <m:ctrlPr>
                            <a:rPr lang="en-US" sz="1600" b="0" i="1" smtClean="0">
                              <a:solidFill>
                                <a:srgbClr val="DC4405"/>
                              </a:solidFill>
                              <a:latin typeface="Cambria Math" panose="02040503050406030204" pitchFamily="18" charset="0"/>
                              <a:ea typeface="Cambria Math" panose="02040503050406030204" pitchFamily="18" charset="0"/>
                            </a:rPr>
                          </m:ctrlPr>
                        </m:fPr>
                        <m:num>
                          <m:r>
                            <a:rPr lang="en-US" sz="1600" b="0" i="1" smtClean="0">
                              <a:solidFill>
                                <a:srgbClr val="DC4405"/>
                              </a:solidFill>
                              <a:latin typeface="Cambria Math" panose="02040503050406030204" pitchFamily="18" charset="0"/>
                              <a:ea typeface="Cambria Math" panose="02040503050406030204" pitchFamily="18" charset="0"/>
                            </a:rPr>
                            <m:t>1</m:t>
                          </m:r>
                        </m:num>
                        <m:den>
                          <m:sSubSup>
                            <m:sSubSupPr>
                              <m:ctrlPr>
                                <a:rPr lang="en-US" sz="1600" i="1">
                                  <a:solidFill>
                                    <a:srgbClr val="DC4405"/>
                                  </a:solidFill>
                                  <a:latin typeface="Cambria Math" panose="02040503050406030204" pitchFamily="18" charset="0"/>
                                </a:rPr>
                              </m:ctrlPr>
                            </m:sSubSupPr>
                            <m:e>
                              <m:r>
                                <a:rPr lang="en-US" sz="1600" i="1">
                                  <a:solidFill>
                                    <a:srgbClr val="DC4405"/>
                                  </a:solidFill>
                                  <a:latin typeface="Cambria Math" panose="02040503050406030204" pitchFamily="18" charset="0"/>
                                </a:rPr>
                                <m:t>𝜀</m:t>
                              </m:r>
                            </m:e>
                            <m:sub>
                              <m:r>
                                <a:rPr lang="en-US" sz="1600" i="1">
                                  <a:solidFill>
                                    <a:srgbClr val="DC4405"/>
                                  </a:solidFill>
                                  <a:latin typeface="Cambria Math" panose="02040503050406030204" pitchFamily="18" charset="0"/>
                                </a:rPr>
                                <m:t>𝐸𝑁𝑍</m:t>
                              </m:r>
                            </m:sub>
                            <m:sup>
                              <m:r>
                                <a:rPr lang="en-US" sz="1600" i="1">
                                  <a:solidFill>
                                    <a:srgbClr val="DC4405"/>
                                  </a:solidFill>
                                  <a:latin typeface="Cambria Math" panose="02040503050406030204" pitchFamily="18" charset="0"/>
                                </a:rPr>
                                <m:t>′′</m:t>
                              </m:r>
                            </m:sup>
                          </m:sSubSup>
                        </m:den>
                      </m:f>
                    </m:oMath>
                  </m:oMathPara>
                </a14:m>
                <a:endParaRPr lang="en-US" sz="1600" dirty="0">
                  <a:solidFill>
                    <a:srgbClr val="DC4405"/>
                  </a:solidFill>
                </a:endParaRPr>
              </a:p>
            </p:txBody>
          </p:sp>
        </mc:Choice>
        <mc:Fallback xmlns="">
          <p:sp>
            <p:nvSpPr>
              <p:cNvPr id="10" name="Rectangle 9">
                <a:extLst>
                  <a:ext uri="{FF2B5EF4-FFF2-40B4-BE49-F238E27FC236}">
                    <a16:creationId xmlns:a16="http://schemas.microsoft.com/office/drawing/2014/main" id="{CAD9AE14-95CF-45CE-B7C6-C93DC3B68145}"/>
                  </a:ext>
                </a:extLst>
              </p:cNvPr>
              <p:cNvSpPr>
                <a:spLocks noRot="1" noChangeAspect="1" noMove="1" noResize="1" noEditPoints="1" noAdjustHandles="1" noChangeArrowheads="1" noChangeShapeType="1" noTextEdit="1"/>
              </p:cNvSpPr>
              <p:nvPr/>
            </p:nvSpPr>
            <p:spPr>
              <a:xfrm>
                <a:off x="2667997" y="1153553"/>
                <a:ext cx="2006190" cy="624145"/>
              </a:xfrm>
              <a:prstGeom prst="rect">
                <a:avLst/>
              </a:prstGeom>
              <a:blipFill>
                <a:blip r:embed="rId6"/>
                <a:stretch>
                  <a:fillRect/>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41A522B4-A076-468C-988A-0C2F17B64439}"/>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49</a:t>
            </a:fld>
            <a:endParaRPr lang="en-US" dirty="0"/>
          </a:p>
        </p:txBody>
      </p:sp>
    </p:spTree>
    <p:extLst>
      <p:ext uri="{BB962C8B-B14F-4D97-AF65-F5344CB8AC3E}">
        <p14:creationId xmlns:p14="http://schemas.microsoft.com/office/powerpoint/2010/main" val="1426269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973A6-8508-407B-B522-B4F08B0C75BC}"/>
              </a:ext>
            </a:extLst>
          </p:cNvPr>
          <p:cNvSpPr>
            <a:spLocks noGrp="1"/>
          </p:cNvSpPr>
          <p:nvPr>
            <p:ph type="title"/>
          </p:nvPr>
        </p:nvSpPr>
        <p:spPr/>
        <p:txBody>
          <a:bodyPr>
            <a:normAutofit/>
          </a:bodyPr>
          <a:lstStyle/>
          <a:p>
            <a:r>
              <a:rPr lang="en-US" dirty="0"/>
              <a:t>Review of silicon photonics</a:t>
            </a:r>
          </a:p>
        </p:txBody>
      </p:sp>
      <p:sp>
        <p:nvSpPr>
          <p:cNvPr id="3" name="Picture Placeholder 2">
            <a:extLst>
              <a:ext uri="{FF2B5EF4-FFF2-40B4-BE49-F238E27FC236}">
                <a16:creationId xmlns:a16="http://schemas.microsoft.com/office/drawing/2014/main" id="{3D6B720B-5DD8-40D4-B927-948081036670}"/>
              </a:ext>
            </a:extLst>
          </p:cNvPr>
          <p:cNvSpPr>
            <a:spLocks noGrp="1"/>
          </p:cNvSpPr>
          <p:nvPr>
            <p:ph type="pic" sz="quarter" idx="10"/>
          </p:nvPr>
        </p:nvSpPr>
        <p:spPr/>
      </p:sp>
      <p:graphicFrame>
        <p:nvGraphicFramePr>
          <p:cNvPr id="28" name="Diagram 27">
            <a:extLst>
              <a:ext uri="{FF2B5EF4-FFF2-40B4-BE49-F238E27FC236}">
                <a16:creationId xmlns:a16="http://schemas.microsoft.com/office/drawing/2014/main" id="{E54CC114-3291-4422-81F7-D41367A1FFCC}"/>
              </a:ext>
            </a:extLst>
          </p:cNvPr>
          <p:cNvGraphicFramePr/>
          <p:nvPr>
            <p:extLst>
              <p:ext uri="{D42A27DB-BD31-4B8C-83A1-F6EECF244321}">
                <p14:modId xmlns:p14="http://schemas.microsoft.com/office/powerpoint/2010/main" val="3950182579"/>
              </p:ext>
            </p:extLst>
          </p:nvPr>
        </p:nvGraphicFramePr>
        <p:xfrm>
          <a:off x="2910909" y="1668135"/>
          <a:ext cx="7779952" cy="40094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a:extLst>
              <a:ext uri="{FF2B5EF4-FFF2-40B4-BE49-F238E27FC236}">
                <a16:creationId xmlns:a16="http://schemas.microsoft.com/office/drawing/2014/main" id="{9B57706B-D25E-466E-A74C-200EA623CD7B}"/>
              </a:ext>
            </a:extLst>
          </p:cNvPr>
          <p:cNvSpPr/>
          <p:nvPr/>
        </p:nvSpPr>
        <p:spPr>
          <a:xfrm>
            <a:off x="1419346" y="3257339"/>
            <a:ext cx="1916326" cy="830997"/>
          </a:xfrm>
          <a:prstGeom prst="rect">
            <a:avLst/>
          </a:prstGeom>
        </p:spPr>
        <p:txBody>
          <a:bodyPr wrap="square">
            <a:spAutoFit/>
          </a:bodyPr>
          <a:lstStyle/>
          <a:p>
            <a:pPr algn="r"/>
            <a:r>
              <a:rPr lang="en-US" sz="2400" dirty="0">
                <a:solidFill>
                  <a:srgbClr val="0070C0"/>
                </a:solidFill>
              </a:rPr>
              <a:t>CMOS compatibility</a:t>
            </a:r>
            <a:endParaRPr lang="en-US" sz="2400" dirty="0">
              <a:solidFill>
                <a:srgbClr val="0070C0"/>
              </a:solidFill>
              <a:latin typeface="Arial Unicode MS" pitchFamily="34" charset="-122"/>
              <a:ea typeface="Arial Unicode MS" pitchFamily="34" charset="-122"/>
              <a:cs typeface="Arial Unicode MS" pitchFamily="34" charset="-122"/>
            </a:endParaRPr>
          </a:p>
        </p:txBody>
      </p:sp>
      <p:sp>
        <p:nvSpPr>
          <p:cNvPr id="6" name="TextBox 5">
            <a:extLst>
              <a:ext uri="{FF2B5EF4-FFF2-40B4-BE49-F238E27FC236}">
                <a16:creationId xmlns:a16="http://schemas.microsoft.com/office/drawing/2014/main" id="{7C99515B-3DF7-4431-B5F3-D14F86D388E0}"/>
              </a:ext>
            </a:extLst>
          </p:cNvPr>
          <p:cNvSpPr txBox="1"/>
          <p:nvPr/>
        </p:nvSpPr>
        <p:spPr>
          <a:xfrm>
            <a:off x="11864897" y="-1"/>
            <a:ext cx="327103" cy="369332"/>
          </a:xfrm>
          <a:prstGeom prst="rect">
            <a:avLst/>
          </a:prstGeom>
          <a:noFill/>
        </p:spPr>
        <p:txBody>
          <a:bodyPr wrap="square" rtlCol="0">
            <a:spAutoFit/>
          </a:bodyPr>
          <a:lstStyle/>
          <a:p>
            <a:fld id="{EDBA06D3-BE8B-45D4-BABF-E63D55811E1B}" type="slidenum">
              <a:rPr lang="en-US" smtClean="0"/>
              <a:t>5</a:t>
            </a:fld>
            <a:endParaRPr lang="en-US" dirty="0"/>
          </a:p>
        </p:txBody>
      </p:sp>
    </p:spTree>
    <p:extLst>
      <p:ext uri="{BB962C8B-B14F-4D97-AF65-F5344CB8AC3E}">
        <p14:creationId xmlns:p14="http://schemas.microsoft.com/office/powerpoint/2010/main" val="8086408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0DB7D-6981-4AF8-A44D-EDAB30AE46C5}"/>
              </a:ext>
            </a:extLst>
          </p:cNvPr>
          <p:cNvSpPr>
            <a:spLocks noGrp="1"/>
          </p:cNvSpPr>
          <p:nvPr>
            <p:ph type="title"/>
          </p:nvPr>
        </p:nvSpPr>
        <p:spPr/>
        <p:txBody>
          <a:bodyPr>
            <a:normAutofit/>
          </a:bodyPr>
          <a:lstStyle/>
          <a:p>
            <a:r>
              <a:rPr lang="en-US" dirty="0"/>
              <a:t>Comparison with other on-chip AOS devices</a:t>
            </a:r>
          </a:p>
        </p:txBody>
      </p:sp>
      <p:sp>
        <p:nvSpPr>
          <p:cNvPr id="3" name="Picture Placeholder 2">
            <a:extLst>
              <a:ext uri="{FF2B5EF4-FFF2-40B4-BE49-F238E27FC236}">
                <a16:creationId xmlns:a16="http://schemas.microsoft.com/office/drawing/2014/main" id="{076E8B53-1B59-4E38-9415-9F645318C4A2}"/>
              </a:ext>
            </a:extLst>
          </p:cNvPr>
          <p:cNvSpPr>
            <a:spLocks noGrp="1"/>
          </p:cNvSpPr>
          <p:nvPr>
            <p:ph type="pic" sz="quarter" idx="10"/>
          </p:nvPr>
        </p:nvSpPr>
        <p:spPr/>
      </p:sp>
      <p:pic>
        <p:nvPicPr>
          <p:cNvPr id="5" name="Content Placeholder 4" descr="A close up of a map&#10;&#10;Description automatically generated">
            <a:extLst>
              <a:ext uri="{FF2B5EF4-FFF2-40B4-BE49-F238E27FC236}">
                <a16:creationId xmlns:a16="http://schemas.microsoft.com/office/drawing/2014/main" id="{8B98BEE1-163D-4C91-88C3-76DA7B86C43E}"/>
              </a:ext>
            </a:extLst>
          </p:cNvPr>
          <p:cNvPicPr>
            <a:picLocks noGrp="1"/>
          </p:cNvPicPr>
          <p:nvPr>
            <p:ph idx="1"/>
          </p:nvPr>
        </p:nvPicPr>
        <p:blipFill>
          <a:blip r:embed="rId3" cstate="print">
            <a:extLst>
              <a:ext uri="{28A0092B-C50C-407E-A947-70E740481C1C}">
                <a14:useLocalDpi xmlns:a14="http://schemas.microsoft.com/office/drawing/2010/main" val="0"/>
              </a:ext>
            </a:extLst>
          </a:blip>
          <a:stretch>
            <a:fillRect/>
          </a:stretch>
        </p:blipFill>
        <p:spPr>
          <a:xfrm>
            <a:off x="4048198" y="1809079"/>
            <a:ext cx="6708291" cy="3740958"/>
          </a:xfrm>
          <a:prstGeom prst="rect">
            <a:avLst/>
          </a:prstGeom>
        </p:spPr>
      </p:pic>
      <p:sp>
        <p:nvSpPr>
          <p:cNvPr id="6" name="TextBox 5">
            <a:extLst>
              <a:ext uri="{FF2B5EF4-FFF2-40B4-BE49-F238E27FC236}">
                <a16:creationId xmlns:a16="http://schemas.microsoft.com/office/drawing/2014/main" id="{42CBC682-92E5-4629-88AC-C92F1CC93BC2}"/>
              </a:ext>
            </a:extLst>
          </p:cNvPr>
          <p:cNvSpPr txBox="1"/>
          <p:nvPr/>
        </p:nvSpPr>
        <p:spPr>
          <a:xfrm>
            <a:off x="1610840" y="1162748"/>
            <a:ext cx="7346587" cy="646331"/>
          </a:xfrm>
          <a:prstGeom prst="rect">
            <a:avLst/>
          </a:prstGeom>
          <a:noFill/>
        </p:spPr>
        <p:txBody>
          <a:bodyPr wrap="square" rtlCol="0">
            <a:spAutoFit/>
          </a:bodyPr>
          <a:lstStyle/>
          <a:p>
            <a:r>
              <a:rPr lang="en-US" dirty="0">
                <a:solidFill>
                  <a:srgbClr val="DC4405"/>
                </a:solidFill>
              </a:rPr>
              <a:t>Figure of merit (FOM) = </a:t>
            </a:r>
            <a:r>
              <a:rPr lang="en-US" dirty="0">
                <a:solidFill>
                  <a:srgbClr val="1C75BC"/>
                </a:solidFill>
              </a:rPr>
              <a:t>device size × switching energy  × switching time</a:t>
            </a:r>
          </a:p>
          <a:p>
            <a:endParaRPr lang="en-US" dirty="0">
              <a:solidFill>
                <a:srgbClr val="DC4405"/>
              </a:solidFill>
            </a:endParaRPr>
          </a:p>
        </p:txBody>
      </p:sp>
      <p:pic>
        <p:nvPicPr>
          <p:cNvPr id="7" name="Picture 6">
            <a:extLst>
              <a:ext uri="{FF2B5EF4-FFF2-40B4-BE49-F238E27FC236}">
                <a16:creationId xmlns:a16="http://schemas.microsoft.com/office/drawing/2014/main" id="{F398B320-9F09-4F35-9402-F5C839D3A902}"/>
              </a:ext>
            </a:extLst>
          </p:cNvPr>
          <p:cNvPicPr>
            <a:picLocks noChangeAspect="1"/>
          </p:cNvPicPr>
          <p:nvPr/>
        </p:nvPicPr>
        <p:blipFill>
          <a:blip r:embed="rId4"/>
          <a:stretch>
            <a:fillRect/>
          </a:stretch>
        </p:blipFill>
        <p:spPr>
          <a:xfrm>
            <a:off x="1474236" y="4097155"/>
            <a:ext cx="2521923" cy="1452882"/>
          </a:xfrm>
          <a:prstGeom prst="rect">
            <a:avLst/>
          </a:prstGeom>
        </p:spPr>
      </p:pic>
      <p:pic>
        <p:nvPicPr>
          <p:cNvPr id="8" name="Picture 7">
            <a:extLst>
              <a:ext uri="{FF2B5EF4-FFF2-40B4-BE49-F238E27FC236}">
                <a16:creationId xmlns:a16="http://schemas.microsoft.com/office/drawing/2014/main" id="{D3D68FB0-0B51-4599-876B-CF449B22CACB}"/>
              </a:ext>
            </a:extLst>
          </p:cNvPr>
          <p:cNvPicPr>
            <a:picLocks noChangeAspect="1"/>
          </p:cNvPicPr>
          <p:nvPr/>
        </p:nvPicPr>
        <p:blipFill>
          <a:blip r:embed="rId5"/>
          <a:stretch>
            <a:fillRect/>
          </a:stretch>
        </p:blipFill>
        <p:spPr>
          <a:xfrm>
            <a:off x="1602966" y="2529770"/>
            <a:ext cx="2135691" cy="1613411"/>
          </a:xfrm>
          <a:prstGeom prst="rect">
            <a:avLst/>
          </a:prstGeom>
        </p:spPr>
      </p:pic>
      <p:sp>
        <p:nvSpPr>
          <p:cNvPr id="9" name="Rectangle 8">
            <a:extLst>
              <a:ext uri="{FF2B5EF4-FFF2-40B4-BE49-F238E27FC236}">
                <a16:creationId xmlns:a16="http://schemas.microsoft.com/office/drawing/2014/main" id="{E12B0E1C-6179-43D3-9074-0254A633E392}"/>
              </a:ext>
            </a:extLst>
          </p:cNvPr>
          <p:cNvSpPr/>
          <p:nvPr/>
        </p:nvSpPr>
        <p:spPr bwMode="auto">
          <a:xfrm>
            <a:off x="1474236" y="1584645"/>
            <a:ext cx="9609356" cy="4947435"/>
          </a:xfrm>
          <a:prstGeom prst="rect">
            <a:avLst/>
          </a:prstGeom>
          <a:noFill/>
          <a:ln w="12700" cap="flat" cmpd="sng" algn="ctr">
            <a:solidFill>
              <a:schemeClr val="accent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algn="l" defTabSz="914400" rtl="0" eaLnBrk="0" fontAlgn="base" latinLnBrk="0" hangingPunct="0">
              <a:lnSpc>
                <a:spcPct val="100000"/>
              </a:lnSpc>
              <a:spcBef>
                <a:spcPct val="0"/>
              </a:spcBef>
              <a:spcAft>
                <a:spcPct val="0"/>
              </a:spcAft>
              <a:buClrTx/>
              <a:buSzTx/>
              <a:tabLst/>
            </a:pPr>
            <a:endParaRPr kumimoji="0" lang="en-US" sz="2400" b="0" i="0" u="none" strike="noStrike" cap="none" normalizeH="0" baseline="0" dirty="0">
              <a:ln>
                <a:noFill/>
              </a:ln>
              <a:solidFill>
                <a:srgbClr val="999999"/>
              </a:solidFill>
              <a:effectLst/>
              <a:latin typeface="Arial" charset="0"/>
              <a:ea typeface="ＭＳ Ｐゴシック" pitchFamily="-96" charset="-128"/>
            </a:endParaRPr>
          </a:p>
        </p:txBody>
      </p:sp>
      <p:cxnSp>
        <p:nvCxnSpPr>
          <p:cNvPr id="11" name="Straight Arrow Connector 10">
            <a:extLst>
              <a:ext uri="{FF2B5EF4-FFF2-40B4-BE49-F238E27FC236}">
                <a16:creationId xmlns:a16="http://schemas.microsoft.com/office/drawing/2014/main" id="{C2964566-37CF-4622-9081-F8F32AA64ADA}"/>
              </a:ext>
            </a:extLst>
          </p:cNvPr>
          <p:cNvCxnSpPr>
            <a:stCxn id="8" idx="3"/>
          </p:cNvCxnSpPr>
          <p:nvPr/>
        </p:nvCxnSpPr>
        <p:spPr>
          <a:xfrm>
            <a:off x="3738657" y="3336476"/>
            <a:ext cx="1011042" cy="917027"/>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0B4C51D-B456-4277-84CB-B6D80CC2AC0E}"/>
              </a:ext>
            </a:extLst>
          </p:cNvPr>
          <p:cNvCxnSpPr>
            <a:cxnSpLocks/>
          </p:cNvCxnSpPr>
          <p:nvPr/>
        </p:nvCxnSpPr>
        <p:spPr>
          <a:xfrm flipV="1">
            <a:off x="3867387" y="4937445"/>
            <a:ext cx="2376576" cy="260196"/>
          </a:xfrm>
          <a:prstGeom prst="straightConnector1">
            <a:avLst/>
          </a:prstGeom>
          <a:ln w="190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206B22A2-7A28-4CF1-99CB-A7D5315978FB}"/>
              </a:ext>
            </a:extLst>
          </p:cNvPr>
          <p:cNvSpPr/>
          <p:nvPr/>
        </p:nvSpPr>
        <p:spPr>
          <a:xfrm>
            <a:off x="1506025" y="5608750"/>
            <a:ext cx="4923792" cy="738664"/>
          </a:xfrm>
          <a:prstGeom prst="rect">
            <a:avLst/>
          </a:prstGeom>
        </p:spPr>
        <p:txBody>
          <a:bodyPr wrap="square">
            <a:spAutoFit/>
          </a:bodyPr>
          <a:lstStyle/>
          <a:p>
            <a:pPr marL="406400" indent="-406400"/>
            <a:r>
              <a:rPr lang="en-US" sz="600" dirty="0"/>
              <a:t>[1] N. Iizuka, K. Kaneko, and N. Suzuki, IEEE J. Quantum Electron., vol. 42, no. 8, pp. 765–771, Aug. 2006.</a:t>
            </a:r>
          </a:p>
          <a:p>
            <a:pPr marL="406400" indent="-406400"/>
            <a:r>
              <a:rPr lang="en-US" sz="600" dirty="0"/>
              <a:t>[2] G. W. Cong, R. Akimoto, K. Akita, T. </a:t>
            </a:r>
            <a:r>
              <a:rPr lang="en-US" sz="600" dirty="0" err="1"/>
              <a:t>Hasama</a:t>
            </a:r>
            <a:r>
              <a:rPr lang="en-US" sz="600" dirty="0"/>
              <a:t>, and H. Ishikawa, Opt. Express, vol. 15, no. 19, p. 12123, Sep. 2007.</a:t>
            </a:r>
          </a:p>
          <a:p>
            <a:pPr marL="406400" indent="-406400"/>
            <a:r>
              <a:rPr lang="en-US" sz="600" dirty="0"/>
              <a:t>[3] T. </a:t>
            </a:r>
            <a:r>
              <a:rPr lang="en-US" sz="600" dirty="0" err="1"/>
              <a:t>Simoyama</a:t>
            </a:r>
            <a:r>
              <a:rPr lang="en-US" sz="600" dirty="0"/>
              <a:t>, S. Sekiguchi, H. Yoshida, J. I. J. I. Kasai, T. </a:t>
            </a:r>
            <a:r>
              <a:rPr lang="en-US" sz="600" dirty="0" err="1"/>
              <a:t>Mozume</a:t>
            </a:r>
            <a:r>
              <a:rPr lang="en-US" sz="600" dirty="0"/>
              <a:t>, and H. Ishikawa, IEEE Photonics Technol. Lett., vol. 19, no. 8, pp. 604–606, Apr. 2007.</a:t>
            </a:r>
          </a:p>
          <a:p>
            <a:pPr marL="406400" indent="-406400"/>
            <a:r>
              <a:rPr lang="en-US" sz="600" dirty="0"/>
              <a:t>[4] Y. Li, A. Bhattacharyya, C. </a:t>
            </a:r>
            <a:r>
              <a:rPr lang="en-US" sz="600" dirty="0" err="1"/>
              <a:t>Thomidis</a:t>
            </a:r>
            <a:r>
              <a:rPr lang="en-US" sz="600" dirty="0"/>
              <a:t>, T. D. Moustakas, and R. </a:t>
            </a:r>
            <a:r>
              <a:rPr lang="en-US" sz="600" dirty="0" err="1"/>
              <a:t>Paiella</a:t>
            </a:r>
            <a:r>
              <a:rPr lang="en-US" sz="600" dirty="0"/>
              <a:t> Opt. Express, vol. 15, no. 26, p. 17922, Dec. 2007.</a:t>
            </a:r>
          </a:p>
          <a:p>
            <a:pPr marL="406400" indent="-406400"/>
            <a:r>
              <a:rPr lang="en-US" sz="600" dirty="0"/>
              <a:t>[5] S. Yu et al., Optica, vol. 3, no. 5, p. 541, May 2016.</a:t>
            </a:r>
          </a:p>
          <a:p>
            <a:pPr marL="406400" indent="-406400"/>
            <a:r>
              <a:rPr lang="en-US" sz="600" dirty="0"/>
              <a:t>[6] H. Nakamura et al., Opt. Express, vol. 12, no. 26, p. 6606, Dec. 2004.</a:t>
            </a:r>
          </a:p>
          <a:p>
            <a:pPr marL="406400" indent="-406400"/>
            <a:r>
              <a:rPr lang="en-US" sz="600" dirty="0"/>
              <a:t>[7] T. A. Ibrahim et al., IEEE Photonics Technol. Lett., vol. 15, no. 1, pp. 36–38, Jan. 2003.</a:t>
            </a:r>
          </a:p>
        </p:txBody>
      </p:sp>
      <p:sp>
        <p:nvSpPr>
          <p:cNvPr id="18" name="Rectangle 17">
            <a:extLst>
              <a:ext uri="{FF2B5EF4-FFF2-40B4-BE49-F238E27FC236}">
                <a16:creationId xmlns:a16="http://schemas.microsoft.com/office/drawing/2014/main" id="{A0ADF955-781B-4D90-8830-BF014E20EA0A}"/>
              </a:ext>
            </a:extLst>
          </p:cNvPr>
          <p:cNvSpPr/>
          <p:nvPr/>
        </p:nvSpPr>
        <p:spPr>
          <a:xfrm>
            <a:off x="6429817" y="5608750"/>
            <a:ext cx="4326672" cy="830997"/>
          </a:xfrm>
          <a:prstGeom prst="rect">
            <a:avLst/>
          </a:prstGeom>
        </p:spPr>
        <p:txBody>
          <a:bodyPr wrap="square">
            <a:spAutoFit/>
          </a:bodyPr>
          <a:lstStyle/>
          <a:p>
            <a:pPr marL="406400" indent="-406400"/>
            <a:r>
              <a:rPr lang="en-US" sz="600" dirty="0"/>
              <a:t>[8] V. R. Almeida, C. A. Barrios, R. R. </a:t>
            </a:r>
            <a:r>
              <a:rPr lang="en-US" sz="600" dirty="0" err="1"/>
              <a:t>Panepucci</a:t>
            </a:r>
            <a:r>
              <a:rPr lang="en-US" sz="600" dirty="0"/>
              <a:t>, and M. Lipson, Nature, vol. 431, no. 7012, pp. 1081–1084, Oct. 2004.</a:t>
            </a:r>
          </a:p>
          <a:p>
            <a:pPr marL="406400" indent="-406400"/>
            <a:r>
              <a:rPr lang="en-US" sz="600" dirty="0"/>
              <a:t>[9] A. Martínez et al., Nano Lett., vol. 10, no. 4, pp. 1506–1511, Apr. 2010.</a:t>
            </a:r>
          </a:p>
          <a:p>
            <a:pPr marL="406400" indent="-406400"/>
            <a:r>
              <a:rPr lang="en-US" sz="600" dirty="0"/>
              <a:t>[10] J. S. </a:t>
            </a:r>
            <a:r>
              <a:rPr lang="en-US" sz="600" dirty="0" err="1"/>
              <a:t>Pelc</a:t>
            </a:r>
            <a:r>
              <a:rPr lang="en-US" sz="600" dirty="0"/>
              <a:t>, K. </a:t>
            </a:r>
            <a:r>
              <a:rPr lang="en-US" sz="600" dirty="0" err="1"/>
              <a:t>Rivoire</a:t>
            </a:r>
            <a:r>
              <a:rPr lang="en-US" sz="600" dirty="0"/>
              <a:t>, S. Vo, C. </a:t>
            </a:r>
            <a:r>
              <a:rPr lang="en-US" sz="600" dirty="0" err="1"/>
              <a:t>Santori</a:t>
            </a:r>
            <a:r>
              <a:rPr lang="en-US" sz="600" dirty="0"/>
              <a:t>, D. A. </a:t>
            </a:r>
            <a:r>
              <a:rPr lang="en-US" sz="600" dirty="0" err="1"/>
              <a:t>Fattal</a:t>
            </a:r>
            <a:r>
              <a:rPr lang="en-US" sz="600" dirty="0"/>
              <a:t>, and R. G. </a:t>
            </a:r>
            <a:r>
              <a:rPr lang="en-US" sz="600" dirty="0" err="1"/>
              <a:t>Beausoleil</a:t>
            </a:r>
            <a:r>
              <a:rPr lang="en-US" sz="600" dirty="0"/>
              <a:t>, Opt. Express, vol. 22, no. 4, p. 3797, Feb. 2014.</a:t>
            </a:r>
          </a:p>
          <a:p>
            <a:pPr marL="406400" indent="-406400"/>
            <a:r>
              <a:rPr lang="en-US" sz="600" dirty="0"/>
              <a:t>[11] T. Tanabe et al., Appl. Phys. Lett., vol. 90, no. 3, p. 031115, Jan. 2007.</a:t>
            </a:r>
          </a:p>
          <a:p>
            <a:pPr marL="406400" indent="-406400"/>
            <a:r>
              <a:rPr lang="en-US" sz="600" dirty="0"/>
              <a:t>[12] X. Hu, P. Jiang, C. Ding, H. Yang, and Q. Gong, Nat. Photonics, vol. 2, no. 3, pp. 185–189, Mar. 2008.</a:t>
            </a:r>
          </a:p>
          <a:p>
            <a:pPr marL="406400" indent="-406400"/>
            <a:r>
              <a:rPr lang="en-US" sz="600" dirty="0"/>
              <a:t>[13] C. </a:t>
            </a:r>
            <a:r>
              <a:rPr lang="en-US" sz="600" dirty="0" err="1"/>
              <a:t>Husko</a:t>
            </a:r>
            <a:r>
              <a:rPr lang="en-US" sz="600" dirty="0"/>
              <a:t>, A. De Rossi, S. </a:t>
            </a:r>
            <a:r>
              <a:rPr lang="en-US" sz="600" dirty="0" err="1"/>
              <a:t>Combrí</a:t>
            </a:r>
            <a:r>
              <a:rPr lang="en-US" sz="600" dirty="0"/>
              <a:t>, Q. V. Tran, F. </a:t>
            </a:r>
            <a:r>
              <a:rPr lang="en-US" sz="600" dirty="0" err="1"/>
              <a:t>Raineri</a:t>
            </a:r>
            <a:r>
              <a:rPr lang="en-US" sz="600" dirty="0"/>
              <a:t>, and C. W. Wong, Appl. Phys. Lett., vol. 94, no. 2, p. 021111, Jan. 2009.</a:t>
            </a:r>
          </a:p>
          <a:p>
            <a:pPr marL="406400" indent="-406400"/>
            <a:r>
              <a:rPr lang="en-US" sz="600" dirty="0"/>
              <a:t>[14] K. Nozaki et al., Nat. Photonics, vol. 4, no. 7, pp. 477–483, Jul. 2010.</a:t>
            </a:r>
          </a:p>
          <a:p>
            <a:pPr marL="406400" indent="-406400"/>
            <a:r>
              <a:rPr lang="en-US" sz="600" dirty="0"/>
              <a:t>[15] M. Ono et al., Nat. Photonics, 2019.</a:t>
            </a:r>
          </a:p>
        </p:txBody>
      </p:sp>
      <p:grpSp>
        <p:nvGrpSpPr>
          <p:cNvPr id="20" name="Group 19">
            <a:extLst>
              <a:ext uri="{FF2B5EF4-FFF2-40B4-BE49-F238E27FC236}">
                <a16:creationId xmlns:a16="http://schemas.microsoft.com/office/drawing/2014/main" id="{D4412B86-EFC3-4C4F-BEB5-3FB4AB56882A}"/>
              </a:ext>
            </a:extLst>
          </p:cNvPr>
          <p:cNvGrpSpPr/>
          <p:nvPr/>
        </p:nvGrpSpPr>
        <p:grpSpPr>
          <a:xfrm>
            <a:off x="4657728" y="2841874"/>
            <a:ext cx="6190732" cy="2095571"/>
            <a:chOff x="0" y="0"/>
            <a:chExt cx="4914900" cy="1663700"/>
          </a:xfrm>
        </p:grpSpPr>
        <p:sp>
          <p:nvSpPr>
            <p:cNvPr id="21" name="Text Box 2">
              <a:extLst>
                <a:ext uri="{FF2B5EF4-FFF2-40B4-BE49-F238E27FC236}">
                  <a16:creationId xmlns:a16="http://schemas.microsoft.com/office/drawing/2014/main" id="{814DF920-91AE-4129-AFB9-7A113716E8F7}"/>
                </a:ext>
              </a:extLst>
            </p:cNvPr>
            <p:cNvSpPr txBox="1">
              <a:spLocks noChangeArrowheads="1"/>
            </p:cNvSpPr>
            <p:nvPr/>
          </p:nvSpPr>
          <p:spPr bwMode="auto">
            <a:xfrm>
              <a:off x="499533" y="24130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FFCC00"/>
                  </a:solidFill>
                  <a:effectLst/>
                  <a:latin typeface="Times New Roman" panose="02020603050405020304" pitchFamily="18" charset="0"/>
                  <a:ea typeface="Times New Roman" panose="02020603050405020304" pitchFamily="18" charset="0"/>
                </a:rPr>
                <a:t>[1]</a:t>
              </a:r>
              <a:endParaRPr lang="en-US" sz="1200" dirty="0">
                <a:effectLst/>
                <a:latin typeface="Times New Roman" panose="02020603050405020304" pitchFamily="18" charset="0"/>
                <a:ea typeface="Times New Roman" panose="02020603050405020304" pitchFamily="18" charset="0"/>
              </a:endParaRPr>
            </a:p>
          </p:txBody>
        </p:sp>
        <p:sp>
          <p:nvSpPr>
            <p:cNvPr id="22" name="Text Box 2">
              <a:extLst>
                <a:ext uri="{FF2B5EF4-FFF2-40B4-BE49-F238E27FC236}">
                  <a16:creationId xmlns:a16="http://schemas.microsoft.com/office/drawing/2014/main" id="{C361E09F-4672-43B3-9522-43DDDD2C0964}"/>
                </a:ext>
              </a:extLst>
            </p:cNvPr>
            <p:cNvSpPr txBox="1">
              <a:spLocks noChangeArrowheads="1"/>
            </p:cNvSpPr>
            <p:nvPr/>
          </p:nvSpPr>
          <p:spPr bwMode="auto">
            <a:xfrm>
              <a:off x="3898900" y="22860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FFCC00"/>
                  </a:solidFill>
                  <a:effectLst/>
                  <a:latin typeface="Times New Roman" panose="02020603050405020304" pitchFamily="18" charset="0"/>
                  <a:ea typeface="Times New Roman" panose="02020603050405020304" pitchFamily="18" charset="0"/>
                </a:rPr>
                <a:t>[1]</a:t>
              </a:r>
              <a:endParaRPr lang="en-US" sz="1200" dirty="0">
                <a:effectLst/>
                <a:latin typeface="Times New Roman" panose="02020603050405020304" pitchFamily="18" charset="0"/>
                <a:ea typeface="Times New Roman" panose="02020603050405020304" pitchFamily="18" charset="0"/>
              </a:endParaRPr>
            </a:p>
          </p:txBody>
        </p:sp>
        <p:sp>
          <p:nvSpPr>
            <p:cNvPr id="23" name="Text Box 2">
              <a:extLst>
                <a:ext uri="{FF2B5EF4-FFF2-40B4-BE49-F238E27FC236}">
                  <a16:creationId xmlns:a16="http://schemas.microsoft.com/office/drawing/2014/main" id="{251DCB60-4B01-4D1C-96C7-89215E55A465}"/>
                </a:ext>
              </a:extLst>
            </p:cNvPr>
            <p:cNvSpPr txBox="1">
              <a:spLocks noChangeArrowheads="1"/>
            </p:cNvSpPr>
            <p:nvPr/>
          </p:nvSpPr>
          <p:spPr bwMode="auto">
            <a:xfrm>
              <a:off x="237067" y="656167"/>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FFCC00"/>
                  </a:solidFill>
                  <a:effectLst/>
                  <a:latin typeface="Times New Roman" panose="02020603050405020304" pitchFamily="18" charset="0"/>
                  <a:ea typeface="Times New Roman" panose="02020603050405020304" pitchFamily="18" charset="0"/>
                </a:rPr>
                <a:t>[2]</a:t>
              </a:r>
              <a:endParaRPr lang="en-US" sz="1200" dirty="0">
                <a:effectLst/>
                <a:latin typeface="Times New Roman" panose="02020603050405020304" pitchFamily="18" charset="0"/>
                <a:ea typeface="Times New Roman" panose="02020603050405020304" pitchFamily="18" charset="0"/>
              </a:endParaRPr>
            </a:p>
          </p:txBody>
        </p:sp>
        <p:sp>
          <p:nvSpPr>
            <p:cNvPr id="24" name="Text Box 2">
              <a:extLst>
                <a:ext uri="{FF2B5EF4-FFF2-40B4-BE49-F238E27FC236}">
                  <a16:creationId xmlns:a16="http://schemas.microsoft.com/office/drawing/2014/main" id="{8A81A283-EB58-41CB-89F5-E0A25859A835}"/>
                </a:ext>
              </a:extLst>
            </p:cNvPr>
            <p:cNvSpPr txBox="1">
              <a:spLocks noChangeArrowheads="1"/>
            </p:cNvSpPr>
            <p:nvPr/>
          </p:nvSpPr>
          <p:spPr bwMode="auto">
            <a:xfrm>
              <a:off x="3376068" y="343389"/>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FFCC00"/>
                  </a:solidFill>
                  <a:effectLst/>
                  <a:latin typeface="Times New Roman" panose="02020603050405020304" pitchFamily="18" charset="0"/>
                  <a:ea typeface="Times New Roman" panose="02020603050405020304" pitchFamily="18" charset="0"/>
                </a:rPr>
                <a:t>[2]</a:t>
              </a:r>
              <a:endParaRPr lang="en-US" sz="1200" dirty="0">
                <a:effectLst/>
                <a:latin typeface="Times New Roman" panose="02020603050405020304" pitchFamily="18" charset="0"/>
                <a:ea typeface="Times New Roman" panose="02020603050405020304" pitchFamily="18" charset="0"/>
              </a:endParaRPr>
            </a:p>
          </p:txBody>
        </p:sp>
        <p:sp>
          <p:nvSpPr>
            <p:cNvPr id="25" name="Text Box 2">
              <a:extLst>
                <a:ext uri="{FF2B5EF4-FFF2-40B4-BE49-F238E27FC236}">
                  <a16:creationId xmlns:a16="http://schemas.microsoft.com/office/drawing/2014/main" id="{E301AB29-2B5A-42BC-BCDC-6DCDF25B0E80}"/>
                </a:ext>
              </a:extLst>
            </p:cNvPr>
            <p:cNvSpPr txBox="1">
              <a:spLocks noChangeArrowheads="1"/>
            </p:cNvSpPr>
            <p:nvPr/>
          </p:nvSpPr>
          <p:spPr bwMode="auto">
            <a:xfrm>
              <a:off x="635000" y="499533"/>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FFCC00"/>
                  </a:solidFill>
                  <a:effectLst/>
                  <a:latin typeface="Times New Roman" panose="02020603050405020304" pitchFamily="18" charset="0"/>
                  <a:ea typeface="Times New Roman" panose="02020603050405020304" pitchFamily="18" charset="0"/>
                </a:rPr>
                <a:t>[3]</a:t>
              </a:r>
              <a:endParaRPr lang="en-US" sz="1200" dirty="0">
                <a:effectLst/>
                <a:latin typeface="Times New Roman" panose="02020603050405020304" pitchFamily="18" charset="0"/>
                <a:ea typeface="Times New Roman" panose="02020603050405020304" pitchFamily="18" charset="0"/>
              </a:endParaRPr>
            </a:p>
          </p:txBody>
        </p:sp>
        <p:sp>
          <p:nvSpPr>
            <p:cNvPr id="26" name="Text Box 2">
              <a:extLst>
                <a:ext uri="{FF2B5EF4-FFF2-40B4-BE49-F238E27FC236}">
                  <a16:creationId xmlns:a16="http://schemas.microsoft.com/office/drawing/2014/main" id="{4D5BE030-EB91-4288-AD6B-8E7EB7C323C0}"/>
                </a:ext>
              </a:extLst>
            </p:cNvPr>
            <p:cNvSpPr txBox="1">
              <a:spLocks noChangeArrowheads="1"/>
            </p:cNvSpPr>
            <p:nvPr/>
          </p:nvSpPr>
          <p:spPr bwMode="auto">
            <a:xfrm>
              <a:off x="3625850" y="318558"/>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FFCC00"/>
                  </a:solidFill>
                  <a:effectLst/>
                  <a:latin typeface="Times New Roman" panose="02020603050405020304" pitchFamily="18" charset="0"/>
                  <a:ea typeface="Times New Roman" panose="02020603050405020304" pitchFamily="18" charset="0"/>
                </a:rPr>
                <a:t>[3]</a:t>
              </a:r>
              <a:endParaRPr lang="en-US" sz="1200" dirty="0">
                <a:effectLst/>
                <a:latin typeface="Times New Roman" panose="02020603050405020304" pitchFamily="18" charset="0"/>
                <a:ea typeface="Times New Roman" panose="02020603050405020304" pitchFamily="18" charset="0"/>
              </a:endParaRPr>
            </a:p>
          </p:txBody>
        </p:sp>
        <p:sp>
          <p:nvSpPr>
            <p:cNvPr id="27" name="Text Box 2">
              <a:extLst>
                <a:ext uri="{FF2B5EF4-FFF2-40B4-BE49-F238E27FC236}">
                  <a16:creationId xmlns:a16="http://schemas.microsoft.com/office/drawing/2014/main" id="{CA22B830-0923-4A6F-A875-04A174E4BBCD}"/>
                </a:ext>
              </a:extLst>
            </p:cNvPr>
            <p:cNvSpPr txBox="1">
              <a:spLocks noChangeArrowheads="1"/>
            </p:cNvSpPr>
            <p:nvPr/>
          </p:nvSpPr>
          <p:spPr bwMode="auto">
            <a:xfrm>
              <a:off x="50800" y="321733"/>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FFCC00"/>
                  </a:solidFill>
                  <a:effectLst/>
                  <a:latin typeface="Times New Roman" panose="02020603050405020304" pitchFamily="18" charset="0"/>
                  <a:ea typeface="Times New Roman" panose="02020603050405020304" pitchFamily="18" charset="0"/>
                </a:rPr>
                <a:t>[4]</a:t>
              </a:r>
              <a:endParaRPr lang="en-US" sz="1200" dirty="0">
                <a:effectLst/>
                <a:latin typeface="Times New Roman" panose="02020603050405020304" pitchFamily="18" charset="0"/>
                <a:ea typeface="Times New Roman" panose="02020603050405020304" pitchFamily="18" charset="0"/>
              </a:endParaRPr>
            </a:p>
          </p:txBody>
        </p:sp>
        <p:sp>
          <p:nvSpPr>
            <p:cNvPr id="28" name="Text Box 2">
              <a:extLst>
                <a:ext uri="{FF2B5EF4-FFF2-40B4-BE49-F238E27FC236}">
                  <a16:creationId xmlns:a16="http://schemas.microsoft.com/office/drawing/2014/main" id="{8A9167FF-8522-4A79-99B4-67C0E0CA9876}"/>
                </a:ext>
              </a:extLst>
            </p:cNvPr>
            <p:cNvSpPr txBox="1">
              <a:spLocks noChangeArrowheads="1"/>
            </p:cNvSpPr>
            <p:nvPr/>
          </p:nvSpPr>
          <p:spPr bwMode="auto">
            <a:xfrm>
              <a:off x="3543300" y="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FFCC00"/>
                  </a:solidFill>
                  <a:effectLst/>
                  <a:latin typeface="Times New Roman" panose="02020603050405020304" pitchFamily="18" charset="0"/>
                  <a:ea typeface="Times New Roman" panose="02020603050405020304" pitchFamily="18" charset="0"/>
                </a:rPr>
                <a:t>[4]</a:t>
              </a:r>
              <a:endParaRPr lang="en-US" sz="1200" dirty="0">
                <a:effectLst/>
                <a:latin typeface="Times New Roman" panose="02020603050405020304" pitchFamily="18" charset="0"/>
                <a:ea typeface="Times New Roman" panose="02020603050405020304" pitchFamily="18" charset="0"/>
              </a:endParaRPr>
            </a:p>
          </p:txBody>
        </p:sp>
        <p:sp>
          <p:nvSpPr>
            <p:cNvPr id="29" name="Text Box 2">
              <a:extLst>
                <a:ext uri="{FF2B5EF4-FFF2-40B4-BE49-F238E27FC236}">
                  <a16:creationId xmlns:a16="http://schemas.microsoft.com/office/drawing/2014/main" id="{656D6C32-46DB-4E90-B6FB-659771AAD099}"/>
                </a:ext>
              </a:extLst>
            </p:cNvPr>
            <p:cNvSpPr txBox="1">
              <a:spLocks noChangeArrowheads="1"/>
            </p:cNvSpPr>
            <p:nvPr/>
          </p:nvSpPr>
          <p:spPr bwMode="auto">
            <a:xfrm>
              <a:off x="584200" y="99060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8064A2"/>
                  </a:solidFill>
                  <a:effectLst/>
                  <a:latin typeface="Times New Roman" panose="02020603050405020304" pitchFamily="18" charset="0"/>
                  <a:ea typeface="Times New Roman" panose="02020603050405020304" pitchFamily="18" charset="0"/>
                </a:rPr>
                <a:t>[5]</a:t>
              </a:r>
              <a:endParaRPr lang="en-US" sz="1200" dirty="0">
                <a:effectLst/>
                <a:latin typeface="Times New Roman" panose="02020603050405020304" pitchFamily="18" charset="0"/>
                <a:ea typeface="Times New Roman" panose="02020603050405020304" pitchFamily="18" charset="0"/>
              </a:endParaRPr>
            </a:p>
          </p:txBody>
        </p:sp>
        <p:sp>
          <p:nvSpPr>
            <p:cNvPr id="30" name="Text Box 2">
              <a:extLst>
                <a:ext uri="{FF2B5EF4-FFF2-40B4-BE49-F238E27FC236}">
                  <a16:creationId xmlns:a16="http://schemas.microsoft.com/office/drawing/2014/main" id="{FB3C9167-85AB-4330-B7B3-5AEC5ADDA0B8}"/>
                </a:ext>
              </a:extLst>
            </p:cNvPr>
            <p:cNvSpPr txBox="1">
              <a:spLocks noChangeArrowheads="1"/>
            </p:cNvSpPr>
            <p:nvPr/>
          </p:nvSpPr>
          <p:spPr bwMode="auto">
            <a:xfrm>
              <a:off x="3051949" y="19685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8064A2"/>
                  </a:solidFill>
                  <a:effectLst/>
                  <a:latin typeface="Times New Roman" panose="02020603050405020304" pitchFamily="18" charset="0"/>
                  <a:ea typeface="Times New Roman" panose="02020603050405020304" pitchFamily="18" charset="0"/>
                </a:rPr>
                <a:t>[5]</a:t>
              </a:r>
              <a:endParaRPr lang="en-US" sz="1200" dirty="0">
                <a:effectLst/>
                <a:latin typeface="Times New Roman" panose="02020603050405020304" pitchFamily="18" charset="0"/>
                <a:ea typeface="Times New Roman" panose="02020603050405020304" pitchFamily="18" charset="0"/>
              </a:endParaRPr>
            </a:p>
          </p:txBody>
        </p:sp>
        <p:sp>
          <p:nvSpPr>
            <p:cNvPr id="31" name="Text Box 2">
              <a:extLst>
                <a:ext uri="{FF2B5EF4-FFF2-40B4-BE49-F238E27FC236}">
                  <a16:creationId xmlns:a16="http://schemas.microsoft.com/office/drawing/2014/main" id="{DEB02235-303E-48E3-BEC4-24E3383F743A}"/>
                </a:ext>
              </a:extLst>
            </p:cNvPr>
            <p:cNvSpPr txBox="1">
              <a:spLocks noChangeArrowheads="1"/>
            </p:cNvSpPr>
            <p:nvPr/>
          </p:nvSpPr>
          <p:spPr bwMode="auto">
            <a:xfrm>
              <a:off x="520700" y="613833"/>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8064A2"/>
                  </a:solidFill>
                  <a:effectLst/>
                  <a:latin typeface="Times New Roman" panose="02020603050405020304" pitchFamily="18" charset="0"/>
                  <a:ea typeface="Times New Roman" panose="02020603050405020304" pitchFamily="18" charset="0"/>
                </a:rPr>
                <a:t>[6]</a:t>
              </a:r>
              <a:endParaRPr lang="en-US" sz="1200" dirty="0">
                <a:effectLst/>
                <a:latin typeface="Times New Roman" panose="02020603050405020304" pitchFamily="18" charset="0"/>
                <a:ea typeface="Times New Roman" panose="02020603050405020304" pitchFamily="18" charset="0"/>
              </a:endParaRPr>
            </a:p>
          </p:txBody>
        </p:sp>
        <p:sp>
          <p:nvSpPr>
            <p:cNvPr id="32" name="Text Box 2">
              <a:extLst>
                <a:ext uri="{FF2B5EF4-FFF2-40B4-BE49-F238E27FC236}">
                  <a16:creationId xmlns:a16="http://schemas.microsoft.com/office/drawing/2014/main" id="{AA03EB1C-C0B5-4EE0-8804-1B6C14481A20}"/>
                </a:ext>
              </a:extLst>
            </p:cNvPr>
            <p:cNvSpPr txBox="1">
              <a:spLocks noChangeArrowheads="1"/>
            </p:cNvSpPr>
            <p:nvPr/>
          </p:nvSpPr>
          <p:spPr bwMode="auto">
            <a:xfrm>
              <a:off x="3448050" y="154517"/>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8064A2"/>
                  </a:solidFill>
                  <a:effectLst/>
                  <a:latin typeface="Times New Roman" panose="02020603050405020304" pitchFamily="18" charset="0"/>
                  <a:ea typeface="Times New Roman" panose="02020603050405020304" pitchFamily="18" charset="0"/>
                </a:rPr>
                <a:t>[6]</a:t>
              </a:r>
              <a:endParaRPr lang="en-US" sz="1200" dirty="0">
                <a:effectLst/>
                <a:latin typeface="Times New Roman" panose="02020603050405020304" pitchFamily="18" charset="0"/>
                <a:ea typeface="Times New Roman" panose="02020603050405020304" pitchFamily="18" charset="0"/>
              </a:endParaRPr>
            </a:p>
          </p:txBody>
        </p:sp>
        <p:sp>
          <p:nvSpPr>
            <p:cNvPr id="33" name="Text Box 2">
              <a:extLst>
                <a:ext uri="{FF2B5EF4-FFF2-40B4-BE49-F238E27FC236}">
                  <a16:creationId xmlns:a16="http://schemas.microsoft.com/office/drawing/2014/main" id="{659E0435-0926-4D2D-B5CE-455091E0343E}"/>
                </a:ext>
              </a:extLst>
            </p:cNvPr>
            <p:cNvSpPr txBox="1">
              <a:spLocks noChangeArrowheads="1"/>
            </p:cNvSpPr>
            <p:nvPr/>
          </p:nvSpPr>
          <p:spPr bwMode="auto">
            <a:xfrm>
              <a:off x="1185333" y="34290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4F81BD"/>
                  </a:solidFill>
                  <a:effectLst/>
                  <a:latin typeface="Times New Roman" panose="02020603050405020304" pitchFamily="18" charset="0"/>
                  <a:ea typeface="Times New Roman" panose="02020603050405020304" pitchFamily="18" charset="0"/>
                </a:rPr>
                <a:t>[7]</a:t>
              </a:r>
              <a:endParaRPr lang="en-US" sz="1200" dirty="0">
                <a:effectLst/>
                <a:latin typeface="Times New Roman" panose="02020603050405020304" pitchFamily="18" charset="0"/>
                <a:ea typeface="Times New Roman" panose="02020603050405020304" pitchFamily="18" charset="0"/>
              </a:endParaRPr>
            </a:p>
          </p:txBody>
        </p:sp>
        <p:sp>
          <p:nvSpPr>
            <p:cNvPr id="34" name="Text Box 2">
              <a:extLst>
                <a:ext uri="{FF2B5EF4-FFF2-40B4-BE49-F238E27FC236}">
                  <a16:creationId xmlns:a16="http://schemas.microsoft.com/office/drawing/2014/main" id="{2461D596-163B-48E2-9C3B-F7E0978A3BC8}"/>
                </a:ext>
              </a:extLst>
            </p:cNvPr>
            <p:cNvSpPr txBox="1">
              <a:spLocks noChangeArrowheads="1"/>
            </p:cNvSpPr>
            <p:nvPr/>
          </p:nvSpPr>
          <p:spPr bwMode="auto">
            <a:xfrm>
              <a:off x="4148667" y="944033"/>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4F81BD"/>
                  </a:solidFill>
                  <a:effectLst/>
                  <a:latin typeface="Times New Roman" panose="02020603050405020304" pitchFamily="18" charset="0"/>
                  <a:ea typeface="Times New Roman" panose="02020603050405020304" pitchFamily="18" charset="0"/>
                </a:rPr>
                <a:t>[7]</a:t>
              </a:r>
              <a:endParaRPr lang="en-US" sz="1200" dirty="0">
                <a:effectLst/>
                <a:latin typeface="Times New Roman" panose="02020603050405020304" pitchFamily="18" charset="0"/>
                <a:ea typeface="Times New Roman" panose="02020603050405020304" pitchFamily="18" charset="0"/>
              </a:endParaRPr>
            </a:p>
          </p:txBody>
        </p:sp>
        <p:sp>
          <p:nvSpPr>
            <p:cNvPr id="35" name="Text Box 2">
              <a:extLst>
                <a:ext uri="{FF2B5EF4-FFF2-40B4-BE49-F238E27FC236}">
                  <a16:creationId xmlns:a16="http://schemas.microsoft.com/office/drawing/2014/main" id="{F546ECE3-4851-4C9C-ACAF-448A32126499}"/>
                </a:ext>
              </a:extLst>
            </p:cNvPr>
            <p:cNvSpPr txBox="1">
              <a:spLocks noChangeArrowheads="1"/>
            </p:cNvSpPr>
            <p:nvPr/>
          </p:nvSpPr>
          <p:spPr bwMode="auto">
            <a:xfrm>
              <a:off x="1756833" y="198967"/>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4F81BD"/>
                  </a:solidFill>
                  <a:effectLst/>
                  <a:latin typeface="Times New Roman" panose="02020603050405020304" pitchFamily="18" charset="0"/>
                  <a:ea typeface="Times New Roman" panose="02020603050405020304" pitchFamily="18" charset="0"/>
                </a:rPr>
                <a:t>[8]</a:t>
              </a:r>
              <a:endParaRPr lang="en-US" sz="1200" dirty="0">
                <a:effectLst/>
                <a:latin typeface="Times New Roman" panose="02020603050405020304" pitchFamily="18" charset="0"/>
                <a:ea typeface="Times New Roman" panose="02020603050405020304" pitchFamily="18" charset="0"/>
              </a:endParaRPr>
            </a:p>
          </p:txBody>
        </p:sp>
        <p:sp>
          <p:nvSpPr>
            <p:cNvPr id="36" name="Text Box 2">
              <a:extLst>
                <a:ext uri="{FF2B5EF4-FFF2-40B4-BE49-F238E27FC236}">
                  <a16:creationId xmlns:a16="http://schemas.microsoft.com/office/drawing/2014/main" id="{49B9C196-4E82-49CE-9411-D5B309516B68}"/>
                </a:ext>
              </a:extLst>
            </p:cNvPr>
            <p:cNvSpPr txBox="1">
              <a:spLocks noChangeArrowheads="1"/>
            </p:cNvSpPr>
            <p:nvPr/>
          </p:nvSpPr>
          <p:spPr bwMode="auto">
            <a:xfrm>
              <a:off x="4445000" y="605367"/>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4F81BD"/>
                  </a:solidFill>
                  <a:effectLst/>
                  <a:latin typeface="Times New Roman" panose="02020603050405020304" pitchFamily="18" charset="0"/>
                  <a:ea typeface="Times New Roman" panose="02020603050405020304" pitchFamily="18" charset="0"/>
                </a:rPr>
                <a:t>[8]</a:t>
              </a:r>
              <a:endParaRPr lang="en-US" sz="1200" dirty="0">
                <a:effectLst/>
                <a:latin typeface="Times New Roman" panose="02020603050405020304" pitchFamily="18" charset="0"/>
                <a:ea typeface="Times New Roman" panose="02020603050405020304" pitchFamily="18" charset="0"/>
              </a:endParaRPr>
            </a:p>
          </p:txBody>
        </p:sp>
        <p:sp>
          <p:nvSpPr>
            <p:cNvPr id="37" name="Text Box 2">
              <a:extLst>
                <a:ext uri="{FF2B5EF4-FFF2-40B4-BE49-F238E27FC236}">
                  <a16:creationId xmlns:a16="http://schemas.microsoft.com/office/drawing/2014/main" id="{E73EC453-EE25-4B65-9431-6526A1FF2FC6}"/>
                </a:ext>
              </a:extLst>
            </p:cNvPr>
            <p:cNvSpPr txBox="1">
              <a:spLocks noChangeArrowheads="1"/>
            </p:cNvSpPr>
            <p:nvPr/>
          </p:nvSpPr>
          <p:spPr bwMode="auto">
            <a:xfrm>
              <a:off x="982133" y="461433"/>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4F81BD"/>
                  </a:solidFill>
                  <a:effectLst/>
                  <a:latin typeface="Times New Roman" panose="02020603050405020304" pitchFamily="18" charset="0"/>
                  <a:ea typeface="Times New Roman" panose="02020603050405020304" pitchFamily="18" charset="0"/>
                </a:rPr>
                <a:t>[9]</a:t>
              </a:r>
              <a:endParaRPr lang="en-US" sz="1200" dirty="0">
                <a:effectLst/>
                <a:latin typeface="Times New Roman" panose="02020603050405020304" pitchFamily="18" charset="0"/>
                <a:ea typeface="Times New Roman" panose="02020603050405020304" pitchFamily="18" charset="0"/>
              </a:endParaRPr>
            </a:p>
          </p:txBody>
        </p:sp>
        <p:sp>
          <p:nvSpPr>
            <p:cNvPr id="38" name="Text Box 2">
              <a:extLst>
                <a:ext uri="{FF2B5EF4-FFF2-40B4-BE49-F238E27FC236}">
                  <a16:creationId xmlns:a16="http://schemas.microsoft.com/office/drawing/2014/main" id="{6EB74E95-5F9C-4996-8C06-081C57A2E553}"/>
                </a:ext>
              </a:extLst>
            </p:cNvPr>
            <p:cNvSpPr txBox="1">
              <a:spLocks noChangeArrowheads="1"/>
            </p:cNvSpPr>
            <p:nvPr/>
          </p:nvSpPr>
          <p:spPr bwMode="auto">
            <a:xfrm>
              <a:off x="4093633" y="68580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4F81BD"/>
                  </a:solidFill>
                  <a:effectLst/>
                  <a:latin typeface="Times New Roman" panose="02020603050405020304" pitchFamily="18" charset="0"/>
                  <a:ea typeface="Times New Roman" panose="02020603050405020304" pitchFamily="18" charset="0"/>
                </a:rPr>
                <a:t>[9]</a:t>
              </a:r>
              <a:endParaRPr lang="en-US" sz="1200" dirty="0">
                <a:effectLst/>
                <a:latin typeface="Times New Roman" panose="02020603050405020304" pitchFamily="18" charset="0"/>
                <a:ea typeface="Times New Roman" panose="02020603050405020304" pitchFamily="18" charset="0"/>
              </a:endParaRPr>
            </a:p>
          </p:txBody>
        </p:sp>
        <p:sp>
          <p:nvSpPr>
            <p:cNvPr id="39" name="Text Box 2">
              <a:extLst>
                <a:ext uri="{FF2B5EF4-FFF2-40B4-BE49-F238E27FC236}">
                  <a16:creationId xmlns:a16="http://schemas.microsoft.com/office/drawing/2014/main" id="{D6F4E864-20AE-4818-8B0F-D6D08BFDF25B}"/>
                </a:ext>
              </a:extLst>
            </p:cNvPr>
            <p:cNvSpPr txBox="1">
              <a:spLocks noChangeArrowheads="1"/>
            </p:cNvSpPr>
            <p:nvPr/>
          </p:nvSpPr>
          <p:spPr bwMode="auto">
            <a:xfrm>
              <a:off x="1109133" y="68580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4F81BD"/>
                  </a:solidFill>
                  <a:effectLst/>
                  <a:latin typeface="Times New Roman" panose="02020603050405020304" pitchFamily="18" charset="0"/>
                  <a:ea typeface="Times New Roman" panose="02020603050405020304" pitchFamily="18" charset="0"/>
                </a:rPr>
                <a:t>[10]</a:t>
              </a:r>
              <a:endParaRPr lang="en-US" sz="1200" dirty="0">
                <a:effectLst/>
                <a:latin typeface="Times New Roman" panose="02020603050405020304" pitchFamily="18" charset="0"/>
                <a:ea typeface="Times New Roman" panose="02020603050405020304" pitchFamily="18" charset="0"/>
              </a:endParaRPr>
            </a:p>
          </p:txBody>
        </p:sp>
        <p:sp>
          <p:nvSpPr>
            <p:cNvPr id="40" name="Text Box 2">
              <a:extLst>
                <a:ext uri="{FF2B5EF4-FFF2-40B4-BE49-F238E27FC236}">
                  <a16:creationId xmlns:a16="http://schemas.microsoft.com/office/drawing/2014/main" id="{CFC73D7C-4CBC-4FEE-B044-DE75AB47CAAB}"/>
                </a:ext>
              </a:extLst>
            </p:cNvPr>
            <p:cNvSpPr txBox="1">
              <a:spLocks noChangeArrowheads="1"/>
            </p:cNvSpPr>
            <p:nvPr/>
          </p:nvSpPr>
          <p:spPr bwMode="auto">
            <a:xfrm>
              <a:off x="3767667" y="88900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4F81BD"/>
                  </a:solidFill>
                  <a:effectLst/>
                  <a:latin typeface="Times New Roman" panose="02020603050405020304" pitchFamily="18" charset="0"/>
                  <a:ea typeface="Times New Roman" panose="02020603050405020304" pitchFamily="18" charset="0"/>
                </a:rPr>
                <a:t>[10]</a:t>
              </a:r>
              <a:endParaRPr lang="en-US" sz="1200" dirty="0">
                <a:effectLst/>
                <a:latin typeface="Times New Roman" panose="02020603050405020304" pitchFamily="18" charset="0"/>
                <a:ea typeface="Times New Roman" panose="02020603050405020304" pitchFamily="18" charset="0"/>
              </a:endParaRPr>
            </a:p>
          </p:txBody>
        </p:sp>
        <p:sp>
          <p:nvSpPr>
            <p:cNvPr id="41" name="Text Box 2">
              <a:extLst>
                <a:ext uri="{FF2B5EF4-FFF2-40B4-BE49-F238E27FC236}">
                  <a16:creationId xmlns:a16="http://schemas.microsoft.com/office/drawing/2014/main" id="{C9D2EE63-6906-4C1E-AC6E-3E0FC4E678DF}"/>
                </a:ext>
              </a:extLst>
            </p:cNvPr>
            <p:cNvSpPr txBox="1">
              <a:spLocks noChangeArrowheads="1"/>
            </p:cNvSpPr>
            <p:nvPr/>
          </p:nvSpPr>
          <p:spPr bwMode="auto">
            <a:xfrm>
              <a:off x="1430867" y="1062567"/>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CC3399"/>
                  </a:solidFill>
                  <a:effectLst/>
                  <a:latin typeface="Times New Roman" panose="02020603050405020304" pitchFamily="18" charset="0"/>
                  <a:ea typeface="Times New Roman" panose="02020603050405020304" pitchFamily="18" charset="0"/>
                </a:rPr>
                <a:t>[11]</a:t>
              </a:r>
              <a:endParaRPr lang="en-US" sz="1200" dirty="0">
                <a:effectLst/>
                <a:latin typeface="Times New Roman" panose="02020603050405020304" pitchFamily="18" charset="0"/>
                <a:ea typeface="Times New Roman" panose="02020603050405020304" pitchFamily="18" charset="0"/>
              </a:endParaRPr>
            </a:p>
          </p:txBody>
        </p:sp>
        <p:sp>
          <p:nvSpPr>
            <p:cNvPr id="42" name="Text Box 2">
              <a:extLst>
                <a:ext uri="{FF2B5EF4-FFF2-40B4-BE49-F238E27FC236}">
                  <a16:creationId xmlns:a16="http://schemas.microsoft.com/office/drawing/2014/main" id="{344F143B-DD26-4A29-84BD-60B86D1832CD}"/>
                </a:ext>
              </a:extLst>
            </p:cNvPr>
            <p:cNvSpPr txBox="1">
              <a:spLocks noChangeArrowheads="1"/>
            </p:cNvSpPr>
            <p:nvPr/>
          </p:nvSpPr>
          <p:spPr bwMode="auto">
            <a:xfrm>
              <a:off x="3627967" y="102870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CC3399"/>
                  </a:solidFill>
                  <a:effectLst/>
                  <a:latin typeface="Times New Roman" panose="02020603050405020304" pitchFamily="18" charset="0"/>
                  <a:ea typeface="Times New Roman" panose="02020603050405020304" pitchFamily="18" charset="0"/>
                </a:rPr>
                <a:t>[11]</a:t>
              </a:r>
              <a:endParaRPr lang="en-US" sz="1200" dirty="0">
                <a:effectLst/>
                <a:latin typeface="Times New Roman" panose="02020603050405020304" pitchFamily="18" charset="0"/>
                <a:ea typeface="Times New Roman" panose="02020603050405020304" pitchFamily="18" charset="0"/>
              </a:endParaRPr>
            </a:p>
          </p:txBody>
        </p:sp>
        <p:sp>
          <p:nvSpPr>
            <p:cNvPr id="43" name="Text Box 2">
              <a:extLst>
                <a:ext uri="{FF2B5EF4-FFF2-40B4-BE49-F238E27FC236}">
                  <a16:creationId xmlns:a16="http://schemas.microsoft.com/office/drawing/2014/main" id="{6BF6B589-AD35-4081-8817-6679BD772711}"/>
                </a:ext>
              </a:extLst>
            </p:cNvPr>
            <p:cNvSpPr txBox="1">
              <a:spLocks noChangeArrowheads="1"/>
            </p:cNvSpPr>
            <p:nvPr/>
          </p:nvSpPr>
          <p:spPr bwMode="auto">
            <a:xfrm>
              <a:off x="262467" y="969433"/>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CC3399"/>
                  </a:solidFill>
                  <a:effectLst/>
                  <a:latin typeface="Times New Roman" panose="02020603050405020304" pitchFamily="18" charset="0"/>
                  <a:ea typeface="Times New Roman" panose="02020603050405020304" pitchFamily="18" charset="0"/>
                </a:rPr>
                <a:t>[12]</a:t>
              </a:r>
              <a:endParaRPr lang="en-US" sz="1200" dirty="0">
                <a:effectLst/>
                <a:latin typeface="Times New Roman" panose="02020603050405020304" pitchFamily="18" charset="0"/>
                <a:ea typeface="Times New Roman" panose="02020603050405020304" pitchFamily="18" charset="0"/>
              </a:endParaRPr>
            </a:p>
          </p:txBody>
        </p:sp>
        <p:sp>
          <p:nvSpPr>
            <p:cNvPr id="44" name="Text Box 2">
              <a:extLst>
                <a:ext uri="{FF2B5EF4-FFF2-40B4-BE49-F238E27FC236}">
                  <a16:creationId xmlns:a16="http://schemas.microsoft.com/office/drawing/2014/main" id="{10CE2F2D-4763-4724-BA38-311D461A5968}"/>
                </a:ext>
              </a:extLst>
            </p:cNvPr>
            <p:cNvSpPr txBox="1">
              <a:spLocks noChangeArrowheads="1"/>
            </p:cNvSpPr>
            <p:nvPr/>
          </p:nvSpPr>
          <p:spPr bwMode="auto">
            <a:xfrm>
              <a:off x="3225800" y="513291"/>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CC3399"/>
                  </a:solidFill>
                  <a:effectLst/>
                  <a:latin typeface="Times New Roman" panose="02020603050405020304" pitchFamily="18" charset="0"/>
                  <a:ea typeface="Times New Roman" panose="02020603050405020304" pitchFamily="18" charset="0"/>
                </a:rPr>
                <a:t>[12]</a:t>
              </a:r>
              <a:endParaRPr lang="en-US" sz="1200" dirty="0">
                <a:effectLst/>
                <a:latin typeface="Times New Roman" panose="02020603050405020304" pitchFamily="18" charset="0"/>
                <a:ea typeface="Times New Roman" panose="02020603050405020304" pitchFamily="18" charset="0"/>
              </a:endParaRPr>
            </a:p>
          </p:txBody>
        </p:sp>
        <p:sp>
          <p:nvSpPr>
            <p:cNvPr id="45" name="Text Box 2">
              <a:extLst>
                <a:ext uri="{FF2B5EF4-FFF2-40B4-BE49-F238E27FC236}">
                  <a16:creationId xmlns:a16="http://schemas.microsoft.com/office/drawing/2014/main" id="{DF7F3376-856C-43A8-8153-65CFCA3B5526}"/>
                </a:ext>
              </a:extLst>
            </p:cNvPr>
            <p:cNvSpPr txBox="1">
              <a:spLocks noChangeArrowheads="1"/>
            </p:cNvSpPr>
            <p:nvPr/>
          </p:nvSpPr>
          <p:spPr bwMode="auto">
            <a:xfrm>
              <a:off x="1079500" y="97790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CC3399"/>
                  </a:solidFill>
                  <a:effectLst/>
                  <a:latin typeface="Times New Roman" panose="02020603050405020304" pitchFamily="18" charset="0"/>
                  <a:ea typeface="Times New Roman" panose="02020603050405020304" pitchFamily="18" charset="0"/>
                </a:rPr>
                <a:t>[13]</a:t>
              </a:r>
              <a:endParaRPr lang="en-US" sz="1200" dirty="0">
                <a:effectLst/>
                <a:latin typeface="Times New Roman" panose="02020603050405020304" pitchFamily="18" charset="0"/>
                <a:ea typeface="Times New Roman" panose="02020603050405020304" pitchFamily="18" charset="0"/>
              </a:endParaRPr>
            </a:p>
          </p:txBody>
        </p:sp>
        <p:sp>
          <p:nvSpPr>
            <p:cNvPr id="46" name="Text Box 2">
              <a:extLst>
                <a:ext uri="{FF2B5EF4-FFF2-40B4-BE49-F238E27FC236}">
                  <a16:creationId xmlns:a16="http://schemas.microsoft.com/office/drawing/2014/main" id="{A17EE3CD-60A1-4DCE-8A60-83F84D5197A3}"/>
                </a:ext>
              </a:extLst>
            </p:cNvPr>
            <p:cNvSpPr txBox="1">
              <a:spLocks noChangeArrowheads="1"/>
            </p:cNvSpPr>
            <p:nvPr/>
          </p:nvSpPr>
          <p:spPr bwMode="auto">
            <a:xfrm>
              <a:off x="3522133" y="1210733"/>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CC3399"/>
                  </a:solidFill>
                  <a:effectLst/>
                  <a:latin typeface="Times New Roman" panose="02020603050405020304" pitchFamily="18" charset="0"/>
                  <a:ea typeface="Times New Roman" panose="02020603050405020304" pitchFamily="18" charset="0"/>
                </a:rPr>
                <a:t>[13]</a:t>
              </a:r>
              <a:endParaRPr lang="en-US" sz="1200" dirty="0">
                <a:effectLst/>
                <a:latin typeface="Times New Roman" panose="02020603050405020304" pitchFamily="18" charset="0"/>
                <a:ea typeface="Times New Roman" panose="02020603050405020304" pitchFamily="18" charset="0"/>
              </a:endParaRPr>
            </a:p>
          </p:txBody>
        </p:sp>
        <p:sp>
          <p:nvSpPr>
            <p:cNvPr id="47" name="Text Box 2">
              <a:extLst>
                <a:ext uri="{FF2B5EF4-FFF2-40B4-BE49-F238E27FC236}">
                  <a16:creationId xmlns:a16="http://schemas.microsoft.com/office/drawing/2014/main" id="{E04401E1-F012-4DA8-8221-123CC6B604B9}"/>
                </a:ext>
              </a:extLst>
            </p:cNvPr>
            <p:cNvSpPr txBox="1">
              <a:spLocks noChangeArrowheads="1"/>
            </p:cNvSpPr>
            <p:nvPr/>
          </p:nvSpPr>
          <p:spPr bwMode="auto">
            <a:xfrm>
              <a:off x="1308100" y="140970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CC3399"/>
                  </a:solidFill>
                  <a:effectLst/>
                  <a:latin typeface="Times New Roman" panose="02020603050405020304" pitchFamily="18" charset="0"/>
                  <a:ea typeface="Times New Roman" panose="02020603050405020304" pitchFamily="18" charset="0"/>
                </a:rPr>
                <a:t>[14]</a:t>
              </a:r>
              <a:endParaRPr lang="en-US" sz="1200" dirty="0">
                <a:effectLst/>
                <a:latin typeface="Times New Roman" panose="02020603050405020304" pitchFamily="18" charset="0"/>
                <a:ea typeface="Times New Roman" panose="02020603050405020304" pitchFamily="18" charset="0"/>
              </a:endParaRPr>
            </a:p>
          </p:txBody>
        </p:sp>
        <p:sp>
          <p:nvSpPr>
            <p:cNvPr id="48" name="Text Box 2">
              <a:extLst>
                <a:ext uri="{FF2B5EF4-FFF2-40B4-BE49-F238E27FC236}">
                  <a16:creationId xmlns:a16="http://schemas.microsoft.com/office/drawing/2014/main" id="{E747BBA4-234E-4953-8317-14D31FB59C2C}"/>
                </a:ext>
              </a:extLst>
            </p:cNvPr>
            <p:cNvSpPr txBox="1">
              <a:spLocks noChangeArrowheads="1"/>
            </p:cNvSpPr>
            <p:nvPr/>
          </p:nvSpPr>
          <p:spPr bwMode="auto">
            <a:xfrm>
              <a:off x="2904067" y="1155700"/>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CC3399"/>
                  </a:solidFill>
                  <a:effectLst/>
                  <a:latin typeface="Times New Roman" panose="02020603050405020304" pitchFamily="18" charset="0"/>
                  <a:ea typeface="Times New Roman" panose="02020603050405020304" pitchFamily="18" charset="0"/>
                </a:rPr>
                <a:t>[14]</a:t>
              </a:r>
              <a:endParaRPr lang="en-US" sz="1200" dirty="0">
                <a:effectLst/>
                <a:latin typeface="Times New Roman" panose="02020603050405020304" pitchFamily="18" charset="0"/>
                <a:ea typeface="Times New Roman" panose="02020603050405020304" pitchFamily="18" charset="0"/>
              </a:endParaRPr>
            </a:p>
          </p:txBody>
        </p:sp>
        <p:sp>
          <p:nvSpPr>
            <p:cNvPr id="49" name="Text Box 2">
              <a:extLst>
                <a:ext uri="{FF2B5EF4-FFF2-40B4-BE49-F238E27FC236}">
                  <a16:creationId xmlns:a16="http://schemas.microsoft.com/office/drawing/2014/main" id="{B1CDD08E-7F17-4C67-ADB8-CFA4B688EB42}"/>
                </a:ext>
              </a:extLst>
            </p:cNvPr>
            <p:cNvSpPr txBox="1">
              <a:spLocks noChangeArrowheads="1"/>
            </p:cNvSpPr>
            <p:nvPr/>
          </p:nvSpPr>
          <p:spPr bwMode="auto">
            <a:xfrm>
              <a:off x="0" y="910167"/>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00B050"/>
                  </a:solidFill>
                  <a:effectLst/>
                  <a:latin typeface="Times New Roman" panose="02020603050405020304" pitchFamily="18" charset="0"/>
                  <a:ea typeface="Times New Roman" panose="02020603050405020304" pitchFamily="18" charset="0"/>
                </a:rPr>
                <a:t>[15]</a:t>
              </a:r>
              <a:endParaRPr lang="en-US" sz="12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US" sz="800" dirty="0">
                  <a:solidFill>
                    <a:srgbClr val="00B050"/>
                  </a:solidFill>
                  <a:effectLst/>
                  <a:latin typeface="Times New Roman" panose="02020603050405020304" pitchFamily="18" charset="0"/>
                  <a:ea typeface="Times New Roman" panose="02020603050405020304" pitchFamily="18" charset="0"/>
                </a:rPr>
                <a:t> </a:t>
              </a:r>
              <a:endParaRPr lang="en-US" sz="1200" dirty="0">
                <a:effectLst/>
                <a:latin typeface="Times New Roman" panose="02020603050405020304" pitchFamily="18" charset="0"/>
                <a:ea typeface="Times New Roman" panose="02020603050405020304" pitchFamily="18" charset="0"/>
              </a:endParaRPr>
            </a:p>
          </p:txBody>
        </p:sp>
        <p:sp>
          <p:nvSpPr>
            <p:cNvPr id="50" name="Text Box 2">
              <a:extLst>
                <a:ext uri="{FF2B5EF4-FFF2-40B4-BE49-F238E27FC236}">
                  <a16:creationId xmlns:a16="http://schemas.microsoft.com/office/drawing/2014/main" id="{EE7A01EE-1C0B-4769-A3E4-7B9792D0F1E0}"/>
                </a:ext>
              </a:extLst>
            </p:cNvPr>
            <p:cNvSpPr txBox="1">
              <a:spLocks noChangeArrowheads="1"/>
            </p:cNvSpPr>
            <p:nvPr/>
          </p:nvSpPr>
          <p:spPr bwMode="auto">
            <a:xfrm>
              <a:off x="2624667" y="897467"/>
              <a:ext cx="469900" cy="254000"/>
            </a:xfrm>
            <a:prstGeom prst="rect">
              <a:avLst/>
            </a:prstGeom>
            <a:noFill/>
            <a:ln w="9525">
              <a:noFill/>
              <a:miter lim="800000"/>
              <a:headEnd/>
              <a:tailEnd/>
            </a:ln>
          </p:spPr>
          <p:txBody>
            <a:bodyPr rot="0" vert="horz" wrap="square" lIns="91440" tIns="45720" rIns="91440" bIns="45720" anchor="t" anchorCtr="0">
              <a:noAutofit/>
            </a:bodyPr>
            <a:lstStyle/>
            <a:p>
              <a:pPr marL="0" marR="0" algn="just">
                <a:lnSpc>
                  <a:spcPct val="150000"/>
                </a:lnSpc>
                <a:spcBef>
                  <a:spcPts val="0"/>
                </a:spcBef>
                <a:spcAft>
                  <a:spcPts val="0"/>
                </a:spcAft>
              </a:pPr>
              <a:r>
                <a:rPr lang="en-US" sz="800" dirty="0">
                  <a:solidFill>
                    <a:srgbClr val="00B050"/>
                  </a:solidFill>
                  <a:effectLst/>
                  <a:latin typeface="Times New Roman" panose="02020603050405020304" pitchFamily="18" charset="0"/>
                  <a:ea typeface="Times New Roman" panose="02020603050405020304" pitchFamily="18" charset="0"/>
                </a:rPr>
                <a:t>[15]</a:t>
              </a:r>
              <a:endParaRPr lang="en-US" sz="12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US" sz="800" dirty="0">
                  <a:solidFill>
                    <a:srgbClr val="00B050"/>
                  </a:solidFill>
                  <a:effectLst/>
                  <a:latin typeface="Times New Roman" panose="02020603050405020304" pitchFamily="18" charset="0"/>
                  <a:ea typeface="Times New Roman" panose="02020603050405020304" pitchFamily="18" charset="0"/>
                </a:rPr>
                <a:t> </a:t>
              </a:r>
              <a:endParaRPr lang="en-US" sz="1200" dirty="0">
                <a:effectLst/>
                <a:latin typeface="Times New Roman" panose="02020603050405020304" pitchFamily="18" charset="0"/>
                <a:ea typeface="Times New Roman" panose="02020603050405020304" pitchFamily="18" charset="0"/>
              </a:endParaRPr>
            </a:p>
          </p:txBody>
        </p:sp>
      </p:grpSp>
      <p:sp>
        <p:nvSpPr>
          <p:cNvPr id="51" name="TextBox 50">
            <a:extLst>
              <a:ext uri="{FF2B5EF4-FFF2-40B4-BE49-F238E27FC236}">
                <a16:creationId xmlns:a16="http://schemas.microsoft.com/office/drawing/2014/main" id="{8DC86B30-3E00-4B8F-A8F9-2182167857EF}"/>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50</a:t>
            </a:fld>
            <a:endParaRPr lang="en-US" dirty="0"/>
          </a:p>
        </p:txBody>
      </p:sp>
    </p:spTree>
    <p:extLst>
      <p:ext uri="{BB962C8B-B14F-4D97-AF65-F5344CB8AC3E}">
        <p14:creationId xmlns:p14="http://schemas.microsoft.com/office/powerpoint/2010/main" val="23640063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A7B3-2A09-45D4-ADE6-B501690F3D91}"/>
              </a:ext>
            </a:extLst>
          </p:cNvPr>
          <p:cNvSpPr>
            <a:spLocks noGrp="1"/>
          </p:cNvSpPr>
          <p:nvPr>
            <p:ph type="title"/>
          </p:nvPr>
        </p:nvSpPr>
        <p:spPr/>
        <p:txBody>
          <a:bodyPr/>
          <a:lstStyle/>
          <a:p>
            <a:r>
              <a:rPr lang="en-US" dirty="0"/>
              <a:t>Summary</a:t>
            </a:r>
          </a:p>
        </p:txBody>
      </p:sp>
      <p:sp>
        <p:nvSpPr>
          <p:cNvPr id="3" name="Picture Placeholder 2">
            <a:extLst>
              <a:ext uri="{FF2B5EF4-FFF2-40B4-BE49-F238E27FC236}">
                <a16:creationId xmlns:a16="http://schemas.microsoft.com/office/drawing/2014/main" id="{81DEB81A-2391-4BDB-9270-4E1AA8E06AE0}"/>
              </a:ext>
            </a:extLst>
          </p:cNvPr>
          <p:cNvSpPr>
            <a:spLocks noGrp="1"/>
          </p:cNvSpPr>
          <p:nvPr>
            <p:ph type="pic" sz="quarter" idx="10"/>
          </p:nvPr>
        </p:nvSpPr>
        <p:spPr/>
      </p:sp>
      <p:sp>
        <p:nvSpPr>
          <p:cNvPr id="4" name="Content Placeholder 3">
            <a:extLst>
              <a:ext uri="{FF2B5EF4-FFF2-40B4-BE49-F238E27FC236}">
                <a16:creationId xmlns:a16="http://schemas.microsoft.com/office/drawing/2014/main" id="{1C7BBABA-936E-4C6E-8762-BEE4EBE29244}"/>
              </a:ext>
            </a:extLst>
          </p:cNvPr>
          <p:cNvSpPr>
            <a:spLocks noGrp="1"/>
          </p:cNvSpPr>
          <p:nvPr>
            <p:ph idx="1"/>
          </p:nvPr>
        </p:nvSpPr>
        <p:spPr/>
        <p:txBody>
          <a:bodyPr/>
          <a:lstStyle/>
          <a:p>
            <a:r>
              <a:rPr lang="en-US" dirty="0"/>
              <a:t>We propose and simulate the performance of a sub-micron, sub-picosecond, femtojoule level AOS device based on an electrically tunable plasmonic-</a:t>
            </a:r>
            <a:r>
              <a:rPr lang="en-US" dirty="0" err="1"/>
              <a:t>CdO</a:t>
            </a:r>
            <a:r>
              <a:rPr lang="en-US" dirty="0"/>
              <a:t>-Si waveguide.</a:t>
            </a:r>
          </a:p>
          <a:p>
            <a:pPr lvl="1"/>
            <a:r>
              <a:rPr lang="en-US" dirty="0"/>
              <a:t>First proposed on-chip AOS device based on TCO</a:t>
            </a:r>
          </a:p>
          <a:p>
            <a:pPr lvl="1"/>
            <a:r>
              <a:rPr lang="en-US" dirty="0"/>
              <a:t>Saturable absorption coefficient: </a:t>
            </a:r>
            <a:r>
              <a:rPr lang="en-US" u="sng" dirty="0">
                <a:solidFill>
                  <a:srgbClr val="DC4405"/>
                </a:solidFill>
              </a:rPr>
              <a:t>15.9 dB/µm</a:t>
            </a:r>
          </a:p>
          <a:p>
            <a:pPr lvl="1"/>
            <a:r>
              <a:rPr lang="en-US" dirty="0"/>
              <a:t>Saturation energy: </a:t>
            </a:r>
            <a:r>
              <a:rPr lang="en-US" u="sng" dirty="0">
                <a:solidFill>
                  <a:srgbClr val="DC4405"/>
                </a:solidFill>
              </a:rPr>
              <a:t>13.5 </a:t>
            </a:r>
            <a:r>
              <a:rPr lang="en-US" u="sng" dirty="0" err="1">
                <a:solidFill>
                  <a:srgbClr val="DC4405"/>
                </a:solidFill>
              </a:rPr>
              <a:t>fJ</a:t>
            </a:r>
            <a:endParaRPr lang="en-US" u="sng" dirty="0">
              <a:solidFill>
                <a:srgbClr val="DC4405"/>
              </a:solidFill>
            </a:endParaRPr>
          </a:p>
          <a:p>
            <a:pPr lvl="1"/>
            <a:r>
              <a:rPr lang="en-US" dirty="0"/>
              <a:t>Switching time: </a:t>
            </a:r>
            <a:r>
              <a:rPr lang="en-US" u="sng" dirty="0">
                <a:solidFill>
                  <a:srgbClr val="DC4405"/>
                </a:solidFill>
              </a:rPr>
              <a:t>230 fs</a:t>
            </a:r>
          </a:p>
          <a:p>
            <a:r>
              <a:rPr lang="en-US" dirty="0"/>
              <a:t>We show that high carrier mobility plays a critical role in the operation of the AOS device</a:t>
            </a:r>
          </a:p>
          <a:p>
            <a:r>
              <a:rPr lang="en-US" dirty="0"/>
              <a:t>Compared with existing on-chip AOS devices, the proposed AOS device exhibits superior performance in terms of the device size-switching energy-switching time product. </a:t>
            </a:r>
          </a:p>
        </p:txBody>
      </p:sp>
      <p:sp>
        <p:nvSpPr>
          <p:cNvPr id="5" name="TextBox 4">
            <a:extLst>
              <a:ext uri="{FF2B5EF4-FFF2-40B4-BE49-F238E27FC236}">
                <a16:creationId xmlns:a16="http://schemas.microsoft.com/office/drawing/2014/main" id="{CFC713CE-88D1-4746-9992-AA3FF1BB3F77}"/>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51</a:t>
            </a:fld>
            <a:endParaRPr lang="en-US" dirty="0"/>
          </a:p>
        </p:txBody>
      </p:sp>
    </p:spTree>
    <p:extLst>
      <p:ext uri="{BB962C8B-B14F-4D97-AF65-F5344CB8AC3E}">
        <p14:creationId xmlns:p14="http://schemas.microsoft.com/office/powerpoint/2010/main" val="1391441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8BAF8-A3EA-45E1-86DF-7F069024BB7F}"/>
              </a:ext>
            </a:extLst>
          </p:cNvPr>
          <p:cNvSpPr>
            <a:spLocks noGrp="1"/>
          </p:cNvSpPr>
          <p:nvPr>
            <p:ph type="title"/>
          </p:nvPr>
        </p:nvSpPr>
        <p:spPr/>
        <p:txBody>
          <a:bodyPr/>
          <a:lstStyle/>
          <a:p>
            <a:r>
              <a:rPr lang="en-US" dirty="0"/>
              <a:t>Future works</a:t>
            </a:r>
          </a:p>
        </p:txBody>
      </p:sp>
      <p:sp>
        <p:nvSpPr>
          <p:cNvPr id="3" name="Picture Placeholder 2">
            <a:extLst>
              <a:ext uri="{FF2B5EF4-FFF2-40B4-BE49-F238E27FC236}">
                <a16:creationId xmlns:a16="http://schemas.microsoft.com/office/drawing/2014/main" id="{E9523824-ACD8-40D5-9554-94B4616204AD}"/>
              </a:ext>
            </a:extLst>
          </p:cNvPr>
          <p:cNvSpPr>
            <a:spLocks noGrp="1"/>
          </p:cNvSpPr>
          <p:nvPr>
            <p:ph type="pic" sz="quarter" idx="10"/>
          </p:nvPr>
        </p:nvSpPr>
        <p:spPr/>
      </p:sp>
      <p:sp>
        <p:nvSpPr>
          <p:cNvPr id="4" name="Content Placeholder 3">
            <a:extLst>
              <a:ext uri="{FF2B5EF4-FFF2-40B4-BE49-F238E27FC236}">
                <a16:creationId xmlns:a16="http://schemas.microsoft.com/office/drawing/2014/main" id="{822DD601-71E7-4EC4-A76D-77F9C014D78E}"/>
              </a:ext>
            </a:extLst>
          </p:cNvPr>
          <p:cNvSpPr>
            <a:spLocks noGrp="1"/>
          </p:cNvSpPr>
          <p:nvPr>
            <p:ph idx="1"/>
          </p:nvPr>
        </p:nvSpPr>
        <p:spPr/>
        <p:txBody>
          <a:bodyPr/>
          <a:lstStyle/>
          <a:p>
            <a:r>
              <a:rPr lang="en-US" dirty="0"/>
              <a:t>Optimize the TCO-driven modulators to achieved to proposed performance</a:t>
            </a:r>
          </a:p>
          <a:p>
            <a:r>
              <a:rPr lang="en-US" dirty="0"/>
              <a:t>Integrate TCO-driven active devices with photonic foundry fabricated silicon PIC</a:t>
            </a:r>
          </a:p>
          <a:p>
            <a:r>
              <a:rPr lang="en-US" dirty="0"/>
              <a:t>Develop high mobility TCO materials</a:t>
            </a:r>
          </a:p>
          <a:p>
            <a:endParaRPr lang="en-US" dirty="0"/>
          </a:p>
        </p:txBody>
      </p:sp>
      <p:sp>
        <p:nvSpPr>
          <p:cNvPr id="5" name="TextBox 4">
            <a:extLst>
              <a:ext uri="{FF2B5EF4-FFF2-40B4-BE49-F238E27FC236}">
                <a16:creationId xmlns:a16="http://schemas.microsoft.com/office/drawing/2014/main" id="{CE505E18-7C25-49C6-BE95-2840DFE7D89A}"/>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52</a:t>
            </a:fld>
            <a:endParaRPr lang="en-US" dirty="0"/>
          </a:p>
        </p:txBody>
      </p:sp>
    </p:spTree>
    <p:extLst>
      <p:ext uri="{BB962C8B-B14F-4D97-AF65-F5344CB8AC3E}">
        <p14:creationId xmlns:p14="http://schemas.microsoft.com/office/powerpoint/2010/main" val="35233538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A90D8-BCE7-41AC-9B9F-FC23A6A3E0A8}"/>
              </a:ext>
            </a:extLst>
          </p:cNvPr>
          <p:cNvSpPr>
            <a:spLocks noGrp="1"/>
          </p:cNvSpPr>
          <p:nvPr>
            <p:ph type="title"/>
          </p:nvPr>
        </p:nvSpPr>
        <p:spPr/>
        <p:txBody>
          <a:bodyPr/>
          <a:lstStyle/>
          <a:p>
            <a:r>
              <a:rPr lang="en-US" dirty="0"/>
              <a:t>Publication lists</a:t>
            </a:r>
          </a:p>
        </p:txBody>
      </p:sp>
      <p:sp>
        <p:nvSpPr>
          <p:cNvPr id="3" name="Picture Placeholder 2">
            <a:extLst>
              <a:ext uri="{FF2B5EF4-FFF2-40B4-BE49-F238E27FC236}">
                <a16:creationId xmlns:a16="http://schemas.microsoft.com/office/drawing/2014/main" id="{A1ECF9B3-0173-4651-A2F8-75D9D151FA50}"/>
              </a:ext>
            </a:extLst>
          </p:cNvPr>
          <p:cNvSpPr>
            <a:spLocks noGrp="1"/>
          </p:cNvSpPr>
          <p:nvPr>
            <p:ph type="pic" sz="quarter" idx="10"/>
          </p:nvPr>
        </p:nvSpPr>
        <p:spPr/>
      </p:sp>
      <p:sp>
        <p:nvSpPr>
          <p:cNvPr id="4" name="Content Placeholder 3">
            <a:extLst>
              <a:ext uri="{FF2B5EF4-FFF2-40B4-BE49-F238E27FC236}">
                <a16:creationId xmlns:a16="http://schemas.microsoft.com/office/drawing/2014/main" id="{BD590045-2894-47B8-96BB-9B4220D5A3E9}"/>
              </a:ext>
            </a:extLst>
          </p:cNvPr>
          <p:cNvSpPr>
            <a:spLocks noGrp="1"/>
          </p:cNvSpPr>
          <p:nvPr>
            <p:ph idx="1"/>
          </p:nvPr>
        </p:nvSpPr>
        <p:spPr>
          <a:xfrm>
            <a:off x="1363399" y="1214676"/>
            <a:ext cx="9879564" cy="5187820"/>
          </a:xfrm>
        </p:spPr>
        <p:txBody>
          <a:bodyPr>
            <a:normAutofit fontScale="92500" lnSpcReduction="10000"/>
          </a:bodyPr>
          <a:lstStyle/>
          <a:p>
            <a:pPr>
              <a:lnSpc>
                <a:spcPct val="120000"/>
              </a:lnSpc>
              <a:spcBef>
                <a:spcPts val="0"/>
              </a:spcBef>
            </a:pPr>
            <a:r>
              <a:rPr lang="en-US" sz="1100" dirty="0"/>
              <a:t>X. Chong, K.-J. Kim, P. R. P. R. </a:t>
            </a:r>
            <a:r>
              <a:rPr lang="en-US" sz="1100" dirty="0" err="1"/>
              <a:t>Ohodnicki</a:t>
            </a:r>
            <a:r>
              <a:rPr lang="en-US" sz="1100" dirty="0"/>
              <a:t>, </a:t>
            </a:r>
            <a:r>
              <a:rPr lang="en-US" sz="1100" b="1" u="sng" dirty="0"/>
              <a:t>E. Li</a:t>
            </a:r>
            <a:r>
              <a:rPr lang="en-US" sz="1100" dirty="0"/>
              <a:t>, C.-H. C.-H. Chang, and A. X. A. X. Wang, "Ultrashort Near-Infrared Fiber-Optic Sensors for Carbon Dioxide Detection," IEEE Sens. J. </a:t>
            </a:r>
            <a:r>
              <a:rPr lang="en-US" sz="1100" b="1" dirty="0"/>
              <a:t>15</a:t>
            </a:r>
            <a:r>
              <a:rPr lang="en-US" sz="1100" dirty="0"/>
              <a:t>, 5327–5332 (2015).</a:t>
            </a:r>
          </a:p>
          <a:p>
            <a:pPr>
              <a:lnSpc>
                <a:spcPct val="120000"/>
              </a:lnSpc>
              <a:spcBef>
                <a:spcPts val="0"/>
              </a:spcBef>
            </a:pPr>
            <a:r>
              <a:rPr lang="en-US" sz="1100" b="1" u="sng" dirty="0"/>
              <a:t>E. Li</a:t>
            </a:r>
            <a:r>
              <a:rPr lang="en-US" sz="1100" dirty="0"/>
              <a:t>, X. Chong, F. Ren, and A. X. A. X. Wang, "Broadband on-chip near-infrared spectroscopy based on a plasmonic grating filter array," Opt. Lett. </a:t>
            </a:r>
            <a:r>
              <a:rPr lang="en-US" sz="1100" b="1" dirty="0"/>
              <a:t>41</a:t>
            </a:r>
            <a:r>
              <a:rPr lang="en-US" sz="1100" dirty="0"/>
              <a:t>, 1913 (2016).</a:t>
            </a:r>
          </a:p>
          <a:p>
            <a:pPr>
              <a:lnSpc>
                <a:spcPct val="120000"/>
              </a:lnSpc>
              <a:spcBef>
                <a:spcPts val="0"/>
              </a:spcBef>
            </a:pPr>
            <a:r>
              <a:rPr lang="en-US" sz="1100" dirty="0"/>
              <a:t>X. Chong, K.-J. Kim, </a:t>
            </a:r>
            <a:r>
              <a:rPr lang="en-US" sz="1100" b="1" u="sng" dirty="0"/>
              <a:t>E. Li</a:t>
            </a:r>
            <a:r>
              <a:rPr lang="en-US" sz="1100" dirty="0"/>
              <a:t>, Y. Zhang, P. R. </a:t>
            </a:r>
            <a:r>
              <a:rPr lang="en-US" sz="1100" dirty="0" err="1"/>
              <a:t>Ohodnicki</a:t>
            </a:r>
            <a:r>
              <a:rPr lang="en-US" sz="1100" dirty="0"/>
              <a:t>, C.-H. Chang, and A. X. Wang, "Near-infrared absorption gas sensing with metal-organic framework on optical fibers," Sensors Actuators, B Chem. </a:t>
            </a:r>
            <a:r>
              <a:rPr lang="en-US" sz="1100" b="1" dirty="0"/>
              <a:t>232</a:t>
            </a:r>
            <a:r>
              <a:rPr lang="en-US" sz="1100" dirty="0"/>
              <a:t>, 43–51 (2016).</a:t>
            </a:r>
          </a:p>
          <a:p>
            <a:pPr>
              <a:lnSpc>
                <a:spcPct val="120000"/>
              </a:lnSpc>
              <a:spcBef>
                <a:spcPts val="0"/>
              </a:spcBef>
            </a:pPr>
            <a:r>
              <a:rPr lang="en-US" sz="1100" dirty="0"/>
              <a:t>X. Chong, </a:t>
            </a:r>
            <a:r>
              <a:rPr lang="en-US" sz="1100" b="1" u="sng" dirty="0"/>
              <a:t>E. Li</a:t>
            </a:r>
            <a:r>
              <a:rPr lang="en-US" sz="1100" dirty="0"/>
              <a:t>, K. Squire, and A. X. Wang, "On-chip near-infrared spectroscopy of CO2 using high resolution plasmonic filter array," Appl. Phys. Lett. </a:t>
            </a:r>
            <a:r>
              <a:rPr lang="en-US" sz="1100" b="1" dirty="0"/>
              <a:t>108</a:t>
            </a:r>
            <a:r>
              <a:rPr lang="en-US" sz="1100" dirty="0"/>
              <a:t>, (2016).</a:t>
            </a:r>
          </a:p>
          <a:p>
            <a:pPr>
              <a:lnSpc>
                <a:spcPct val="120000"/>
              </a:lnSpc>
              <a:spcBef>
                <a:spcPts val="0"/>
              </a:spcBef>
            </a:pPr>
            <a:r>
              <a:rPr lang="en-US" sz="1100" dirty="0"/>
              <a:t>X. Kong, Y. Xi, P. </a:t>
            </a:r>
            <a:r>
              <a:rPr lang="en-US" sz="1100" dirty="0" err="1"/>
              <a:t>Leduff</a:t>
            </a:r>
            <a:r>
              <a:rPr lang="en-US" sz="1100" dirty="0"/>
              <a:t>, </a:t>
            </a:r>
            <a:r>
              <a:rPr lang="en-US" sz="1100" b="1" u="sng" dirty="0"/>
              <a:t>E. Li</a:t>
            </a:r>
            <a:r>
              <a:rPr lang="en-US" sz="1100" dirty="0"/>
              <a:t>, Y. Liu, L.-J. Cheng, G. L. </a:t>
            </a:r>
            <a:r>
              <a:rPr lang="en-US" sz="1100" dirty="0" err="1"/>
              <a:t>Rorrer</a:t>
            </a:r>
            <a:r>
              <a:rPr lang="en-US" sz="1100" dirty="0"/>
              <a:t>, H. Tan, and A. X. Wang, "Optofluidic sensing from inkjet-printed droplets: The enormous enhancement by evaporation-induced spontaneous flow on photonic crystal </a:t>
            </a:r>
            <a:r>
              <a:rPr lang="en-US" sz="1100" dirty="0" err="1"/>
              <a:t>biosilica</a:t>
            </a:r>
            <a:r>
              <a:rPr lang="en-US" sz="1100" dirty="0"/>
              <a:t>," Nanoscale </a:t>
            </a:r>
            <a:r>
              <a:rPr lang="en-US" sz="1100" b="1" dirty="0"/>
              <a:t>8</a:t>
            </a:r>
            <a:r>
              <a:rPr lang="en-US" sz="1100" dirty="0"/>
              <a:t>, (2016).</a:t>
            </a:r>
          </a:p>
          <a:p>
            <a:pPr>
              <a:lnSpc>
                <a:spcPct val="120000"/>
              </a:lnSpc>
              <a:spcBef>
                <a:spcPts val="0"/>
              </a:spcBef>
            </a:pPr>
            <a:r>
              <a:rPr lang="en-US" sz="1100" dirty="0"/>
              <a:t>X. Kong, K. Squire, </a:t>
            </a:r>
            <a:r>
              <a:rPr lang="en-US" sz="1100" b="1" u="sng" dirty="0"/>
              <a:t>E. Li</a:t>
            </a:r>
            <a:r>
              <a:rPr lang="en-US" sz="1100" dirty="0"/>
              <a:t>, P. </a:t>
            </a:r>
            <a:r>
              <a:rPr lang="en-US" sz="1100" dirty="0" err="1"/>
              <a:t>Leduff</a:t>
            </a:r>
            <a:r>
              <a:rPr lang="en-US" sz="1100" dirty="0"/>
              <a:t>, G. L. </a:t>
            </a:r>
            <a:r>
              <a:rPr lang="en-US" sz="1100" dirty="0" err="1"/>
              <a:t>Rorrer</a:t>
            </a:r>
            <a:r>
              <a:rPr lang="en-US" sz="1100" dirty="0"/>
              <a:t>, S. Tang, B. Chen, C. P. </a:t>
            </a:r>
            <a:r>
              <a:rPr lang="en-US" sz="1100" dirty="0" err="1"/>
              <a:t>Mckay</a:t>
            </a:r>
            <a:r>
              <a:rPr lang="en-US" sz="1100" dirty="0"/>
              <a:t>, R. Navarro-Gonzalez, and A. X. Wang, "Chemical and biological sensing using diatom photonic crystal </a:t>
            </a:r>
            <a:r>
              <a:rPr lang="en-US" sz="1100" dirty="0" err="1"/>
              <a:t>biosilica</a:t>
            </a:r>
            <a:r>
              <a:rPr lang="en-US" sz="1100" dirty="0"/>
              <a:t> with in-situ growth plasmonic nanoparticles," IEEE Trans. </a:t>
            </a:r>
            <a:r>
              <a:rPr lang="en-US" sz="1100" dirty="0" err="1"/>
              <a:t>Nanobioscience</a:t>
            </a:r>
            <a:r>
              <a:rPr lang="en-US" sz="1100" dirty="0"/>
              <a:t> </a:t>
            </a:r>
            <a:r>
              <a:rPr lang="en-US" sz="1100" b="1" dirty="0"/>
              <a:t>15</a:t>
            </a:r>
            <a:r>
              <a:rPr lang="en-US" sz="1100" dirty="0"/>
              <a:t>, (2016).</a:t>
            </a:r>
          </a:p>
          <a:p>
            <a:pPr>
              <a:lnSpc>
                <a:spcPct val="120000"/>
              </a:lnSpc>
              <a:spcBef>
                <a:spcPts val="0"/>
              </a:spcBef>
            </a:pPr>
            <a:r>
              <a:rPr lang="en-US" sz="1100" dirty="0"/>
              <a:t>C. Liu, Z. Wang, </a:t>
            </a:r>
            <a:r>
              <a:rPr lang="en-US" sz="1100" b="1" u="sng" dirty="0"/>
              <a:t>E. Li</a:t>
            </a:r>
            <a:r>
              <a:rPr lang="en-US" sz="1100" dirty="0"/>
              <a:t>, Z. Liang, S. Chakravarty, X. Xu, A. X. Wang, R. T. Chen, and D. Fan, "</a:t>
            </a:r>
            <a:r>
              <a:rPr lang="en-US" sz="1100" dirty="0" err="1"/>
              <a:t>Electrokinetic</a:t>
            </a:r>
            <a:r>
              <a:rPr lang="en-US" sz="1100" dirty="0"/>
              <a:t> Manipulation Integrated Plasmonic-Photonic Hybrid Raman </a:t>
            </a:r>
            <a:r>
              <a:rPr lang="en-US" sz="1100" dirty="0" err="1"/>
              <a:t>Nanosensors</a:t>
            </a:r>
            <a:r>
              <a:rPr lang="en-US" sz="1100" dirty="0"/>
              <a:t> with Dually Enhanced Sensitivity," ACS Sensors </a:t>
            </a:r>
            <a:r>
              <a:rPr lang="en-US" sz="1100" b="1" dirty="0"/>
              <a:t>2</a:t>
            </a:r>
            <a:r>
              <a:rPr lang="en-US" sz="1100" dirty="0"/>
              <a:t>, (2017).</a:t>
            </a:r>
          </a:p>
          <a:p>
            <a:pPr>
              <a:lnSpc>
                <a:spcPct val="120000"/>
              </a:lnSpc>
              <a:spcBef>
                <a:spcPts val="0"/>
              </a:spcBef>
            </a:pPr>
            <a:r>
              <a:rPr lang="en-US" sz="1100" dirty="0"/>
              <a:t>X. Chong, K. Kim, Y. Zhang, </a:t>
            </a:r>
            <a:r>
              <a:rPr lang="en-US" sz="1100" b="1" u="sng" dirty="0"/>
              <a:t>E. Li</a:t>
            </a:r>
            <a:r>
              <a:rPr lang="en-US" sz="1100" dirty="0"/>
              <a:t>, P. R. </a:t>
            </a:r>
            <a:r>
              <a:rPr lang="en-US" sz="1100" dirty="0" err="1"/>
              <a:t>Ohodnicki</a:t>
            </a:r>
            <a:r>
              <a:rPr lang="en-US" sz="1100" dirty="0"/>
              <a:t>, C.-H. Chang, and A. X. Wang, "Plasmonic </a:t>
            </a:r>
            <a:r>
              <a:rPr lang="en-US" sz="1100" dirty="0" err="1"/>
              <a:t>nanopatch</a:t>
            </a:r>
            <a:r>
              <a:rPr lang="en-US" sz="1100" dirty="0"/>
              <a:t> array with integrated metal–organic framework for enhanced infrared absorption gas sensing," Nanotechnology </a:t>
            </a:r>
            <a:r>
              <a:rPr lang="en-US" sz="1100" b="1" dirty="0"/>
              <a:t>28</a:t>
            </a:r>
            <a:r>
              <a:rPr lang="en-US" sz="1100" dirty="0"/>
              <a:t>, 26LT01 (2017).</a:t>
            </a:r>
          </a:p>
          <a:p>
            <a:pPr>
              <a:lnSpc>
                <a:spcPct val="120000"/>
              </a:lnSpc>
              <a:spcBef>
                <a:spcPts val="0"/>
              </a:spcBef>
            </a:pPr>
            <a:r>
              <a:rPr lang="en-US" sz="1100" dirty="0"/>
              <a:t>X. Chong, Y. Zhang, </a:t>
            </a:r>
            <a:r>
              <a:rPr lang="en-US" sz="1100" b="1" u="sng" dirty="0"/>
              <a:t>E. Li</a:t>
            </a:r>
            <a:r>
              <a:rPr lang="en-US" sz="1100" dirty="0"/>
              <a:t>, K.-J. Kim, P. R. </a:t>
            </a:r>
            <a:r>
              <a:rPr lang="en-US" sz="1100" dirty="0" err="1"/>
              <a:t>Ohodnicki</a:t>
            </a:r>
            <a:r>
              <a:rPr lang="en-US" sz="1100" dirty="0"/>
              <a:t>, C.-H. Chang, and A. X. Wang, "Surface-Enhanced Infrared Absorption: Pushing the Frontier for On-Chip Gas Sensing," ACS Sensors </a:t>
            </a:r>
            <a:r>
              <a:rPr lang="en-US" sz="1100" b="1" dirty="0"/>
              <a:t>3</a:t>
            </a:r>
            <a:r>
              <a:rPr lang="en-US" sz="1100" dirty="0"/>
              <a:t>, (2018).</a:t>
            </a:r>
          </a:p>
          <a:p>
            <a:pPr>
              <a:lnSpc>
                <a:spcPct val="120000"/>
              </a:lnSpc>
              <a:spcBef>
                <a:spcPts val="0"/>
              </a:spcBef>
            </a:pPr>
            <a:r>
              <a:rPr lang="en-US" sz="1100" b="1" u="sng" dirty="0">
                <a:solidFill>
                  <a:srgbClr val="DC4405"/>
                </a:solidFill>
              </a:rPr>
              <a:t>E. Li</a:t>
            </a:r>
            <a:r>
              <a:rPr lang="en-US" sz="1100" dirty="0">
                <a:solidFill>
                  <a:srgbClr val="DC4405"/>
                </a:solidFill>
              </a:rPr>
              <a:t>, Q. Gao, R. T. Chen, and A. X. Wang, "Ultracompact Silicon-Conductive Oxide Nanocavity Modulator with 0.02 Lambda-Cubic Active Volume," Nano Lett. </a:t>
            </a:r>
            <a:r>
              <a:rPr lang="en-US" sz="1100" b="1" dirty="0">
                <a:solidFill>
                  <a:srgbClr val="DC4405"/>
                </a:solidFill>
              </a:rPr>
              <a:t>18</a:t>
            </a:r>
            <a:r>
              <a:rPr lang="en-US" sz="1100" dirty="0">
                <a:solidFill>
                  <a:srgbClr val="DC4405"/>
                </a:solidFill>
              </a:rPr>
              <a:t>, 1075–1081 (2018).</a:t>
            </a:r>
          </a:p>
          <a:p>
            <a:pPr>
              <a:lnSpc>
                <a:spcPct val="120000"/>
              </a:lnSpc>
              <a:spcBef>
                <a:spcPts val="0"/>
              </a:spcBef>
            </a:pPr>
            <a:r>
              <a:rPr lang="en-US" sz="1100" dirty="0"/>
              <a:t>Q. Gao, </a:t>
            </a:r>
            <a:r>
              <a:rPr lang="en-US" sz="1100" b="1" u="sng" dirty="0"/>
              <a:t>E. Li</a:t>
            </a:r>
            <a:r>
              <a:rPr lang="en-US" sz="1100" dirty="0"/>
              <a:t>, and A. X. Wang, "Ultra-compact and broadband electro-absorption modulator using an epsilon-near-zero conductive oxide," Photonics Res. </a:t>
            </a:r>
            <a:r>
              <a:rPr lang="en-US" sz="1100" b="1" dirty="0"/>
              <a:t>6</a:t>
            </a:r>
            <a:r>
              <a:rPr lang="en-US" sz="1100" dirty="0"/>
              <a:t>, 277 (2018).</a:t>
            </a:r>
          </a:p>
          <a:p>
            <a:pPr>
              <a:lnSpc>
                <a:spcPct val="120000"/>
              </a:lnSpc>
              <a:spcBef>
                <a:spcPts val="0"/>
              </a:spcBef>
            </a:pPr>
            <a:r>
              <a:rPr lang="en-US" sz="1100" dirty="0"/>
              <a:t>X. Kong, Q. Yu, </a:t>
            </a:r>
            <a:r>
              <a:rPr lang="en-US" sz="1100" b="1" u="sng" dirty="0"/>
              <a:t>E. Li</a:t>
            </a:r>
            <a:r>
              <a:rPr lang="en-US" sz="1100" dirty="0"/>
              <a:t>, R. Wang, Q. Liu, and A. X. Wang, "Diatomite photonic crystals for facile on-chip chromatography and sensing of harmful ingredients from food," Materials (Basel). </a:t>
            </a:r>
            <a:r>
              <a:rPr lang="en-US" sz="1100" b="1" dirty="0"/>
              <a:t>11</a:t>
            </a:r>
            <a:r>
              <a:rPr lang="en-US" sz="1100" dirty="0"/>
              <a:t>, (2018).</a:t>
            </a:r>
          </a:p>
          <a:p>
            <a:pPr>
              <a:lnSpc>
                <a:spcPct val="120000"/>
              </a:lnSpc>
              <a:spcBef>
                <a:spcPts val="0"/>
              </a:spcBef>
            </a:pPr>
            <a:r>
              <a:rPr lang="en-US" sz="1100" dirty="0"/>
              <a:t>Q. Gao, </a:t>
            </a:r>
            <a:r>
              <a:rPr lang="en-US" sz="1100" b="1" u="sng" dirty="0"/>
              <a:t>E. Li</a:t>
            </a:r>
            <a:r>
              <a:rPr lang="en-US" sz="1100" dirty="0"/>
              <a:t>, and A. X. Wang, "Comparative analysis of transparent conductive oxide electro-absorption modulators [Invited]," Opt. Mater. Express </a:t>
            </a:r>
            <a:r>
              <a:rPr lang="en-US" sz="1100" b="1" dirty="0"/>
              <a:t>8</a:t>
            </a:r>
            <a:r>
              <a:rPr lang="en-US" sz="1100" dirty="0"/>
              <a:t>, 2850 (2018).</a:t>
            </a:r>
          </a:p>
          <a:p>
            <a:pPr>
              <a:lnSpc>
                <a:spcPct val="120000"/>
              </a:lnSpc>
              <a:spcBef>
                <a:spcPts val="0"/>
              </a:spcBef>
            </a:pPr>
            <a:r>
              <a:rPr lang="en-US" sz="1100" b="1" u="sng" dirty="0">
                <a:solidFill>
                  <a:srgbClr val="DC4405"/>
                </a:solidFill>
              </a:rPr>
              <a:t>E. Li</a:t>
            </a:r>
            <a:r>
              <a:rPr lang="en-US" sz="1100" dirty="0">
                <a:solidFill>
                  <a:srgbClr val="DC4405"/>
                </a:solidFill>
              </a:rPr>
              <a:t>, Q. Gao, S. </a:t>
            </a:r>
            <a:r>
              <a:rPr lang="en-US" sz="1100" dirty="0" err="1">
                <a:solidFill>
                  <a:srgbClr val="DC4405"/>
                </a:solidFill>
              </a:rPr>
              <a:t>Liverman</a:t>
            </a:r>
            <a:r>
              <a:rPr lang="en-US" sz="1100" dirty="0">
                <a:solidFill>
                  <a:srgbClr val="DC4405"/>
                </a:solidFill>
              </a:rPr>
              <a:t>, and A. X. Wang, "One-volt silicon photonic crystal nanocavity modulator with indium oxide gate," Opt. Lett. </a:t>
            </a:r>
            <a:r>
              <a:rPr lang="en-US" sz="1100" b="1" dirty="0">
                <a:solidFill>
                  <a:srgbClr val="DC4405"/>
                </a:solidFill>
              </a:rPr>
              <a:t>43</a:t>
            </a:r>
            <a:r>
              <a:rPr lang="en-US" sz="1100" dirty="0">
                <a:solidFill>
                  <a:srgbClr val="DC4405"/>
                </a:solidFill>
              </a:rPr>
              <a:t>, 4429 (2018).</a:t>
            </a:r>
          </a:p>
          <a:p>
            <a:pPr>
              <a:lnSpc>
                <a:spcPct val="120000"/>
              </a:lnSpc>
              <a:spcBef>
                <a:spcPts val="0"/>
              </a:spcBef>
            </a:pPr>
            <a:r>
              <a:rPr lang="en-US" sz="1100" b="1" u="sng" dirty="0">
                <a:solidFill>
                  <a:srgbClr val="DC4405"/>
                </a:solidFill>
              </a:rPr>
              <a:t>E. Li</a:t>
            </a:r>
            <a:r>
              <a:rPr lang="en-US" sz="1100" dirty="0">
                <a:solidFill>
                  <a:srgbClr val="DC4405"/>
                </a:solidFill>
              </a:rPr>
              <a:t>, B. A. Nia, B. Zhou, and A. X. Wang, "Transparent conductive oxide-gated silicon microring with extreme resonance wavelength tunability," Photonics Res. </a:t>
            </a:r>
            <a:r>
              <a:rPr lang="en-US" sz="1100" b="1" dirty="0">
                <a:solidFill>
                  <a:srgbClr val="DC4405"/>
                </a:solidFill>
              </a:rPr>
              <a:t>7</a:t>
            </a:r>
            <a:r>
              <a:rPr lang="en-US" sz="1100" dirty="0">
                <a:solidFill>
                  <a:srgbClr val="DC4405"/>
                </a:solidFill>
              </a:rPr>
              <a:t>, 473 (2019).</a:t>
            </a:r>
          </a:p>
          <a:p>
            <a:pPr>
              <a:lnSpc>
                <a:spcPct val="120000"/>
              </a:lnSpc>
              <a:spcBef>
                <a:spcPts val="0"/>
              </a:spcBef>
            </a:pPr>
            <a:r>
              <a:rPr lang="en-US" sz="1100" dirty="0"/>
              <a:t>Q. Gao, </a:t>
            </a:r>
            <a:r>
              <a:rPr lang="en-US" sz="1100" b="1" u="sng" dirty="0"/>
              <a:t>E. Li</a:t>
            </a:r>
            <a:r>
              <a:rPr lang="en-US" sz="1100" dirty="0"/>
              <a:t>, B. Zhou, and A. X. Wang, "Hybrid silicon-conductive oxide-plasmonic electro-absorption modulator with 2-V swing voltage," J. </a:t>
            </a:r>
            <a:r>
              <a:rPr lang="en-US" sz="1100" dirty="0" err="1"/>
              <a:t>Nanophotonics</a:t>
            </a:r>
            <a:r>
              <a:rPr lang="en-US" sz="1100" dirty="0"/>
              <a:t> </a:t>
            </a:r>
            <a:r>
              <a:rPr lang="en-US" sz="1100" b="1" dirty="0"/>
              <a:t>13</a:t>
            </a:r>
            <a:r>
              <a:rPr lang="en-US" sz="1100" dirty="0"/>
              <a:t>, 1 (2019).</a:t>
            </a:r>
          </a:p>
          <a:p>
            <a:pPr>
              <a:lnSpc>
                <a:spcPct val="120000"/>
              </a:lnSpc>
              <a:spcBef>
                <a:spcPts val="0"/>
              </a:spcBef>
            </a:pPr>
            <a:r>
              <a:rPr lang="en-US" sz="1100" b="1" u="sng" dirty="0">
                <a:solidFill>
                  <a:srgbClr val="DC4405"/>
                </a:solidFill>
              </a:rPr>
              <a:t>E. Li</a:t>
            </a:r>
            <a:r>
              <a:rPr lang="en-US" sz="1100" dirty="0">
                <a:solidFill>
                  <a:srgbClr val="DC4405"/>
                </a:solidFill>
              </a:rPr>
              <a:t> and A. X. Wang, "Theoretical Analysis of Energy Efficiency and Bandwidth Limit of Silicon Photonic Modulators," J. Light. Technol. Vol. 37, Issue 23, pp. 5801-5813 </a:t>
            </a:r>
            <a:r>
              <a:rPr lang="en-US" sz="1100" b="1" dirty="0">
                <a:solidFill>
                  <a:srgbClr val="DC4405"/>
                </a:solidFill>
              </a:rPr>
              <a:t>37</a:t>
            </a:r>
            <a:r>
              <a:rPr lang="en-US" sz="1100" dirty="0">
                <a:solidFill>
                  <a:srgbClr val="DC4405"/>
                </a:solidFill>
              </a:rPr>
              <a:t>, 5801–5813 (2019).</a:t>
            </a:r>
          </a:p>
          <a:p>
            <a:pPr>
              <a:lnSpc>
                <a:spcPct val="120000"/>
              </a:lnSpc>
              <a:spcBef>
                <a:spcPts val="0"/>
              </a:spcBef>
            </a:pPr>
            <a:r>
              <a:rPr lang="en-US" sz="1100" dirty="0"/>
              <a:t>B. Zhou, </a:t>
            </a:r>
            <a:r>
              <a:rPr lang="en-US" sz="1100" b="1" u="sng" dirty="0"/>
              <a:t>E. Li</a:t>
            </a:r>
            <a:r>
              <a:rPr lang="en-US" sz="1100" dirty="0"/>
              <a:t>, Y. Bo, and A. Wang, "High-Speed Plasmonic-Silicon Modulator Driven by Epsilon-near-zero Conductive Oxide," J. Light. Technol. 1–1 (2020).</a:t>
            </a:r>
          </a:p>
          <a:p>
            <a:pPr>
              <a:lnSpc>
                <a:spcPct val="120000"/>
              </a:lnSpc>
              <a:spcBef>
                <a:spcPts val="0"/>
              </a:spcBef>
            </a:pPr>
            <a:r>
              <a:rPr lang="en-US" sz="1100" b="1" u="sng" dirty="0">
                <a:solidFill>
                  <a:srgbClr val="DC4405"/>
                </a:solidFill>
              </a:rPr>
              <a:t>E. Li</a:t>
            </a:r>
            <a:r>
              <a:rPr lang="en-US" sz="1100" dirty="0">
                <a:solidFill>
                  <a:srgbClr val="DC4405"/>
                </a:solidFill>
              </a:rPr>
              <a:t>, B. Zhou, Y. Bo, and A. X. Wang, "High-Speed Femto-Joule per Bit Silicon- Conductive Oxide Nanocavity Modulator," arxiv.org/abs/2004.00983 (2020). (submitted to J. Light. Technol., under review)</a:t>
            </a:r>
          </a:p>
          <a:p>
            <a:pPr>
              <a:lnSpc>
                <a:spcPct val="120000"/>
              </a:lnSpc>
              <a:spcBef>
                <a:spcPts val="0"/>
              </a:spcBef>
            </a:pPr>
            <a:r>
              <a:rPr lang="en-US" sz="1100" b="1" u="sng" dirty="0">
                <a:solidFill>
                  <a:srgbClr val="DC4405"/>
                </a:solidFill>
              </a:rPr>
              <a:t>Erwen Li </a:t>
            </a:r>
            <a:r>
              <a:rPr lang="en-US" sz="1100" dirty="0">
                <a:solidFill>
                  <a:srgbClr val="DC4405"/>
                </a:solidFill>
              </a:rPr>
              <a:t>and Alan X. Wang, " Femto-joule all-optical switching using epsilon-near-zero high-mobility conductive oxide." (submitted to IEEE J. Sel. Top. Quantum Electron, under review)</a:t>
            </a:r>
          </a:p>
          <a:p>
            <a:pPr>
              <a:lnSpc>
                <a:spcPct val="120000"/>
              </a:lnSpc>
              <a:spcBef>
                <a:spcPts val="0"/>
              </a:spcBef>
            </a:pPr>
            <a:endParaRPr lang="en-US" sz="1100" dirty="0"/>
          </a:p>
        </p:txBody>
      </p:sp>
      <p:sp>
        <p:nvSpPr>
          <p:cNvPr id="5" name="TextBox 4">
            <a:extLst>
              <a:ext uri="{FF2B5EF4-FFF2-40B4-BE49-F238E27FC236}">
                <a16:creationId xmlns:a16="http://schemas.microsoft.com/office/drawing/2014/main" id="{7CBB8A37-893A-4A8B-9645-0A0B7667CBE5}"/>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53</a:t>
            </a:fld>
            <a:endParaRPr lang="en-US" dirty="0"/>
          </a:p>
        </p:txBody>
      </p:sp>
    </p:spTree>
    <p:extLst>
      <p:ext uri="{BB962C8B-B14F-4D97-AF65-F5344CB8AC3E}">
        <p14:creationId xmlns:p14="http://schemas.microsoft.com/office/powerpoint/2010/main" val="170179230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8C268-130C-41BD-AD57-A32FFAB0E49E}"/>
              </a:ext>
            </a:extLst>
          </p:cNvPr>
          <p:cNvSpPr>
            <a:spLocks noGrp="1"/>
          </p:cNvSpPr>
          <p:nvPr>
            <p:ph type="title"/>
          </p:nvPr>
        </p:nvSpPr>
        <p:spPr>
          <a:xfrm>
            <a:off x="1474236" y="658626"/>
            <a:ext cx="9879563" cy="494927"/>
          </a:xfrm>
        </p:spPr>
        <p:txBody>
          <a:bodyPr/>
          <a:lstStyle/>
          <a:p>
            <a:r>
              <a:rPr lang="en-US" dirty="0"/>
              <a:t>Acknowledgements</a:t>
            </a:r>
          </a:p>
        </p:txBody>
      </p:sp>
      <p:sp>
        <p:nvSpPr>
          <p:cNvPr id="10" name="Picture Placeholder 9">
            <a:extLst>
              <a:ext uri="{FF2B5EF4-FFF2-40B4-BE49-F238E27FC236}">
                <a16:creationId xmlns:a16="http://schemas.microsoft.com/office/drawing/2014/main" id="{2F82B0D3-4F7D-47FD-87F5-501C81F76B8F}"/>
              </a:ext>
            </a:extLst>
          </p:cNvPr>
          <p:cNvSpPr>
            <a:spLocks noGrp="1"/>
          </p:cNvSpPr>
          <p:nvPr>
            <p:ph type="pic" sz="quarter" idx="10"/>
          </p:nvPr>
        </p:nvSpPr>
        <p:spPr/>
      </p:sp>
      <p:sp>
        <p:nvSpPr>
          <p:cNvPr id="9" name="Content Placeholder 8">
            <a:extLst>
              <a:ext uri="{FF2B5EF4-FFF2-40B4-BE49-F238E27FC236}">
                <a16:creationId xmlns:a16="http://schemas.microsoft.com/office/drawing/2014/main" id="{BF61C1FA-59DD-4583-B2B5-E8001191F66E}"/>
              </a:ext>
            </a:extLst>
          </p:cNvPr>
          <p:cNvSpPr>
            <a:spLocks noGrp="1"/>
          </p:cNvSpPr>
          <p:nvPr>
            <p:ph idx="1"/>
          </p:nvPr>
        </p:nvSpPr>
        <p:spPr>
          <a:xfrm>
            <a:off x="1474236" y="1380931"/>
            <a:ext cx="9879564" cy="5187820"/>
          </a:xfrm>
        </p:spPr>
        <p:txBody>
          <a:bodyPr/>
          <a:lstStyle/>
          <a:p>
            <a:r>
              <a:rPr lang="en-US" dirty="0"/>
              <a:t>My advisor: </a:t>
            </a:r>
            <a:r>
              <a:rPr lang="en-US" u="sng" dirty="0">
                <a:solidFill>
                  <a:schemeClr val="accent2"/>
                </a:solidFill>
              </a:rPr>
              <a:t>Dr. Alan X. Wang</a:t>
            </a:r>
          </a:p>
          <a:p>
            <a:r>
              <a:rPr lang="en-US" dirty="0"/>
              <a:t>Committee: </a:t>
            </a:r>
            <a:r>
              <a:rPr lang="en-US" dirty="0">
                <a:solidFill>
                  <a:schemeClr val="accent2"/>
                </a:solidFill>
              </a:rPr>
              <a:t>Dr. Larry Cheng</a:t>
            </a:r>
            <a:r>
              <a:rPr lang="en-US" dirty="0"/>
              <a:t>, </a:t>
            </a:r>
            <a:r>
              <a:rPr lang="en-US" dirty="0">
                <a:solidFill>
                  <a:schemeClr val="accent2"/>
                </a:solidFill>
              </a:rPr>
              <a:t>Dr. </a:t>
            </a:r>
            <a:r>
              <a:rPr lang="en-US" dirty="0" err="1">
                <a:solidFill>
                  <a:schemeClr val="accent2"/>
                </a:solidFill>
              </a:rPr>
              <a:t>Tejasvi</a:t>
            </a:r>
            <a:r>
              <a:rPr lang="en-US" dirty="0">
                <a:solidFill>
                  <a:schemeClr val="accent2"/>
                </a:solidFill>
              </a:rPr>
              <a:t> Anand</a:t>
            </a:r>
            <a:r>
              <a:rPr lang="en-US" dirty="0"/>
              <a:t>, </a:t>
            </a:r>
            <a:r>
              <a:rPr lang="en-US" dirty="0">
                <a:solidFill>
                  <a:schemeClr val="accent2"/>
                </a:solidFill>
              </a:rPr>
              <a:t>Dr. Mathew Johnston</a:t>
            </a:r>
          </a:p>
          <a:p>
            <a:r>
              <a:rPr lang="en-US" dirty="0"/>
              <a:t>GCR: </a:t>
            </a:r>
            <a:r>
              <a:rPr lang="en-US" dirty="0">
                <a:solidFill>
                  <a:schemeClr val="accent2"/>
                </a:solidFill>
              </a:rPr>
              <a:t>Dr. </a:t>
            </a:r>
            <a:r>
              <a:rPr lang="en-US" dirty="0" err="1">
                <a:solidFill>
                  <a:schemeClr val="accent2"/>
                </a:solidFill>
              </a:rPr>
              <a:t>Temesgen</a:t>
            </a:r>
            <a:r>
              <a:rPr lang="en-US" dirty="0">
                <a:solidFill>
                  <a:schemeClr val="accent2"/>
                </a:solidFill>
              </a:rPr>
              <a:t> Hailemariam</a:t>
            </a:r>
          </a:p>
          <a:p>
            <a:r>
              <a:rPr lang="en-US" dirty="0"/>
              <a:t>MASC and EM facility: </a:t>
            </a:r>
            <a:r>
              <a:rPr lang="en-US" dirty="0">
                <a:solidFill>
                  <a:schemeClr val="accent2"/>
                </a:solidFill>
              </a:rPr>
              <a:t>Rick Presley</a:t>
            </a:r>
            <a:r>
              <a:rPr lang="en-US" dirty="0"/>
              <a:t>, </a:t>
            </a:r>
            <a:r>
              <a:rPr lang="en-US" dirty="0">
                <a:solidFill>
                  <a:schemeClr val="accent2"/>
                </a:solidFill>
              </a:rPr>
              <a:t>Chris Tasker</a:t>
            </a:r>
            <a:r>
              <a:rPr lang="en-US" dirty="0"/>
              <a:t>, </a:t>
            </a:r>
            <a:r>
              <a:rPr lang="en-US" dirty="0">
                <a:solidFill>
                  <a:schemeClr val="accent2"/>
                </a:solidFill>
              </a:rPr>
              <a:t>Peter Eschbach</a:t>
            </a:r>
            <a:r>
              <a:rPr lang="en-US" dirty="0"/>
              <a:t>, </a:t>
            </a:r>
            <a:r>
              <a:rPr lang="en-US" dirty="0">
                <a:solidFill>
                  <a:schemeClr val="accent2"/>
                </a:solidFill>
              </a:rPr>
              <a:t>Teresa Sawyer</a:t>
            </a:r>
          </a:p>
          <a:p>
            <a:r>
              <a:rPr lang="en-US" dirty="0"/>
              <a:t>Current and former colleagues:</a:t>
            </a:r>
          </a:p>
          <a:p>
            <a:pPr lvl="1"/>
            <a:r>
              <a:rPr lang="en-US" dirty="0">
                <a:solidFill>
                  <a:schemeClr val="accent2"/>
                </a:solidFill>
              </a:rPr>
              <a:t>Xinyuan Chong</a:t>
            </a:r>
            <a:r>
              <a:rPr lang="en-US" dirty="0"/>
              <a:t>, </a:t>
            </a:r>
            <a:r>
              <a:rPr lang="en-US" dirty="0" err="1">
                <a:solidFill>
                  <a:schemeClr val="accent2"/>
                </a:solidFill>
              </a:rPr>
              <a:t>Fanghui</a:t>
            </a:r>
            <a:r>
              <a:rPr lang="en-US" dirty="0">
                <a:solidFill>
                  <a:schemeClr val="accent2"/>
                </a:solidFill>
              </a:rPr>
              <a:t> Ren</a:t>
            </a:r>
            <a:r>
              <a:rPr lang="en-US" dirty="0"/>
              <a:t>, </a:t>
            </a:r>
            <a:r>
              <a:rPr lang="en-US" dirty="0" err="1"/>
              <a:t>Xianming</a:t>
            </a:r>
            <a:r>
              <a:rPr lang="en-US" dirty="0"/>
              <a:t> Kong, Spencer </a:t>
            </a:r>
            <a:r>
              <a:rPr lang="en-US" dirty="0" err="1"/>
              <a:t>Liverman</a:t>
            </a:r>
            <a:endParaRPr lang="en-US" dirty="0"/>
          </a:p>
          <a:p>
            <a:pPr lvl="1"/>
            <a:r>
              <a:rPr lang="en-US" dirty="0">
                <a:solidFill>
                  <a:schemeClr val="accent2"/>
                </a:solidFill>
              </a:rPr>
              <a:t>Qian Gao</a:t>
            </a:r>
            <a:r>
              <a:rPr lang="en-US" dirty="0"/>
              <a:t>, Kenny Square, </a:t>
            </a:r>
            <a:r>
              <a:rPr lang="en-US" dirty="0" err="1"/>
              <a:t>Shiwen</a:t>
            </a:r>
            <a:r>
              <a:rPr lang="en-US" dirty="0"/>
              <a:t> Li, Jyotindra Shakya, Farzana Hasan Shashi</a:t>
            </a:r>
          </a:p>
          <a:p>
            <a:pPr lvl="1"/>
            <a:r>
              <a:rPr lang="en-US" dirty="0">
                <a:solidFill>
                  <a:schemeClr val="accent2"/>
                </a:solidFill>
              </a:rPr>
              <a:t>Bokun Zhou</a:t>
            </a:r>
            <a:r>
              <a:rPr lang="en-US" dirty="0"/>
              <a:t>, </a:t>
            </a:r>
            <a:r>
              <a:rPr lang="en-US" dirty="0" err="1">
                <a:solidFill>
                  <a:schemeClr val="accent2"/>
                </a:solidFill>
              </a:rPr>
              <a:t>Yunfei</a:t>
            </a:r>
            <a:r>
              <a:rPr lang="en-US" dirty="0">
                <a:solidFill>
                  <a:schemeClr val="accent2"/>
                </a:solidFill>
              </a:rPr>
              <a:t> Bo</a:t>
            </a:r>
            <a:r>
              <a:rPr lang="en-US" dirty="0"/>
              <a:t>, </a:t>
            </a:r>
            <a:r>
              <a:rPr lang="en-US" dirty="0">
                <a:solidFill>
                  <a:schemeClr val="accent2"/>
                </a:solidFill>
              </a:rPr>
              <a:t>Wei-Che Hsu</a:t>
            </a:r>
            <a:r>
              <a:rPr lang="en-US" dirty="0"/>
              <a:t>, Chengyu Fang, </a:t>
            </a:r>
            <a:r>
              <a:rPr lang="en-US" dirty="0" err="1"/>
              <a:t>Boxin</a:t>
            </a:r>
            <a:r>
              <a:rPr lang="en-US" dirty="0"/>
              <a:t> Zhang, Cheng Zhen</a:t>
            </a:r>
          </a:p>
          <a:p>
            <a:r>
              <a:rPr lang="en-US" dirty="0"/>
              <a:t>My internship mentors and colleagues: </a:t>
            </a:r>
            <a:r>
              <a:rPr lang="en-US" dirty="0">
                <a:solidFill>
                  <a:schemeClr val="accent2"/>
                </a:solidFill>
              </a:rPr>
              <a:t>Dr. Di Liang, Dr. </a:t>
            </a:r>
            <a:r>
              <a:rPr lang="en-US" dirty="0" err="1">
                <a:solidFill>
                  <a:schemeClr val="accent2"/>
                </a:solidFill>
              </a:rPr>
              <a:t>Sudharsanan</a:t>
            </a:r>
            <a:r>
              <a:rPr lang="en-US" dirty="0">
                <a:solidFill>
                  <a:schemeClr val="accent2"/>
                </a:solidFill>
              </a:rPr>
              <a:t> Srinivasan</a:t>
            </a:r>
          </a:p>
          <a:p>
            <a:r>
              <a:rPr lang="en-US" dirty="0"/>
              <a:t>My family</a:t>
            </a:r>
          </a:p>
          <a:p>
            <a:r>
              <a:rPr lang="en-US" dirty="0"/>
              <a:t>Funding supports: </a:t>
            </a:r>
          </a:p>
          <a:p>
            <a:pPr lvl="1"/>
            <a:r>
              <a:rPr lang="en-US" dirty="0"/>
              <a:t>the AFOSR MURI project FA9550-17-1-0071</a:t>
            </a:r>
          </a:p>
          <a:p>
            <a:pPr lvl="1"/>
            <a:r>
              <a:rPr lang="en-US" dirty="0"/>
              <a:t>the NSF GOALI project 1927271</a:t>
            </a:r>
          </a:p>
        </p:txBody>
      </p:sp>
      <p:pic>
        <p:nvPicPr>
          <p:cNvPr id="5" name="Picture 3" descr="D:\MyWebsite\Figures\7-1-2013 11-57-51 AM.png">
            <a:extLst>
              <a:ext uri="{FF2B5EF4-FFF2-40B4-BE49-F238E27FC236}">
                <a16:creationId xmlns:a16="http://schemas.microsoft.com/office/drawing/2014/main" id="{7474A3D2-D7B0-40F8-B185-1B18023B966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99575" y="5208774"/>
            <a:ext cx="981635" cy="9906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79560A59-9867-435C-969A-95C1A5C57C72}"/>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700781" y="5250856"/>
            <a:ext cx="983178" cy="985311"/>
          </a:xfrm>
          <a:prstGeom prst="rect">
            <a:avLst/>
          </a:prstGeom>
        </p:spPr>
      </p:pic>
      <p:sp>
        <p:nvSpPr>
          <p:cNvPr id="8" name="TextBox 7">
            <a:extLst>
              <a:ext uri="{FF2B5EF4-FFF2-40B4-BE49-F238E27FC236}">
                <a16:creationId xmlns:a16="http://schemas.microsoft.com/office/drawing/2014/main" id="{87101347-977B-4F3C-804A-811894D63105}"/>
              </a:ext>
            </a:extLst>
          </p:cNvPr>
          <p:cNvSpPr txBox="1"/>
          <p:nvPr/>
        </p:nvSpPr>
        <p:spPr>
          <a:xfrm>
            <a:off x="11760821" y="-1"/>
            <a:ext cx="431180" cy="369332"/>
          </a:xfrm>
          <a:prstGeom prst="rect">
            <a:avLst/>
          </a:prstGeom>
          <a:noFill/>
        </p:spPr>
        <p:txBody>
          <a:bodyPr wrap="square" rtlCol="0">
            <a:spAutoFit/>
          </a:bodyPr>
          <a:lstStyle/>
          <a:p>
            <a:fld id="{EDBA06D3-BE8B-45D4-BABF-E63D55811E1B}" type="slidenum">
              <a:rPr lang="en-US" smtClean="0"/>
              <a:t>54</a:t>
            </a:fld>
            <a:endParaRPr lang="en-US" dirty="0"/>
          </a:p>
        </p:txBody>
      </p:sp>
    </p:spTree>
    <p:extLst>
      <p:ext uri="{BB962C8B-B14F-4D97-AF65-F5344CB8AC3E}">
        <p14:creationId xmlns:p14="http://schemas.microsoft.com/office/powerpoint/2010/main" val="126240957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E55AA-E4AA-4754-910D-953EF2C8724F}"/>
              </a:ext>
            </a:extLst>
          </p:cNvPr>
          <p:cNvSpPr>
            <a:spLocks noGrp="1"/>
          </p:cNvSpPr>
          <p:nvPr>
            <p:ph type="title"/>
          </p:nvPr>
        </p:nvSpPr>
        <p:spPr/>
        <p:txBody>
          <a:bodyPr vert="horz" lIns="91440" tIns="45720" rIns="91440" bIns="45720" rtlCol="0" anchor="ctr">
            <a:normAutofit/>
          </a:bodyPr>
          <a:lstStyle/>
          <a:p>
            <a:r>
              <a:rPr lang="en-US" dirty="0"/>
              <a:t>Fabrication of TCO modulators</a:t>
            </a:r>
          </a:p>
        </p:txBody>
      </p:sp>
      <p:sp>
        <p:nvSpPr>
          <p:cNvPr id="4" name="Picture Placeholder 3">
            <a:extLst>
              <a:ext uri="{FF2B5EF4-FFF2-40B4-BE49-F238E27FC236}">
                <a16:creationId xmlns:a16="http://schemas.microsoft.com/office/drawing/2014/main" id="{BC6F28D3-75A0-43BA-9A36-19AE986F2B28}"/>
              </a:ext>
            </a:extLst>
          </p:cNvPr>
          <p:cNvSpPr>
            <a:spLocks noGrp="1"/>
          </p:cNvSpPr>
          <p:nvPr>
            <p:ph type="pic" sz="quarter" idx="10"/>
          </p:nvPr>
        </p:nvSpPr>
        <p:spPr/>
      </p:sp>
      <p:pic>
        <p:nvPicPr>
          <p:cNvPr id="10" name="Graphic 9">
            <a:extLst>
              <a:ext uri="{FF2B5EF4-FFF2-40B4-BE49-F238E27FC236}">
                <a16:creationId xmlns:a16="http://schemas.microsoft.com/office/drawing/2014/main" id="{29B1B225-9595-4F71-B2B6-E41447460C3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237637" y="1569083"/>
            <a:ext cx="3076575" cy="485775"/>
          </a:xfrm>
          <a:prstGeom prst="rect">
            <a:avLst/>
          </a:prstGeom>
        </p:spPr>
      </p:pic>
      <p:pic>
        <p:nvPicPr>
          <p:cNvPr id="11" name="Graphic 10">
            <a:extLst>
              <a:ext uri="{FF2B5EF4-FFF2-40B4-BE49-F238E27FC236}">
                <a16:creationId xmlns:a16="http://schemas.microsoft.com/office/drawing/2014/main" id="{AF88A57C-3CC5-4053-8C1E-EBD067269EB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37637" y="3035595"/>
            <a:ext cx="3076575" cy="628650"/>
          </a:xfrm>
          <a:prstGeom prst="rect">
            <a:avLst/>
          </a:prstGeom>
        </p:spPr>
      </p:pic>
      <p:pic>
        <p:nvPicPr>
          <p:cNvPr id="12" name="Graphic 11">
            <a:extLst>
              <a:ext uri="{FF2B5EF4-FFF2-40B4-BE49-F238E27FC236}">
                <a16:creationId xmlns:a16="http://schemas.microsoft.com/office/drawing/2014/main" id="{BEC7D075-4733-4FB6-AABB-4A914940A55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237636" y="4943115"/>
            <a:ext cx="3076575" cy="628650"/>
          </a:xfrm>
          <a:prstGeom prst="rect">
            <a:avLst/>
          </a:prstGeom>
        </p:spPr>
      </p:pic>
      <p:pic>
        <p:nvPicPr>
          <p:cNvPr id="13" name="Graphic 12">
            <a:extLst>
              <a:ext uri="{FF2B5EF4-FFF2-40B4-BE49-F238E27FC236}">
                <a16:creationId xmlns:a16="http://schemas.microsoft.com/office/drawing/2014/main" id="{C05B961E-34AF-491B-87C0-EEAF3D89028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155296" y="1502407"/>
            <a:ext cx="3076575" cy="552450"/>
          </a:xfrm>
          <a:prstGeom prst="rect">
            <a:avLst/>
          </a:prstGeom>
        </p:spPr>
      </p:pic>
      <p:pic>
        <p:nvPicPr>
          <p:cNvPr id="14" name="Graphic 13">
            <a:extLst>
              <a:ext uri="{FF2B5EF4-FFF2-40B4-BE49-F238E27FC236}">
                <a16:creationId xmlns:a16="http://schemas.microsoft.com/office/drawing/2014/main" id="{CD143E5F-3C70-4098-9161-0FA49373F2C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096001" y="3234070"/>
            <a:ext cx="3076575" cy="552450"/>
          </a:xfrm>
          <a:prstGeom prst="rect">
            <a:avLst/>
          </a:prstGeom>
        </p:spPr>
      </p:pic>
      <p:pic>
        <p:nvPicPr>
          <p:cNvPr id="15" name="Graphic 14">
            <a:extLst>
              <a:ext uri="{FF2B5EF4-FFF2-40B4-BE49-F238E27FC236}">
                <a16:creationId xmlns:a16="http://schemas.microsoft.com/office/drawing/2014/main" id="{438659D4-3DFF-4FFC-9041-70C9BAB49CE7}"/>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096001" y="4464150"/>
            <a:ext cx="3076575" cy="666750"/>
          </a:xfrm>
          <a:prstGeom prst="rect">
            <a:avLst/>
          </a:prstGeom>
        </p:spPr>
      </p:pic>
      <p:sp>
        <p:nvSpPr>
          <p:cNvPr id="22" name="Rectangle 21">
            <a:extLst>
              <a:ext uri="{FF2B5EF4-FFF2-40B4-BE49-F238E27FC236}">
                <a16:creationId xmlns:a16="http://schemas.microsoft.com/office/drawing/2014/main" id="{2BE6D39E-D9B6-4909-8AF5-68FF40B9740A}"/>
              </a:ext>
            </a:extLst>
          </p:cNvPr>
          <p:cNvSpPr/>
          <p:nvPr/>
        </p:nvSpPr>
        <p:spPr>
          <a:xfrm>
            <a:off x="2115424" y="2111888"/>
            <a:ext cx="3198786" cy="738664"/>
          </a:xfrm>
          <a:prstGeom prst="rect">
            <a:avLst/>
          </a:prstGeom>
        </p:spPr>
        <p:txBody>
          <a:bodyPr wrap="square">
            <a:spAutoFit/>
          </a:bodyPr>
          <a:lstStyle/>
          <a:p>
            <a:pPr lvl="0"/>
            <a:r>
              <a:rPr lang="en-US" sz="1050" dirty="0">
                <a:latin typeface="Arial" panose="020B0604020202020204" pitchFamily="34" charset="0"/>
                <a:cs typeface="Arial" panose="020B0604020202020204" pitchFamily="34" charset="0"/>
              </a:rPr>
              <a:t>Silicon waveguide, nanocavity, and grating couplers are patterned by two steps of electron-beam lithography (EBL) on diluted ZEP520A resist, followed by reactive ion etching (RIE).</a:t>
            </a:r>
          </a:p>
        </p:txBody>
      </p:sp>
      <p:sp>
        <p:nvSpPr>
          <p:cNvPr id="23" name="Rectangle 22">
            <a:extLst>
              <a:ext uri="{FF2B5EF4-FFF2-40B4-BE49-F238E27FC236}">
                <a16:creationId xmlns:a16="http://schemas.microsoft.com/office/drawing/2014/main" id="{63E255EE-8B36-4806-9D80-787F65492625}"/>
              </a:ext>
            </a:extLst>
          </p:cNvPr>
          <p:cNvSpPr/>
          <p:nvPr/>
        </p:nvSpPr>
        <p:spPr>
          <a:xfrm>
            <a:off x="2115424" y="3735697"/>
            <a:ext cx="3198786" cy="1061829"/>
          </a:xfrm>
          <a:prstGeom prst="rect">
            <a:avLst/>
          </a:prstGeom>
        </p:spPr>
        <p:txBody>
          <a:bodyPr wrap="square">
            <a:spAutoFit/>
          </a:bodyPr>
          <a:lstStyle/>
          <a:p>
            <a:pPr lvl="0"/>
            <a:r>
              <a:rPr lang="en-US" sz="1050" dirty="0">
                <a:latin typeface="Arial" panose="020B0604020202020204" pitchFamily="34" charset="0"/>
                <a:cs typeface="Arial" panose="020B0604020202020204" pitchFamily="34" charset="0"/>
              </a:rPr>
              <a:t>The active region and contact region are selectively implanted to equivalent dopant concentrations of 5e18 cm</a:t>
            </a:r>
            <a:r>
              <a:rPr lang="en-US" sz="1050" baseline="30000" dirty="0">
                <a:latin typeface="Arial" panose="020B0604020202020204" pitchFamily="34" charset="0"/>
                <a:cs typeface="Arial" panose="020B0604020202020204" pitchFamily="34" charset="0"/>
              </a:rPr>
              <a:t>-3</a:t>
            </a:r>
            <a:r>
              <a:rPr lang="en-US" sz="1050" dirty="0">
                <a:latin typeface="Arial" panose="020B0604020202020204" pitchFamily="34" charset="0"/>
                <a:cs typeface="Arial" panose="020B0604020202020204" pitchFamily="34" charset="0"/>
              </a:rPr>
              <a:t> and 1e20 cm</a:t>
            </a:r>
            <a:r>
              <a:rPr lang="en-US" sz="1050" baseline="30000" dirty="0">
                <a:latin typeface="Arial" panose="020B0604020202020204" pitchFamily="34" charset="0"/>
                <a:cs typeface="Arial" panose="020B0604020202020204" pitchFamily="34" charset="0"/>
              </a:rPr>
              <a:t>-3</a:t>
            </a:r>
            <a:r>
              <a:rPr lang="en-US" sz="1050" dirty="0">
                <a:latin typeface="Arial" panose="020B0604020202020204" pitchFamily="34" charset="0"/>
                <a:cs typeface="Arial" panose="020B0604020202020204" pitchFamily="34" charset="0"/>
              </a:rPr>
              <a:t> at top 50nm thick silicon layer. After the ion implantation, the dopant is activated by rapid thermal annealing at 1000°C for 10 seconds.</a:t>
            </a:r>
          </a:p>
        </p:txBody>
      </p:sp>
      <p:sp>
        <p:nvSpPr>
          <p:cNvPr id="24" name="Rectangle 23">
            <a:extLst>
              <a:ext uri="{FF2B5EF4-FFF2-40B4-BE49-F238E27FC236}">
                <a16:creationId xmlns:a16="http://schemas.microsoft.com/office/drawing/2014/main" id="{1B071908-0337-4C5A-AD5E-5C631AB0F470}"/>
              </a:ext>
            </a:extLst>
          </p:cNvPr>
          <p:cNvSpPr/>
          <p:nvPr/>
        </p:nvSpPr>
        <p:spPr>
          <a:xfrm>
            <a:off x="2115424" y="5682670"/>
            <a:ext cx="3198786" cy="430887"/>
          </a:xfrm>
          <a:prstGeom prst="rect">
            <a:avLst/>
          </a:prstGeom>
        </p:spPr>
        <p:txBody>
          <a:bodyPr wrap="square">
            <a:spAutoFit/>
          </a:bodyPr>
          <a:lstStyle/>
          <a:p>
            <a:pPr lvl="0"/>
            <a:r>
              <a:rPr lang="en-US" sz="1100" dirty="0">
                <a:latin typeface="Arial" panose="020B0604020202020204" pitchFamily="34" charset="0"/>
                <a:cs typeface="Arial" panose="020B0604020202020204" pitchFamily="34" charset="0"/>
              </a:rPr>
              <a:t>10 nm thick HfO</a:t>
            </a:r>
            <a:r>
              <a:rPr lang="en-US" sz="1100" baseline="-25000" dirty="0">
                <a:latin typeface="Arial" panose="020B0604020202020204" pitchFamily="34" charset="0"/>
                <a:cs typeface="Arial" panose="020B0604020202020204" pitchFamily="34" charset="0"/>
              </a:rPr>
              <a:t>2</a:t>
            </a:r>
            <a:r>
              <a:rPr lang="en-US" sz="1100" dirty="0">
                <a:latin typeface="Arial" panose="020B0604020202020204" pitchFamily="34" charset="0"/>
                <a:cs typeface="Arial" panose="020B0604020202020204" pitchFamily="34" charset="0"/>
              </a:rPr>
              <a:t> layer is deposited using atomic layer deposition (ALD)</a:t>
            </a:r>
          </a:p>
        </p:txBody>
      </p:sp>
      <p:sp>
        <p:nvSpPr>
          <p:cNvPr id="25" name="Rectangle 24">
            <a:extLst>
              <a:ext uri="{FF2B5EF4-FFF2-40B4-BE49-F238E27FC236}">
                <a16:creationId xmlns:a16="http://schemas.microsoft.com/office/drawing/2014/main" id="{F513EFF7-8CB0-4F88-BD4E-9DFFA8C1E82C}"/>
              </a:ext>
            </a:extLst>
          </p:cNvPr>
          <p:cNvSpPr/>
          <p:nvPr/>
        </p:nvSpPr>
        <p:spPr>
          <a:xfrm>
            <a:off x="6096000" y="2111889"/>
            <a:ext cx="3135870" cy="938719"/>
          </a:xfrm>
          <a:prstGeom prst="rect">
            <a:avLst/>
          </a:prstGeom>
        </p:spPr>
        <p:txBody>
          <a:bodyPr wrap="square">
            <a:spAutoFit/>
          </a:bodyPr>
          <a:lstStyle/>
          <a:p>
            <a:pPr lvl="0"/>
            <a:r>
              <a:rPr lang="en-US" sz="1100" dirty="0">
                <a:latin typeface="Arial" panose="020B0604020202020204" pitchFamily="34" charset="0"/>
                <a:cs typeface="Arial" panose="020B0604020202020204" pitchFamily="34" charset="0"/>
              </a:rPr>
              <a:t>ITO gate layer is pattern by EBL on ZEP resist. 20nm of ITO is RF sputtered under O</a:t>
            </a:r>
            <a:r>
              <a:rPr lang="en-US" sz="1100" baseline="-25000" dirty="0">
                <a:latin typeface="Arial" panose="020B0604020202020204" pitchFamily="34" charset="0"/>
                <a:cs typeface="Arial" panose="020B0604020202020204" pitchFamily="34" charset="0"/>
              </a:rPr>
              <a:t>2</a:t>
            </a:r>
            <a:r>
              <a:rPr lang="en-US" sz="1100" dirty="0">
                <a:latin typeface="Arial" panose="020B0604020202020204" pitchFamily="34" charset="0"/>
                <a:cs typeface="Arial" panose="020B0604020202020204" pitchFamily="34" charset="0"/>
              </a:rPr>
              <a:t>/</a:t>
            </a:r>
            <a:r>
              <a:rPr lang="en-US" sz="1100" dirty="0" err="1">
                <a:latin typeface="Arial" panose="020B0604020202020204" pitchFamily="34" charset="0"/>
                <a:cs typeface="Arial" panose="020B0604020202020204" pitchFamily="34" charset="0"/>
              </a:rPr>
              <a:t>Ar</a:t>
            </a:r>
            <a:r>
              <a:rPr lang="en-US" sz="1100" dirty="0">
                <a:latin typeface="Arial" panose="020B0604020202020204" pitchFamily="34" charset="0"/>
                <a:cs typeface="Arial" panose="020B0604020202020204" pitchFamily="34" charset="0"/>
              </a:rPr>
              <a:t> mix gas flow with 2% O</a:t>
            </a:r>
            <a:r>
              <a:rPr lang="en-US" sz="1100" baseline="-25000" dirty="0">
                <a:latin typeface="Arial" panose="020B0604020202020204" pitchFamily="34" charset="0"/>
                <a:cs typeface="Arial" panose="020B0604020202020204" pitchFamily="34" charset="0"/>
              </a:rPr>
              <a:t>2</a:t>
            </a:r>
            <a:r>
              <a:rPr lang="en-US" sz="1100" dirty="0">
                <a:latin typeface="Arial" panose="020B0604020202020204" pitchFamily="34" charset="0"/>
                <a:cs typeface="Arial" panose="020B0604020202020204" pitchFamily="34" charset="0"/>
              </a:rPr>
              <a:t>, followed by liftoff process. Then the sample is treated with O</a:t>
            </a:r>
            <a:r>
              <a:rPr lang="en-US" sz="1100" baseline="-25000" dirty="0">
                <a:latin typeface="Arial" panose="020B0604020202020204" pitchFamily="34" charset="0"/>
                <a:cs typeface="Arial" panose="020B0604020202020204" pitchFamily="34" charset="0"/>
              </a:rPr>
              <a:t>2</a:t>
            </a:r>
            <a:r>
              <a:rPr lang="en-US" sz="1100" dirty="0">
                <a:latin typeface="Arial" panose="020B0604020202020204" pitchFamily="34" charset="0"/>
                <a:cs typeface="Arial" panose="020B0604020202020204" pitchFamily="34" charset="0"/>
              </a:rPr>
              <a:t> plasma for 5 minutes to increase the carrier concentration.</a:t>
            </a:r>
          </a:p>
        </p:txBody>
      </p:sp>
      <p:sp>
        <p:nvSpPr>
          <p:cNvPr id="26" name="Rectangle 25">
            <a:extLst>
              <a:ext uri="{FF2B5EF4-FFF2-40B4-BE49-F238E27FC236}">
                <a16:creationId xmlns:a16="http://schemas.microsoft.com/office/drawing/2014/main" id="{A3BC0CA9-2BEE-4688-AEF6-1AAE4B1244EF}"/>
              </a:ext>
            </a:extLst>
          </p:cNvPr>
          <p:cNvSpPr/>
          <p:nvPr/>
        </p:nvSpPr>
        <p:spPr>
          <a:xfrm>
            <a:off x="6096000" y="3831484"/>
            <a:ext cx="3135870" cy="430887"/>
          </a:xfrm>
          <a:prstGeom prst="rect">
            <a:avLst/>
          </a:prstGeom>
        </p:spPr>
        <p:txBody>
          <a:bodyPr wrap="square">
            <a:spAutoFit/>
          </a:bodyPr>
          <a:lstStyle/>
          <a:p>
            <a:pPr lvl="0"/>
            <a:r>
              <a:rPr lang="en-US" sz="1100" dirty="0">
                <a:latin typeface="Arial" panose="020B0604020202020204" pitchFamily="34" charset="0"/>
                <a:cs typeface="Arial" panose="020B0604020202020204" pitchFamily="34" charset="0"/>
              </a:rPr>
              <a:t>The HfO</a:t>
            </a:r>
            <a:r>
              <a:rPr lang="en-US" sz="1100" baseline="-25000" dirty="0">
                <a:latin typeface="Arial" panose="020B0604020202020204" pitchFamily="34" charset="0"/>
                <a:cs typeface="Arial" panose="020B0604020202020204" pitchFamily="34" charset="0"/>
              </a:rPr>
              <a:t>2</a:t>
            </a:r>
            <a:r>
              <a:rPr lang="en-US" sz="1100" dirty="0">
                <a:latin typeface="Arial" panose="020B0604020202020204" pitchFamily="34" charset="0"/>
                <a:cs typeface="Arial" panose="020B0604020202020204" pitchFamily="34" charset="0"/>
              </a:rPr>
              <a:t> at silicon contact region is removed by Buffered HF.</a:t>
            </a:r>
          </a:p>
        </p:txBody>
      </p:sp>
      <p:sp>
        <p:nvSpPr>
          <p:cNvPr id="27" name="Rectangle 26">
            <a:extLst>
              <a:ext uri="{FF2B5EF4-FFF2-40B4-BE49-F238E27FC236}">
                <a16:creationId xmlns:a16="http://schemas.microsoft.com/office/drawing/2014/main" id="{5B23ACB2-24A0-40C5-9E3E-DC9BEF55A998}"/>
              </a:ext>
            </a:extLst>
          </p:cNvPr>
          <p:cNvSpPr/>
          <p:nvPr/>
        </p:nvSpPr>
        <p:spPr>
          <a:xfrm>
            <a:off x="6096000" y="5246998"/>
            <a:ext cx="3135870" cy="430887"/>
          </a:xfrm>
          <a:prstGeom prst="rect">
            <a:avLst/>
          </a:prstGeom>
        </p:spPr>
        <p:txBody>
          <a:bodyPr wrap="square">
            <a:spAutoFit/>
          </a:bodyPr>
          <a:lstStyle/>
          <a:p>
            <a:pPr lvl="0"/>
            <a:r>
              <a:rPr lang="en-US" sz="1100" dirty="0">
                <a:latin typeface="Arial" panose="020B0604020202020204" pitchFamily="34" charset="0"/>
                <a:cs typeface="Arial" panose="020B0604020202020204" pitchFamily="34" charset="0"/>
              </a:rPr>
              <a:t>5nm Ni/ 200nm Au electrode is patterned to form ohmic contact on both p-silicon and ITO.</a:t>
            </a:r>
          </a:p>
        </p:txBody>
      </p:sp>
      <p:sp>
        <p:nvSpPr>
          <p:cNvPr id="28" name="TextBox 27">
            <a:extLst>
              <a:ext uri="{FF2B5EF4-FFF2-40B4-BE49-F238E27FC236}">
                <a16:creationId xmlns:a16="http://schemas.microsoft.com/office/drawing/2014/main" id="{82D37476-1FAA-48E1-B053-352DE85EE425}"/>
              </a:ext>
            </a:extLst>
          </p:cNvPr>
          <p:cNvSpPr txBox="1"/>
          <p:nvPr/>
        </p:nvSpPr>
        <p:spPr>
          <a:xfrm>
            <a:off x="1783665" y="1487192"/>
            <a:ext cx="453970" cy="369332"/>
          </a:xfrm>
          <a:prstGeom prst="rect">
            <a:avLst/>
          </a:prstGeom>
          <a:noFill/>
        </p:spPr>
        <p:txBody>
          <a:bodyPr wrap="none" rtlCol="0">
            <a:spAutoFit/>
          </a:bodyPr>
          <a:lstStyle/>
          <a:p>
            <a:r>
              <a:rPr lang="en-US" dirty="0"/>
              <a:t>(a)</a:t>
            </a:r>
          </a:p>
        </p:txBody>
      </p:sp>
      <p:sp>
        <p:nvSpPr>
          <p:cNvPr id="29" name="TextBox 28">
            <a:extLst>
              <a:ext uri="{FF2B5EF4-FFF2-40B4-BE49-F238E27FC236}">
                <a16:creationId xmlns:a16="http://schemas.microsoft.com/office/drawing/2014/main" id="{8E68C186-D3F4-4924-AECA-746C1288DBB0}"/>
              </a:ext>
            </a:extLst>
          </p:cNvPr>
          <p:cNvSpPr txBox="1"/>
          <p:nvPr/>
        </p:nvSpPr>
        <p:spPr>
          <a:xfrm>
            <a:off x="1759069" y="3064788"/>
            <a:ext cx="466794" cy="369332"/>
          </a:xfrm>
          <a:prstGeom prst="rect">
            <a:avLst/>
          </a:prstGeom>
          <a:noFill/>
        </p:spPr>
        <p:txBody>
          <a:bodyPr wrap="none" rtlCol="0">
            <a:spAutoFit/>
          </a:bodyPr>
          <a:lstStyle/>
          <a:p>
            <a:r>
              <a:rPr lang="en-US" dirty="0"/>
              <a:t>(b)</a:t>
            </a:r>
          </a:p>
        </p:txBody>
      </p:sp>
      <p:sp>
        <p:nvSpPr>
          <p:cNvPr id="30" name="TextBox 29">
            <a:extLst>
              <a:ext uri="{FF2B5EF4-FFF2-40B4-BE49-F238E27FC236}">
                <a16:creationId xmlns:a16="http://schemas.microsoft.com/office/drawing/2014/main" id="{B130AEF6-BBEB-4F64-B3FD-8F78766FB35D}"/>
              </a:ext>
            </a:extLst>
          </p:cNvPr>
          <p:cNvSpPr txBox="1"/>
          <p:nvPr/>
        </p:nvSpPr>
        <p:spPr>
          <a:xfrm>
            <a:off x="1789242" y="4957296"/>
            <a:ext cx="453970" cy="369332"/>
          </a:xfrm>
          <a:prstGeom prst="rect">
            <a:avLst/>
          </a:prstGeom>
          <a:noFill/>
        </p:spPr>
        <p:txBody>
          <a:bodyPr wrap="none" rtlCol="0">
            <a:spAutoFit/>
          </a:bodyPr>
          <a:lstStyle/>
          <a:p>
            <a:r>
              <a:rPr lang="en-US" dirty="0"/>
              <a:t>(c)</a:t>
            </a:r>
          </a:p>
        </p:txBody>
      </p:sp>
      <p:sp>
        <p:nvSpPr>
          <p:cNvPr id="31" name="TextBox 30">
            <a:extLst>
              <a:ext uri="{FF2B5EF4-FFF2-40B4-BE49-F238E27FC236}">
                <a16:creationId xmlns:a16="http://schemas.microsoft.com/office/drawing/2014/main" id="{46D71E38-03C4-429C-A1E5-D7A03943FD3D}"/>
              </a:ext>
            </a:extLst>
          </p:cNvPr>
          <p:cNvSpPr txBox="1"/>
          <p:nvPr/>
        </p:nvSpPr>
        <p:spPr>
          <a:xfrm>
            <a:off x="5701325" y="1445357"/>
            <a:ext cx="479618" cy="369332"/>
          </a:xfrm>
          <a:prstGeom prst="rect">
            <a:avLst/>
          </a:prstGeom>
          <a:noFill/>
        </p:spPr>
        <p:txBody>
          <a:bodyPr wrap="none" rtlCol="0">
            <a:spAutoFit/>
          </a:bodyPr>
          <a:lstStyle/>
          <a:p>
            <a:r>
              <a:rPr lang="en-US" dirty="0"/>
              <a:t>(d)</a:t>
            </a:r>
          </a:p>
        </p:txBody>
      </p:sp>
      <p:sp>
        <p:nvSpPr>
          <p:cNvPr id="32" name="TextBox 31">
            <a:extLst>
              <a:ext uri="{FF2B5EF4-FFF2-40B4-BE49-F238E27FC236}">
                <a16:creationId xmlns:a16="http://schemas.microsoft.com/office/drawing/2014/main" id="{D5D43E0F-9AA4-42CB-9A66-ADD04941CA42}"/>
              </a:ext>
            </a:extLst>
          </p:cNvPr>
          <p:cNvSpPr txBox="1"/>
          <p:nvPr/>
        </p:nvSpPr>
        <p:spPr>
          <a:xfrm>
            <a:off x="5693507" y="3132995"/>
            <a:ext cx="453970" cy="369332"/>
          </a:xfrm>
          <a:prstGeom prst="rect">
            <a:avLst/>
          </a:prstGeom>
          <a:noFill/>
        </p:spPr>
        <p:txBody>
          <a:bodyPr wrap="none" rtlCol="0">
            <a:spAutoFit/>
          </a:bodyPr>
          <a:lstStyle/>
          <a:p>
            <a:r>
              <a:rPr lang="en-US" dirty="0"/>
              <a:t>(e)</a:t>
            </a:r>
          </a:p>
        </p:txBody>
      </p:sp>
      <p:sp>
        <p:nvSpPr>
          <p:cNvPr id="33" name="TextBox 32">
            <a:extLst>
              <a:ext uri="{FF2B5EF4-FFF2-40B4-BE49-F238E27FC236}">
                <a16:creationId xmlns:a16="http://schemas.microsoft.com/office/drawing/2014/main" id="{226D1008-86D4-4127-92CF-BB735F652C51}"/>
              </a:ext>
            </a:extLst>
          </p:cNvPr>
          <p:cNvSpPr txBox="1"/>
          <p:nvPr/>
        </p:nvSpPr>
        <p:spPr>
          <a:xfrm>
            <a:off x="5693508" y="4374705"/>
            <a:ext cx="427361" cy="369332"/>
          </a:xfrm>
          <a:prstGeom prst="rect">
            <a:avLst/>
          </a:prstGeom>
          <a:noFill/>
        </p:spPr>
        <p:txBody>
          <a:bodyPr wrap="none" rtlCol="0">
            <a:spAutoFit/>
          </a:bodyPr>
          <a:lstStyle/>
          <a:p>
            <a:r>
              <a:rPr lang="en-US" dirty="0"/>
              <a:t>(f)</a:t>
            </a:r>
          </a:p>
        </p:txBody>
      </p:sp>
    </p:spTree>
    <p:extLst>
      <p:ext uri="{BB962C8B-B14F-4D97-AF65-F5344CB8AC3E}">
        <p14:creationId xmlns:p14="http://schemas.microsoft.com/office/powerpoint/2010/main" val="163996270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750B700-ACB2-49F6-8342-0C769428065F}"/>
              </a:ext>
            </a:extLst>
          </p:cNvPr>
          <p:cNvSpPr/>
          <p:nvPr/>
        </p:nvSpPr>
        <p:spPr>
          <a:xfrm>
            <a:off x="5340926" y="1285970"/>
            <a:ext cx="5692828" cy="500675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338D5A6-D8CB-4E7F-8D3F-738F0465EA61}"/>
              </a:ext>
            </a:extLst>
          </p:cNvPr>
          <p:cNvSpPr>
            <a:spLocks noGrp="1"/>
          </p:cNvSpPr>
          <p:nvPr>
            <p:ph type="title"/>
          </p:nvPr>
        </p:nvSpPr>
        <p:spPr/>
        <p:txBody>
          <a:bodyPr/>
          <a:lstStyle/>
          <a:p>
            <a:r>
              <a:rPr lang="en-US" dirty="0"/>
              <a:t>Effect of Carrier Mobility on </a:t>
            </a:r>
            <a:r>
              <a:rPr lang="en-US" dirty="0" err="1"/>
              <a:t>Microring</a:t>
            </a:r>
            <a:r>
              <a:rPr lang="en-US" dirty="0"/>
              <a:t> Q factor</a:t>
            </a:r>
          </a:p>
        </p:txBody>
      </p:sp>
      <p:sp>
        <p:nvSpPr>
          <p:cNvPr id="9" name="Picture Placeholder 8">
            <a:extLst>
              <a:ext uri="{FF2B5EF4-FFF2-40B4-BE49-F238E27FC236}">
                <a16:creationId xmlns:a16="http://schemas.microsoft.com/office/drawing/2014/main" id="{8A4B1FC5-9BC3-4FAF-B402-83968A6134DD}"/>
              </a:ext>
            </a:extLst>
          </p:cNvPr>
          <p:cNvSpPr>
            <a:spLocks noGrp="1"/>
          </p:cNvSpPr>
          <p:nvPr>
            <p:ph type="pic" sz="quarter" idx="10"/>
          </p:nvPr>
        </p:nvSpPr>
        <p:spPr/>
      </p:sp>
      <p:pic>
        <p:nvPicPr>
          <p:cNvPr id="5" name="Content Placeholder 4">
            <a:extLst>
              <a:ext uri="{FF2B5EF4-FFF2-40B4-BE49-F238E27FC236}">
                <a16:creationId xmlns:a16="http://schemas.microsoft.com/office/drawing/2014/main" id="{0993E52A-1FD1-4683-B91C-2265058D6AB9}"/>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34929" y="1372098"/>
            <a:ext cx="4015086" cy="3072490"/>
          </a:xfrm>
        </p:spPr>
      </p:pic>
      <p:sp>
        <p:nvSpPr>
          <p:cNvPr id="6" name="TextBox 5">
            <a:extLst>
              <a:ext uri="{FF2B5EF4-FFF2-40B4-BE49-F238E27FC236}">
                <a16:creationId xmlns:a16="http://schemas.microsoft.com/office/drawing/2014/main" id="{A632984F-3695-4BD9-B460-FC8C39907FCF}"/>
              </a:ext>
            </a:extLst>
          </p:cNvPr>
          <p:cNvSpPr txBox="1"/>
          <p:nvPr/>
        </p:nvSpPr>
        <p:spPr>
          <a:xfrm>
            <a:off x="1479087" y="4710560"/>
            <a:ext cx="3631213"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At large bias, the Q factor will be limited due to plasma absorption.</a:t>
            </a:r>
          </a:p>
          <a:p>
            <a:pPr marL="285750" indent="-285750">
              <a:buFont typeface="Arial" panose="020B0604020202020204" pitchFamily="34" charset="0"/>
              <a:buChar char="•"/>
            </a:pPr>
            <a:r>
              <a:rPr lang="en-US" sz="1400" dirty="0">
                <a:solidFill>
                  <a:srgbClr val="DC4405"/>
                </a:solidFill>
                <a:ea typeface="Arial Unicode MS" pitchFamily="34" charset="-122"/>
                <a:cs typeface="Arial Unicode MS" pitchFamily="34" charset="-122"/>
              </a:rPr>
              <a:t>Q factor at large bias can be improved by using high mobility TCO material</a:t>
            </a:r>
          </a:p>
        </p:txBody>
      </p:sp>
      <p:graphicFrame>
        <p:nvGraphicFramePr>
          <p:cNvPr id="7" name="Table 6">
            <a:extLst>
              <a:ext uri="{FF2B5EF4-FFF2-40B4-BE49-F238E27FC236}">
                <a16:creationId xmlns:a16="http://schemas.microsoft.com/office/drawing/2014/main" id="{F59D6E33-7ECE-453E-9DEA-1E34D35DA9DB}"/>
              </a:ext>
            </a:extLst>
          </p:cNvPr>
          <p:cNvGraphicFramePr>
            <a:graphicFrameLocks noGrp="1"/>
          </p:cNvGraphicFramePr>
          <p:nvPr>
            <p:extLst>
              <p:ext uri="{D42A27DB-BD31-4B8C-83A1-F6EECF244321}">
                <p14:modId xmlns:p14="http://schemas.microsoft.com/office/powerpoint/2010/main" val="1791629966"/>
              </p:ext>
            </p:extLst>
          </p:nvPr>
        </p:nvGraphicFramePr>
        <p:xfrm>
          <a:off x="6535462" y="4264665"/>
          <a:ext cx="2953364" cy="1319968"/>
        </p:xfrm>
        <a:graphic>
          <a:graphicData uri="http://schemas.openxmlformats.org/drawingml/2006/table">
            <a:tbl>
              <a:tblPr firstRow="1" bandRow="1">
                <a:tableStyleId>{69012ECD-51FC-41F1-AA8D-1B2483CD663E}</a:tableStyleId>
              </a:tblPr>
              <a:tblGrid>
                <a:gridCol w="1098293">
                  <a:extLst>
                    <a:ext uri="{9D8B030D-6E8A-4147-A177-3AD203B41FA5}">
                      <a16:colId xmlns:a16="http://schemas.microsoft.com/office/drawing/2014/main" val="3474726044"/>
                    </a:ext>
                  </a:extLst>
                </a:gridCol>
                <a:gridCol w="1855071">
                  <a:extLst>
                    <a:ext uri="{9D8B030D-6E8A-4147-A177-3AD203B41FA5}">
                      <a16:colId xmlns:a16="http://schemas.microsoft.com/office/drawing/2014/main" val="3327475994"/>
                    </a:ext>
                  </a:extLst>
                </a:gridCol>
              </a:tblGrid>
              <a:tr h="329992">
                <a:tc>
                  <a:txBody>
                    <a:bodyPr/>
                    <a:lstStyle/>
                    <a:p>
                      <a:pPr algn="ctr"/>
                      <a:r>
                        <a:rPr lang="en-US" sz="1400" dirty="0"/>
                        <a:t>TCO</a:t>
                      </a:r>
                    </a:p>
                  </a:txBody>
                  <a:tcPr marL="108473" marR="108473" marT="54237" marB="54237"/>
                </a:tc>
                <a:tc>
                  <a:txBody>
                    <a:bodyPr/>
                    <a:lstStyle/>
                    <a:p>
                      <a:pPr algn="ctr"/>
                      <a:r>
                        <a:rPr lang="en-US" sz="1400" dirty="0"/>
                        <a:t>Mobility (cm</a:t>
                      </a:r>
                      <a:r>
                        <a:rPr lang="en-US" sz="1400" baseline="30000" dirty="0"/>
                        <a:t>2</a:t>
                      </a:r>
                      <a:r>
                        <a:rPr lang="en-US" sz="1400" baseline="0" dirty="0"/>
                        <a:t>/Vs)</a:t>
                      </a:r>
                      <a:endParaRPr lang="en-US" sz="1400" dirty="0"/>
                    </a:p>
                  </a:txBody>
                  <a:tcPr marL="108473" marR="108473" marT="54237" marB="54237"/>
                </a:tc>
                <a:extLst>
                  <a:ext uri="{0D108BD9-81ED-4DB2-BD59-A6C34878D82A}">
                    <a16:rowId xmlns:a16="http://schemas.microsoft.com/office/drawing/2014/main" val="401062874"/>
                  </a:ext>
                </a:extLst>
              </a:tr>
              <a:tr h="329992">
                <a:tc>
                  <a:txBody>
                    <a:bodyPr/>
                    <a:lstStyle/>
                    <a:p>
                      <a:pPr algn="ctr"/>
                      <a:r>
                        <a:rPr lang="en-US" sz="1400" dirty="0"/>
                        <a:t>ITO</a:t>
                      </a:r>
                    </a:p>
                  </a:txBody>
                  <a:tcPr marL="108473" marR="108473" marT="54237" marB="54237"/>
                </a:tc>
                <a:tc>
                  <a:txBody>
                    <a:bodyPr/>
                    <a:lstStyle/>
                    <a:p>
                      <a:pPr algn="ctr"/>
                      <a:r>
                        <a:rPr lang="en-US" sz="1400" dirty="0"/>
                        <a:t>10~30</a:t>
                      </a:r>
                    </a:p>
                  </a:txBody>
                  <a:tcPr marL="108473" marR="108473" marT="54237" marB="54237"/>
                </a:tc>
                <a:extLst>
                  <a:ext uri="{0D108BD9-81ED-4DB2-BD59-A6C34878D82A}">
                    <a16:rowId xmlns:a16="http://schemas.microsoft.com/office/drawing/2014/main" val="2945842833"/>
                  </a:ext>
                </a:extLst>
              </a:tr>
              <a:tr h="32999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err="1"/>
                        <a:t>Ti</a:t>
                      </a:r>
                      <a:r>
                        <a:rPr lang="en-US" sz="1400" dirty="0"/>
                        <a:t>: In</a:t>
                      </a:r>
                      <a:r>
                        <a:rPr lang="en-US" sz="1400" baseline="-25000" dirty="0"/>
                        <a:t>2</a:t>
                      </a:r>
                      <a:r>
                        <a:rPr lang="en-US" sz="1400" dirty="0"/>
                        <a:t>O</a:t>
                      </a:r>
                      <a:r>
                        <a:rPr lang="en-US" sz="1400" baseline="-25000" dirty="0"/>
                        <a:t>3 </a:t>
                      </a:r>
                      <a:r>
                        <a:rPr lang="en-US" sz="1400" baseline="30000" dirty="0"/>
                        <a:t>[1]</a:t>
                      </a:r>
                    </a:p>
                  </a:txBody>
                  <a:tcPr marL="108473" marR="108473" marT="54237" marB="54237"/>
                </a:tc>
                <a:tc>
                  <a:txBody>
                    <a:bodyPr/>
                    <a:lstStyle/>
                    <a:p>
                      <a:pPr algn="ctr"/>
                      <a:r>
                        <a:rPr lang="en-US" sz="1400" dirty="0"/>
                        <a:t>&gt;80</a:t>
                      </a:r>
                    </a:p>
                  </a:txBody>
                  <a:tcPr marL="108473" marR="108473" marT="54237" marB="54237"/>
                </a:tc>
                <a:extLst>
                  <a:ext uri="{0D108BD9-81ED-4DB2-BD59-A6C34878D82A}">
                    <a16:rowId xmlns:a16="http://schemas.microsoft.com/office/drawing/2014/main" val="2277275065"/>
                  </a:ext>
                </a:extLst>
              </a:tr>
              <a:tr h="329992">
                <a:tc>
                  <a:txBody>
                    <a:bodyPr/>
                    <a:lstStyle/>
                    <a:p>
                      <a:pPr algn="ctr"/>
                      <a:r>
                        <a:rPr lang="en-US" sz="1400" dirty="0" err="1"/>
                        <a:t>CdO</a:t>
                      </a:r>
                      <a:r>
                        <a:rPr lang="en-US" sz="1400" dirty="0"/>
                        <a:t> </a:t>
                      </a:r>
                      <a:r>
                        <a:rPr lang="en-US" sz="1400" baseline="30000" dirty="0"/>
                        <a:t>[2]</a:t>
                      </a:r>
                      <a:endParaRPr lang="en-US" sz="1400" dirty="0"/>
                    </a:p>
                  </a:txBody>
                  <a:tcPr marL="108473" marR="108473" marT="54237" marB="54237"/>
                </a:tc>
                <a:tc>
                  <a:txBody>
                    <a:bodyPr/>
                    <a:lstStyle/>
                    <a:p>
                      <a:pPr algn="ctr"/>
                      <a:r>
                        <a:rPr lang="en-US" sz="1400" dirty="0"/>
                        <a:t>200~1000</a:t>
                      </a:r>
                    </a:p>
                  </a:txBody>
                  <a:tcPr marL="108473" marR="108473" marT="54237" marB="54237"/>
                </a:tc>
                <a:extLst>
                  <a:ext uri="{0D108BD9-81ED-4DB2-BD59-A6C34878D82A}">
                    <a16:rowId xmlns:a16="http://schemas.microsoft.com/office/drawing/2014/main" val="1916551297"/>
                  </a:ext>
                </a:extLst>
              </a:tr>
            </a:tbl>
          </a:graphicData>
        </a:graphic>
      </p:graphicFrame>
      <p:sp>
        <p:nvSpPr>
          <p:cNvPr id="8" name="Rectangle 7">
            <a:extLst>
              <a:ext uri="{FF2B5EF4-FFF2-40B4-BE49-F238E27FC236}">
                <a16:creationId xmlns:a16="http://schemas.microsoft.com/office/drawing/2014/main" id="{015C78F9-19E2-4626-B194-8812A94AD29F}"/>
              </a:ext>
            </a:extLst>
          </p:cNvPr>
          <p:cNvSpPr/>
          <p:nvPr/>
        </p:nvSpPr>
        <p:spPr>
          <a:xfrm>
            <a:off x="6535462" y="5640191"/>
            <a:ext cx="3169375" cy="461665"/>
          </a:xfrm>
          <a:prstGeom prst="rect">
            <a:avLst/>
          </a:prstGeom>
        </p:spPr>
        <p:txBody>
          <a:bodyPr wrap="square">
            <a:spAutoFit/>
          </a:bodyPr>
          <a:lstStyle/>
          <a:p>
            <a:r>
              <a:rPr lang="en-US" sz="1200" dirty="0"/>
              <a:t>[1] Van </a:t>
            </a:r>
            <a:r>
              <a:rPr lang="en-US" sz="1200" dirty="0" err="1"/>
              <a:t>Hest</a:t>
            </a:r>
            <a:r>
              <a:rPr lang="en-US" sz="1200" dirty="0"/>
              <a:t>, et al. APL 87.3 (2005)</a:t>
            </a:r>
          </a:p>
          <a:p>
            <a:r>
              <a:rPr lang="en-US" sz="1200" dirty="0"/>
              <a:t>[2] </a:t>
            </a:r>
            <a:r>
              <a:rPr lang="en-US" sz="1200" dirty="0" err="1"/>
              <a:t>Vasheghani</a:t>
            </a:r>
            <a:r>
              <a:rPr lang="en-US" sz="1200" dirty="0"/>
              <a:t> Farahani, et al. JAP 109.7 (2011)</a:t>
            </a:r>
          </a:p>
        </p:txBody>
      </p:sp>
      <p:grpSp>
        <p:nvGrpSpPr>
          <p:cNvPr id="15" name="Group 14">
            <a:extLst>
              <a:ext uri="{FF2B5EF4-FFF2-40B4-BE49-F238E27FC236}">
                <a16:creationId xmlns:a16="http://schemas.microsoft.com/office/drawing/2014/main" id="{AF97FE2D-652B-4623-AC4B-300F42062E68}"/>
              </a:ext>
            </a:extLst>
          </p:cNvPr>
          <p:cNvGrpSpPr/>
          <p:nvPr/>
        </p:nvGrpSpPr>
        <p:grpSpPr>
          <a:xfrm>
            <a:off x="5807250" y="2058057"/>
            <a:ext cx="5226504" cy="1064522"/>
            <a:chOff x="5642603" y="1166880"/>
            <a:chExt cx="5226504" cy="1064522"/>
          </a:xfrm>
        </p:grpSpPr>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43736B55-CAF5-4BF8-997F-45F56D39E9CB}"/>
                    </a:ext>
                  </a:extLst>
                </p:cNvPr>
                <p:cNvSpPr/>
                <p:nvPr/>
              </p:nvSpPr>
              <p:spPr>
                <a:xfrm>
                  <a:off x="5642603" y="1166880"/>
                  <a:ext cx="4393702" cy="72032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solidFill>
                              <a:schemeClr val="tx1"/>
                            </a:solidFill>
                            <a:latin typeface="Cambria Math" panose="02040503050406030204" pitchFamily="18" charset="0"/>
                            <a:ea typeface="Cambria Math" panose="02040503050406030204" pitchFamily="18" charset="0"/>
                          </a:rPr>
                          <m:t>∆</m:t>
                        </m:r>
                        <m:r>
                          <a:rPr lang="en-US" i="1" smtClean="0">
                            <a:solidFill>
                              <a:schemeClr val="tx1"/>
                            </a:solidFill>
                            <a:latin typeface="Cambria Math" panose="02040503050406030204" pitchFamily="18" charset="0"/>
                            <a:ea typeface="Cambria Math" panose="02040503050406030204" pitchFamily="18" charset="0"/>
                          </a:rPr>
                          <m:t>𝜀</m:t>
                        </m:r>
                        <m:r>
                          <a:rPr lang="en-US" b="0" i="1" smtClean="0">
                            <a:solidFill>
                              <a:srgbClr val="000000"/>
                            </a:solidFill>
                            <a:latin typeface="Cambria Math" panose="02040503050406030204" pitchFamily="18" charset="0"/>
                            <a:ea typeface="Cambria Math" panose="02040503050406030204" pitchFamily="18" charset="0"/>
                          </a:rPr>
                          <m:t>=</m:t>
                        </m:r>
                        <m:r>
                          <a:rPr lang="en-US" b="0" i="1" smtClean="0">
                            <a:solidFill>
                              <a:srgbClr val="DC4405"/>
                            </a:solidFill>
                            <a:latin typeface="Cambria Math" panose="02040503050406030204" pitchFamily="18" charset="0"/>
                            <a:ea typeface="Cambria Math" panose="02040503050406030204" pitchFamily="18" charset="0"/>
                          </a:rPr>
                          <m:t>∆</m:t>
                        </m:r>
                        <m:sSub>
                          <m:sSubPr>
                            <m:ctrlPr>
                              <a:rPr lang="en-US" b="0" i="1" smtClean="0">
                                <a:solidFill>
                                  <a:srgbClr val="DC4405"/>
                                </a:solidFill>
                                <a:latin typeface="Cambria Math" panose="02040503050406030204" pitchFamily="18" charset="0"/>
                                <a:ea typeface="Cambria Math" panose="02040503050406030204" pitchFamily="18" charset="0"/>
                              </a:rPr>
                            </m:ctrlPr>
                          </m:sSubPr>
                          <m:e>
                            <m:r>
                              <a:rPr lang="en-US" b="0" i="1" smtClean="0">
                                <a:solidFill>
                                  <a:srgbClr val="DC4405"/>
                                </a:solidFill>
                                <a:latin typeface="Cambria Math" panose="02040503050406030204" pitchFamily="18" charset="0"/>
                                <a:ea typeface="Cambria Math" panose="02040503050406030204" pitchFamily="18" charset="0"/>
                              </a:rPr>
                              <m:t>𝑁</m:t>
                            </m:r>
                          </m:e>
                          <m:sub>
                            <m:r>
                              <a:rPr lang="en-US" b="0" i="1" smtClean="0">
                                <a:solidFill>
                                  <a:srgbClr val="DC4405"/>
                                </a:solidFill>
                                <a:latin typeface="Cambria Math" panose="02040503050406030204" pitchFamily="18" charset="0"/>
                                <a:ea typeface="Cambria Math" panose="02040503050406030204" pitchFamily="18" charset="0"/>
                              </a:rPr>
                              <m:t>𝑐</m:t>
                            </m:r>
                          </m:sub>
                        </m:sSub>
                        <m:f>
                          <m:fPr>
                            <m:ctrlPr>
                              <a:rPr lang="en-US" i="1">
                                <a:solidFill>
                                  <a:schemeClr val="tx1"/>
                                </a:solidFill>
                                <a:latin typeface="Cambria Math" panose="02040503050406030204" pitchFamily="18" charset="0"/>
                              </a:rPr>
                            </m:ctrlPr>
                          </m:fPr>
                          <m:num>
                            <m:sSup>
                              <m:sSupPr>
                                <m:ctrlPr>
                                  <a:rPr lang="en-US" i="1" smtClean="0">
                                    <a:solidFill>
                                      <a:schemeClr val="tx1"/>
                                    </a:solidFill>
                                    <a:latin typeface="Cambria Math" panose="02040503050406030204" pitchFamily="18" charset="0"/>
                                  </a:rPr>
                                </m:ctrlPr>
                              </m:sSupPr>
                              <m:e>
                                <m:r>
                                  <a:rPr lang="en-US" i="1">
                                    <a:solidFill>
                                      <a:schemeClr val="tx1"/>
                                    </a:solidFill>
                                    <a:latin typeface="Cambria Math" panose="02040503050406030204" pitchFamily="18" charset="0"/>
                                  </a:rPr>
                                  <m:t>𝑞</m:t>
                                </m:r>
                              </m:e>
                              <m:sup>
                                <m:r>
                                  <a:rPr lang="en-US">
                                    <a:solidFill>
                                      <a:schemeClr val="tx1"/>
                                    </a:solidFill>
                                    <a:latin typeface="Cambria Math" panose="02040503050406030204" pitchFamily="18" charset="0"/>
                                  </a:rPr>
                                  <m:t>2</m:t>
                                </m:r>
                              </m:sup>
                            </m:sSup>
                          </m:num>
                          <m:den>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𝜀</m:t>
                                </m:r>
                              </m:e>
                              <m:sub>
                                <m:r>
                                  <a:rPr lang="en-US">
                                    <a:solidFill>
                                      <a:schemeClr val="tx1"/>
                                    </a:solidFill>
                                    <a:latin typeface="Cambria Math" panose="02040503050406030204" pitchFamily="18" charset="0"/>
                                  </a:rPr>
                                  <m:t>0</m:t>
                                </m:r>
                              </m:sub>
                            </m:sSub>
                            <m:sSup>
                              <m:sSupPr>
                                <m:ctrlPr>
                                  <a:rPr lang="en-US" i="1">
                                    <a:solidFill>
                                      <a:schemeClr val="tx1"/>
                                    </a:solidFill>
                                    <a:latin typeface="Cambria Math" panose="02040503050406030204" pitchFamily="18" charset="0"/>
                                  </a:rPr>
                                </m:ctrlPr>
                              </m:sSupPr>
                              <m:e>
                                <m:r>
                                  <a:rPr lang="en-US" i="1">
                                    <a:solidFill>
                                      <a:schemeClr val="tx1"/>
                                    </a:solidFill>
                                    <a:latin typeface="Cambria Math" panose="02040503050406030204" pitchFamily="18" charset="0"/>
                                  </a:rPr>
                                  <m:t>𝑚</m:t>
                                </m:r>
                              </m:e>
                              <m:sup>
                                <m:r>
                                  <a:rPr lang="en-US">
                                    <a:solidFill>
                                      <a:schemeClr val="tx1"/>
                                    </a:solidFill>
                                    <a:latin typeface="Cambria Math" panose="02040503050406030204" pitchFamily="18" charset="0"/>
                                  </a:rPr>
                                  <m:t>∗</m:t>
                                </m:r>
                              </m:sup>
                            </m:sSup>
                            <m:r>
                              <a:rPr lang="en-US" i="1" smtClean="0">
                                <a:solidFill>
                                  <a:schemeClr val="tx1"/>
                                </a:solidFill>
                                <a:latin typeface="Cambria Math" panose="02040503050406030204" pitchFamily="18" charset="0"/>
                                <a:ea typeface="Cambria Math" panose="02040503050406030204" pitchFamily="18" charset="0"/>
                              </a:rPr>
                              <m:t>𝜔</m:t>
                            </m:r>
                          </m:den>
                        </m:f>
                        <m:d>
                          <m:dPr>
                            <m:ctrlPr>
                              <a:rPr lang="en-US"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m:t>
                            </m:r>
                            <m:f>
                              <m:fPr>
                                <m:ctrlPr>
                                  <a:rPr lang="en-US" i="1" smtClean="0">
                                    <a:solidFill>
                                      <a:schemeClr val="tx1"/>
                                    </a:solidFill>
                                    <a:latin typeface="Cambria Math" panose="02040503050406030204" pitchFamily="18" charset="0"/>
                                  </a:rPr>
                                </m:ctrlPr>
                              </m:fPr>
                              <m:num>
                                <m:r>
                                  <a:rPr lang="en-US" b="0" i="1" smtClean="0">
                                    <a:solidFill>
                                      <a:schemeClr val="tx1"/>
                                    </a:solidFill>
                                    <a:latin typeface="Cambria Math" panose="02040503050406030204" pitchFamily="18" charset="0"/>
                                    <a:ea typeface="Cambria Math" panose="02040503050406030204" pitchFamily="18" charset="0"/>
                                  </a:rPr>
                                  <m:t>𝜔</m:t>
                                </m:r>
                              </m:num>
                              <m:den>
                                <m:sSup>
                                  <m:sSupPr>
                                    <m:ctrlPr>
                                      <a:rPr lang="en-US" i="1" smtClean="0">
                                        <a:solidFill>
                                          <a:schemeClr val="tx1"/>
                                        </a:solidFill>
                                        <a:latin typeface="Cambria Math" panose="02040503050406030204" pitchFamily="18" charset="0"/>
                                      </a:rPr>
                                    </m:ctrlPr>
                                  </m:sSupPr>
                                  <m:e>
                                    <m:r>
                                      <a:rPr lang="en-US" i="1" smtClean="0">
                                        <a:solidFill>
                                          <a:schemeClr val="tx1"/>
                                        </a:solidFill>
                                        <a:latin typeface="Cambria Math" panose="02040503050406030204" pitchFamily="18" charset="0"/>
                                        <a:ea typeface="Cambria Math" panose="02040503050406030204" pitchFamily="18" charset="0"/>
                                      </a:rPr>
                                      <m:t>𝜔</m:t>
                                    </m:r>
                                  </m:e>
                                  <m:sup>
                                    <m:r>
                                      <a:rPr lang="en-US" b="0" i="1" smtClean="0">
                                        <a:solidFill>
                                          <a:schemeClr val="tx1"/>
                                        </a:solidFill>
                                        <a:latin typeface="Cambria Math" panose="02040503050406030204" pitchFamily="18" charset="0"/>
                                      </a:rPr>
                                      <m:t>2</m:t>
                                    </m:r>
                                  </m:sup>
                                </m:sSup>
                                <m:r>
                                  <a:rPr lang="en-US" b="0" i="1" smtClean="0">
                                    <a:solidFill>
                                      <a:schemeClr val="tx1"/>
                                    </a:solidFill>
                                    <a:latin typeface="Cambria Math" panose="02040503050406030204" pitchFamily="18" charset="0"/>
                                  </a:rPr>
                                  <m:t>+</m:t>
                                </m:r>
                                <m:sSup>
                                  <m:sSupPr>
                                    <m:ctrlPr>
                                      <a:rPr lang="en-US" b="0" i="1" smtClean="0">
                                        <a:solidFill>
                                          <a:schemeClr val="tx1"/>
                                        </a:solidFill>
                                        <a:latin typeface="Cambria Math" panose="02040503050406030204" pitchFamily="18" charset="0"/>
                                      </a:rPr>
                                    </m:ctrlPr>
                                  </m:sSupPr>
                                  <m:e>
                                    <m:r>
                                      <m:rPr>
                                        <m:sty m:val="p"/>
                                      </m:rPr>
                                      <a:rPr lang="el-GR" b="0" i="1" smtClean="0">
                                        <a:solidFill>
                                          <a:schemeClr val="tx1"/>
                                        </a:solidFill>
                                        <a:latin typeface="Cambria Math" panose="02040503050406030204" pitchFamily="18" charset="0"/>
                                        <a:ea typeface="Cambria Math" panose="02040503050406030204" pitchFamily="18" charset="0"/>
                                      </a:rPr>
                                      <m:t>Γ</m:t>
                                    </m:r>
                                  </m:e>
                                  <m:sup>
                                    <m:r>
                                      <a:rPr lang="en-US" b="0" i="1" smtClean="0">
                                        <a:solidFill>
                                          <a:schemeClr val="tx1"/>
                                        </a:solidFill>
                                        <a:latin typeface="Cambria Math" panose="02040503050406030204" pitchFamily="18" charset="0"/>
                                      </a:rPr>
                                      <m:t>2</m:t>
                                    </m:r>
                                  </m:sup>
                                </m:sSup>
                              </m:den>
                            </m:f>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𝑖</m:t>
                            </m:r>
                            <m:f>
                              <m:fPr>
                                <m:ctrlPr>
                                  <a:rPr lang="en-US" b="0" i="1" smtClean="0">
                                    <a:solidFill>
                                      <a:schemeClr val="tx1"/>
                                    </a:solidFill>
                                    <a:latin typeface="Cambria Math" panose="02040503050406030204" pitchFamily="18" charset="0"/>
                                  </a:rPr>
                                </m:ctrlPr>
                              </m:fPr>
                              <m:num>
                                <m:r>
                                  <m:rPr>
                                    <m:sty m:val="p"/>
                                  </m:rPr>
                                  <a:rPr lang="el-GR" b="0" i="1" smtClean="0">
                                    <a:solidFill>
                                      <a:schemeClr val="tx1"/>
                                    </a:solidFill>
                                    <a:latin typeface="Cambria Math" panose="02040503050406030204" pitchFamily="18" charset="0"/>
                                    <a:ea typeface="Cambria Math" panose="02040503050406030204" pitchFamily="18" charset="0"/>
                                  </a:rPr>
                                  <m:t>Γ</m:t>
                                </m:r>
                              </m:num>
                              <m:den>
                                <m:sSup>
                                  <m:sSupPr>
                                    <m:ctrlPr>
                                      <a:rPr lang="en-US" i="1">
                                        <a:solidFill>
                                          <a:schemeClr val="tx1"/>
                                        </a:solidFill>
                                        <a:latin typeface="Cambria Math" panose="02040503050406030204" pitchFamily="18" charset="0"/>
                                      </a:rPr>
                                    </m:ctrlPr>
                                  </m:sSupPr>
                                  <m:e>
                                    <m:r>
                                      <a:rPr lang="en-US" i="1">
                                        <a:solidFill>
                                          <a:schemeClr val="tx1"/>
                                        </a:solidFill>
                                        <a:latin typeface="Cambria Math" panose="02040503050406030204" pitchFamily="18" charset="0"/>
                                        <a:ea typeface="Cambria Math" panose="02040503050406030204" pitchFamily="18" charset="0"/>
                                      </a:rPr>
                                      <m:t>𝜔</m:t>
                                    </m:r>
                                  </m:e>
                                  <m:sup>
                                    <m:r>
                                      <a:rPr lang="en-US" i="1">
                                        <a:solidFill>
                                          <a:schemeClr val="tx1"/>
                                        </a:solidFill>
                                        <a:latin typeface="Cambria Math" panose="02040503050406030204" pitchFamily="18" charset="0"/>
                                      </a:rPr>
                                      <m:t>2</m:t>
                                    </m:r>
                                  </m:sup>
                                </m:sSup>
                                <m:r>
                                  <a:rPr lang="en-US" i="1">
                                    <a:solidFill>
                                      <a:schemeClr val="tx1"/>
                                    </a:solidFill>
                                    <a:latin typeface="Cambria Math" panose="02040503050406030204" pitchFamily="18" charset="0"/>
                                  </a:rPr>
                                  <m:t>+</m:t>
                                </m:r>
                                <m:sSup>
                                  <m:sSupPr>
                                    <m:ctrlPr>
                                      <a:rPr lang="en-US" i="1">
                                        <a:solidFill>
                                          <a:schemeClr val="tx1"/>
                                        </a:solidFill>
                                        <a:latin typeface="Cambria Math" panose="02040503050406030204" pitchFamily="18" charset="0"/>
                                      </a:rPr>
                                    </m:ctrlPr>
                                  </m:sSupPr>
                                  <m:e>
                                    <m:r>
                                      <m:rPr>
                                        <m:sty m:val="p"/>
                                      </m:rPr>
                                      <a:rPr lang="el-GR" i="1">
                                        <a:solidFill>
                                          <a:schemeClr val="tx1"/>
                                        </a:solidFill>
                                        <a:latin typeface="Cambria Math" panose="02040503050406030204" pitchFamily="18" charset="0"/>
                                        <a:ea typeface="Cambria Math" panose="02040503050406030204" pitchFamily="18" charset="0"/>
                                      </a:rPr>
                                      <m:t>Γ</m:t>
                                    </m:r>
                                  </m:e>
                                  <m:sup>
                                    <m:r>
                                      <a:rPr lang="en-US" i="1">
                                        <a:solidFill>
                                          <a:schemeClr val="tx1"/>
                                        </a:solidFill>
                                        <a:latin typeface="Cambria Math" panose="02040503050406030204" pitchFamily="18" charset="0"/>
                                      </a:rPr>
                                      <m:t>2</m:t>
                                    </m:r>
                                  </m:sup>
                                </m:sSup>
                              </m:den>
                            </m:f>
                          </m:e>
                        </m:d>
                      </m:oMath>
                    </m:oMathPara>
                  </a14:m>
                  <a:endParaRPr lang="en-US" dirty="0"/>
                </a:p>
              </p:txBody>
            </p:sp>
          </mc:Choice>
          <mc:Fallback xmlns="">
            <p:sp>
              <p:nvSpPr>
                <p:cNvPr id="3" name="Rectangle 2">
                  <a:extLst>
                    <a:ext uri="{FF2B5EF4-FFF2-40B4-BE49-F238E27FC236}">
                      <a16:creationId xmlns:a16="http://schemas.microsoft.com/office/drawing/2014/main" id="{43736B55-CAF5-4BF8-997F-45F56D39E9CB}"/>
                    </a:ext>
                  </a:extLst>
                </p:cNvPr>
                <p:cNvSpPr>
                  <a:spLocks noRot="1" noChangeAspect="1" noMove="1" noResize="1" noEditPoints="1" noAdjustHandles="1" noChangeArrowheads="1" noChangeShapeType="1" noTextEdit="1"/>
                </p:cNvSpPr>
                <p:nvPr/>
              </p:nvSpPr>
              <p:spPr>
                <a:xfrm>
                  <a:off x="5642603" y="1166880"/>
                  <a:ext cx="4393702" cy="720325"/>
                </a:xfrm>
                <a:prstGeom prst="rect">
                  <a:avLst/>
                </a:prstGeom>
                <a:blipFill>
                  <a:blip r:embed="rId3"/>
                  <a:stretch>
                    <a:fillRect/>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95A284E5-5840-4448-A19F-C684F0B22F72}"/>
                </a:ext>
              </a:extLst>
            </p:cNvPr>
            <p:cNvSpPr txBox="1"/>
            <p:nvPr/>
          </p:nvSpPr>
          <p:spPr>
            <a:xfrm>
              <a:off x="6469510" y="1862070"/>
              <a:ext cx="2139240" cy="369332"/>
            </a:xfrm>
            <a:prstGeom prst="rect">
              <a:avLst/>
            </a:prstGeom>
            <a:noFill/>
          </p:spPr>
          <p:txBody>
            <a:bodyPr wrap="none" rtlCol="0">
              <a:spAutoFit/>
            </a:bodyPr>
            <a:lstStyle/>
            <a:p>
              <a:r>
                <a:rPr lang="en-US" dirty="0">
                  <a:solidFill>
                    <a:srgbClr val="0000FF"/>
                  </a:solidFill>
                </a:rPr>
                <a:t>wavelength tuning</a:t>
              </a:r>
            </a:p>
          </p:txBody>
        </p:sp>
        <p:sp>
          <p:nvSpPr>
            <p:cNvPr id="11" name="TextBox 10">
              <a:extLst>
                <a:ext uri="{FF2B5EF4-FFF2-40B4-BE49-F238E27FC236}">
                  <a16:creationId xmlns:a16="http://schemas.microsoft.com/office/drawing/2014/main" id="{730704B0-B8E4-4244-B46E-56361520B7F3}"/>
                </a:ext>
              </a:extLst>
            </p:cNvPr>
            <p:cNvSpPr txBox="1"/>
            <p:nvPr/>
          </p:nvSpPr>
          <p:spPr>
            <a:xfrm>
              <a:off x="8784882" y="1862070"/>
              <a:ext cx="2084225" cy="369332"/>
            </a:xfrm>
            <a:prstGeom prst="rect">
              <a:avLst/>
            </a:prstGeom>
            <a:noFill/>
          </p:spPr>
          <p:txBody>
            <a:bodyPr wrap="none" rtlCol="0">
              <a:spAutoFit/>
            </a:bodyPr>
            <a:lstStyle/>
            <a:p>
              <a:r>
                <a:rPr lang="en-US" dirty="0">
                  <a:solidFill>
                    <a:srgbClr val="FF3300"/>
                  </a:solidFill>
                </a:rPr>
                <a:t>plasma absorption</a:t>
              </a:r>
            </a:p>
          </p:txBody>
        </p:sp>
        <p:sp>
          <p:nvSpPr>
            <p:cNvPr id="12" name="Rectangle 11">
              <a:extLst>
                <a:ext uri="{FF2B5EF4-FFF2-40B4-BE49-F238E27FC236}">
                  <a16:creationId xmlns:a16="http://schemas.microsoft.com/office/drawing/2014/main" id="{D565157B-AAB1-437B-8DCD-902196E55789}"/>
                </a:ext>
              </a:extLst>
            </p:cNvPr>
            <p:cNvSpPr/>
            <p:nvPr/>
          </p:nvSpPr>
          <p:spPr bwMode="auto">
            <a:xfrm>
              <a:off x="7539130" y="1238250"/>
              <a:ext cx="1069620" cy="623820"/>
            </a:xfrm>
            <a:prstGeom prst="rect">
              <a:avLst/>
            </a:prstGeom>
            <a:noFill/>
            <a:ln w="19050" cap="flat" cmpd="sng" algn="ctr">
              <a:solidFill>
                <a:srgbClr val="0000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13" name="Rectangle 12">
              <a:extLst>
                <a:ext uri="{FF2B5EF4-FFF2-40B4-BE49-F238E27FC236}">
                  <a16:creationId xmlns:a16="http://schemas.microsoft.com/office/drawing/2014/main" id="{372AE4DF-886E-4E7C-9EC2-442FB946B328}"/>
                </a:ext>
              </a:extLst>
            </p:cNvPr>
            <p:cNvSpPr/>
            <p:nvPr/>
          </p:nvSpPr>
          <p:spPr bwMode="auto">
            <a:xfrm>
              <a:off x="8808034" y="1238250"/>
              <a:ext cx="964616" cy="623820"/>
            </a:xfrm>
            <a:prstGeom prst="rect">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grpSp>
      <mc:AlternateContent xmlns:mc="http://schemas.openxmlformats.org/markup-compatibility/2006" xmlns:a14="http://schemas.microsoft.com/office/drawing/2010/main">
        <mc:Choice Requires="a14">
          <p:sp>
            <p:nvSpPr>
              <p:cNvPr id="14" name="Rectangle 13">
                <a:extLst>
                  <a:ext uri="{FF2B5EF4-FFF2-40B4-BE49-F238E27FC236}">
                    <a16:creationId xmlns:a16="http://schemas.microsoft.com/office/drawing/2014/main" id="{A7C79E9B-D830-4C21-B281-CF11ADC4F8BD}"/>
                  </a:ext>
                </a:extLst>
              </p:cNvPr>
              <p:cNvSpPr/>
              <p:nvPr/>
            </p:nvSpPr>
            <p:spPr>
              <a:xfrm>
                <a:off x="7435331" y="3586844"/>
                <a:ext cx="1288045" cy="65614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chemeClr val="tx1"/>
                              </a:solidFill>
                              <a:latin typeface="Cambria Math" panose="02040503050406030204" pitchFamily="18" charset="0"/>
                            </a:rPr>
                          </m:ctrlPr>
                        </m:sSubPr>
                        <m:e>
                          <m:r>
                            <a:rPr lang="en-US" i="1" smtClean="0">
                              <a:solidFill>
                                <a:schemeClr val="tx1"/>
                              </a:solidFill>
                              <a:latin typeface="Cambria Math" panose="02040503050406030204" pitchFamily="18" charset="0"/>
                              <a:ea typeface="Cambria Math" panose="02040503050406030204" pitchFamily="18" charset="0"/>
                            </a:rPr>
                            <m:t>𝜀</m:t>
                          </m:r>
                        </m:e>
                        <m:sub>
                          <m:r>
                            <a:rPr lang="en-US" b="0" i="1" smtClean="0">
                              <a:solidFill>
                                <a:schemeClr val="tx1"/>
                              </a:solidFill>
                              <a:latin typeface="Cambria Math" panose="02040503050406030204" pitchFamily="18" charset="0"/>
                            </a:rPr>
                            <m:t>2</m:t>
                          </m:r>
                        </m:sub>
                      </m:sSub>
                      <m:r>
                        <a:rPr lang="en-US" i="1" smtClean="0">
                          <a:solidFill>
                            <a:schemeClr val="tx1"/>
                          </a:solidFill>
                          <a:latin typeface="Cambria Math" panose="02040503050406030204" pitchFamily="18" charset="0"/>
                          <a:ea typeface="Cambria Math" panose="02040503050406030204" pitchFamily="18" charset="0"/>
                        </a:rPr>
                        <m:t>∝</m:t>
                      </m:r>
                      <m:r>
                        <m:rPr>
                          <m:sty m:val="p"/>
                        </m:rPr>
                        <a:rPr lang="en-US" smtClean="0">
                          <a:solidFill>
                            <a:schemeClr val="tx1"/>
                          </a:solidFill>
                          <a:latin typeface="Cambria Math" panose="02040503050406030204" pitchFamily="18" charset="0"/>
                        </a:rPr>
                        <m:t>Γ</m:t>
                      </m:r>
                      <m:r>
                        <a:rPr lang="en-US" i="1" smtClean="0">
                          <a:solidFill>
                            <a:schemeClr val="tx1"/>
                          </a:solidFill>
                          <a:latin typeface="Cambria Math" panose="02040503050406030204" pitchFamily="18" charset="0"/>
                          <a:ea typeface="Cambria Math" panose="02040503050406030204" pitchFamily="18" charset="0"/>
                        </a:rPr>
                        <m:t>∝</m:t>
                      </m:r>
                      <m:f>
                        <m:fPr>
                          <m:ctrlPr>
                            <a:rPr lang="en-US" i="1">
                              <a:solidFill>
                                <a:schemeClr val="tx1"/>
                              </a:solidFill>
                              <a:latin typeface="Cambria Math" panose="02040503050406030204" pitchFamily="18" charset="0"/>
                            </a:rPr>
                          </m:ctrlPr>
                        </m:fPr>
                        <m:num>
                          <m:r>
                            <a:rPr lang="en-US" b="0" i="1" smtClean="0">
                              <a:solidFill>
                                <a:schemeClr val="tx1"/>
                              </a:solidFill>
                              <a:latin typeface="Cambria Math" panose="02040503050406030204" pitchFamily="18" charset="0"/>
                            </a:rPr>
                            <m:t>1</m:t>
                          </m:r>
                        </m:num>
                        <m:den>
                          <m:r>
                            <a:rPr lang="en-US" i="1">
                              <a:solidFill>
                                <a:schemeClr val="tx1"/>
                              </a:solidFill>
                              <a:latin typeface="Cambria Math" panose="02040503050406030204" pitchFamily="18" charset="0"/>
                              <a:ea typeface="Cambria Math" panose="02040503050406030204" pitchFamily="18" charset="0"/>
                            </a:rPr>
                            <m:t>𝜇</m:t>
                          </m:r>
                        </m:den>
                      </m:f>
                    </m:oMath>
                  </m:oMathPara>
                </a14:m>
                <a:endParaRPr lang="en-US" dirty="0">
                  <a:solidFill>
                    <a:schemeClr val="tx1"/>
                  </a:solidFill>
                </a:endParaRPr>
              </a:p>
            </p:txBody>
          </p:sp>
        </mc:Choice>
        <mc:Fallback xmlns="">
          <p:sp>
            <p:nvSpPr>
              <p:cNvPr id="14" name="Rectangle 13">
                <a:extLst>
                  <a:ext uri="{FF2B5EF4-FFF2-40B4-BE49-F238E27FC236}">
                    <a16:creationId xmlns:a16="http://schemas.microsoft.com/office/drawing/2014/main" id="{A7C79E9B-D830-4C21-B281-CF11ADC4F8BD}"/>
                  </a:ext>
                </a:extLst>
              </p:cNvPr>
              <p:cNvSpPr>
                <a:spLocks noRot="1" noChangeAspect="1" noMove="1" noResize="1" noEditPoints="1" noAdjustHandles="1" noChangeArrowheads="1" noChangeShapeType="1" noTextEdit="1"/>
              </p:cNvSpPr>
              <p:nvPr/>
            </p:nvSpPr>
            <p:spPr>
              <a:xfrm>
                <a:off x="7435331" y="3586844"/>
                <a:ext cx="1288045" cy="656142"/>
              </a:xfrm>
              <a:prstGeom prst="rect">
                <a:avLst/>
              </a:prstGeom>
              <a:blipFill>
                <a:blip r:embed="rId4"/>
                <a:stretch>
                  <a:fillRect/>
                </a:stretch>
              </a:blipFill>
            </p:spPr>
            <p:txBody>
              <a:bodyPr/>
              <a:lstStyle/>
              <a:p>
                <a:r>
                  <a:rPr lang="en-US">
                    <a:noFill/>
                  </a:rPr>
                  <a:t> </a:t>
                </a:r>
              </a:p>
            </p:txBody>
          </p:sp>
        </mc:Fallback>
      </mc:AlternateContent>
      <p:sp>
        <p:nvSpPr>
          <p:cNvPr id="16" name="Rectangle 15">
            <a:extLst>
              <a:ext uri="{FF2B5EF4-FFF2-40B4-BE49-F238E27FC236}">
                <a16:creationId xmlns:a16="http://schemas.microsoft.com/office/drawing/2014/main" id="{66BE2CEC-2002-48D0-946E-B77A078F76F0}"/>
              </a:ext>
            </a:extLst>
          </p:cNvPr>
          <p:cNvSpPr/>
          <p:nvPr/>
        </p:nvSpPr>
        <p:spPr>
          <a:xfrm>
            <a:off x="5595170" y="3185434"/>
            <a:ext cx="2643416" cy="338554"/>
          </a:xfrm>
          <a:prstGeom prst="rect">
            <a:avLst/>
          </a:prstGeom>
        </p:spPr>
        <p:txBody>
          <a:bodyPr wrap="none">
            <a:spAutoFit/>
          </a:bodyPr>
          <a:lstStyle/>
          <a:p>
            <a:r>
              <a:rPr lang="en-US" sz="1600" dirty="0">
                <a:solidFill>
                  <a:srgbClr val="DC4405"/>
                </a:solidFill>
                <a:ea typeface="Arial Unicode MS" pitchFamily="34" charset="-122"/>
                <a:cs typeface="Arial Unicode MS" pitchFamily="34" charset="-122"/>
              </a:rPr>
              <a:t>Imaginary part of permittivity</a:t>
            </a:r>
          </a:p>
        </p:txBody>
      </p:sp>
      <p:sp>
        <p:nvSpPr>
          <p:cNvPr id="17" name="TextBox 16">
            <a:extLst>
              <a:ext uri="{FF2B5EF4-FFF2-40B4-BE49-F238E27FC236}">
                <a16:creationId xmlns:a16="http://schemas.microsoft.com/office/drawing/2014/main" id="{9F009ABE-D6A6-4C85-AF67-5B287E214E56}"/>
              </a:ext>
            </a:extLst>
          </p:cNvPr>
          <p:cNvSpPr txBox="1"/>
          <p:nvPr/>
        </p:nvSpPr>
        <p:spPr>
          <a:xfrm>
            <a:off x="5533387" y="1744902"/>
            <a:ext cx="5619750" cy="338554"/>
          </a:xfrm>
          <a:prstGeom prst="rect">
            <a:avLst/>
          </a:prstGeom>
          <a:noFill/>
        </p:spPr>
        <p:txBody>
          <a:bodyPr wrap="square" rtlCol="0">
            <a:spAutoFit/>
          </a:bodyPr>
          <a:lstStyle/>
          <a:p>
            <a:r>
              <a:rPr lang="en-US" sz="1600" dirty="0">
                <a:solidFill>
                  <a:srgbClr val="DC4405"/>
                </a:solidFill>
              </a:rPr>
              <a:t>Plasma dispersion</a:t>
            </a:r>
          </a:p>
        </p:txBody>
      </p:sp>
      <p:sp>
        <p:nvSpPr>
          <p:cNvPr id="19" name="TextBox 18">
            <a:extLst>
              <a:ext uri="{FF2B5EF4-FFF2-40B4-BE49-F238E27FC236}">
                <a16:creationId xmlns:a16="http://schemas.microsoft.com/office/drawing/2014/main" id="{B4145EFB-EAF0-49A5-8B15-D9FF50A9C762}"/>
              </a:ext>
            </a:extLst>
          </p:cNvPr>
          <p:cNvSpPr txBox="1"/>
          <p:nvPr/>
        </p:nvSpPr>
        <p:spPr>
          <a:xfrm>
            <a:off x="5322291" y="1309686"/>
            <a:ext cx="2672206" cy="338554"/>
          </a:xfrm>
          <a:prstGeom prst="rect">
            <a:avLst/>
          </a:prstGeom>
          <a:noFill/>
        </p:spPr>
        <p:txBody>
          <a:bodyPr wrap="none" rtlCol="0">
            <a:spAutoFit/>
          </a:bodyPr>
          <a:lstStyle/>
          <a:p>
            <a:r>
              <a:rPr lang="en-US" sz="1600" dirty="0">
                <a:solidFill>
                  <a:srgbClr val="1C75BC"/>
                </a:solidFill>
              </a:rPr>
              <a:t>Carrier mobility </a:t>
            </a:r>
            <a:r>
              <a:rPr lang="en-US" sz="1600" i="1" dirty="0">
                <a:solidFill>
                  <a:srgbClr val="1C75BC"/>
                </a:solidFill>
              </a:rPr>
              <a:t>vs</a:t>
            </a:r>
            <a:r>
              <a:rPr lang="en-US" sz="1600" dirty="0">
                <a:solidFill>
                  <a:srgbClr val="1C75BC"/>
                </a:solidFill>
              </a:rPr>
              <a:t> optical loss</a:t>
            </a:r>
          </a:p>
        </p:txBody>
      </p:sp>
    </p:spTree>
    <p:extLst>
      <p:ext uri="{BB962C8B-B14F-4D97-AF65-F5344CB8AC3E}">
        <p14:creationId xmlns:p14="http://schemas.microsoft.com/office/powerpoint/2010/main" val="329360766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EB1E3074-EDA1-4E2A-A341-1B9BAF42DFC5}"/>
              </a:ext>
            </a:extLst>
          </p:cNvPr>
          <p:cNvSpPr>
            <a:spLocks noGrp="1"/>
          </p:cNvSpPr>
          <p:nvPr>
            <p:ph type="pic" sz="quarter" idx="10"/>
          </p:nvPr>
        </p:nvSpPr>
        <p:spPr/>
      </p:sp>
      <p:pic>
        <p:nvPicPr>
          <p:cNvPr id="5" name="Picture 4">
            <a:extLst>
              <a:ext uri="{FF2B5EF4-FFF2-40B4-BE49-F238E27FC236}">
                <a16:creationId xmlns:a16="http://schemas.microsoft.com/office/drawing/2014/main" id="{FADD39FA-1A2B-4A56-9AFF-5EB31F4482E6}"/>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950859" y="1377315"/>
            <a:ext cx="5257800" cy="2538730"/>
          </a:xfrm>
          <a:prstGeom prst="rect">
            <a:avLst/>
          </a:prstGeom>
        </p:spPr>
      </p:pic>
      <p:pic>
        <p:nvPicPr>
          <p:cNvPr id="6" name="Picture 5">
            <a:extLst>
              <a:ext uri="{FF2B5EF4-FFF2-40B4-BE49-F238E27FC236}">
                <a16:creationId xmlns:a16="http://schemas.microsoft.com/office/drawing/2014/main" id="{0EF3110A-574A-4353-8E68-9E31B6164618}"/>
              </a:ext>
            </a:extLst>
          </p:cNvPr>
          <p:cNvPicPr/>
          <p:nvPr/>
        </p:nvPicPr>
        <p:blipFill>
          <a:blip r:embed="rId3" cstate="print">
            <a:extLst>
              <a:ext uri="{28A0092B-C50C-407E-A947-70E740481C1C}">
                <a14:useLocalDpi xmlns:a14="http://schemas.microsoft.com/office/drawing/2010/main" val="0"/>
              </a:ext>
            </a:extLst>
          </a:blip>
          <a:stretch>
            <a:fillRect/>
          </a:stretch>
        </p:blipFill>
        <p:spPr bwMode="auto">
          <a:xfrm>
            <a:off x="6538640" y="1256127"/>
            <a:ext cx="5126355" cy="1937385"/>
          </a:xfrm>
          <a:prstGeom prst="rect">
            <a:avLst/>
          </a:prstGeom>
          <a:noFill/>
          <a:ln>
            <a:noFill/>
          </a:ln>
        </p:spPr>
      </p:pic>
      <p:pic>
        <p:nvPicPr>
          <p:cNvPr id="7" name="Picture 6">
            <a:extLst>
              <a:ext uri="{FF2B5EF4-FFF2-40B4-BE49-F238E27FC236}">
                <a16:creationId xmlns:a16="http://schemas.microsoft.com/office/drawing/2014/main" id="{97B4EEA8-E9B9-414A-9DF7-AF7F659B8925}"/>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6538640" y="3429000"/>
            <a:ext cx="5257800" cy="3037205"/>
          </a:xfrm>
          <a:prstGeom prst="rect">
            <a:avLst/>
          </a:prstGeom>
        </p:spPr>
      </p:pic>
    </p:spTree>
    <p:extLst>
      <p:ext uri="{BB962C8B-B14F-4D97-AF65-F5344CB8AC3E}">
        <p14:creationId xmlns:p14="http://schemas.microsoft.com/office/powerpoint/2010/main" val="23184528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4DEA4F9-CCD3-406B-A7C9-EC07EB6AC505}"/>
              </a:ext>
            </a:extLst>
          </p:cNvPr>
          <p:cNvSpPr>
            <a:spLocks noGrp="1"/>
          </p:cNvSpPr>
          <p:nvPr>
            <p:ph type="pic" sz="quarter" idx="10"/>
          </p:nvPr>
        </p:nvSpPr>
        <p:spPr/>
      </p:sp>
      <p:pic>
        <p:nvPicPr>
          <p:cNvPr id="5" name="Picture 4" descr="A picture containing table, photo, sitting, computer&#10;&#10;Description automatically generated">
            <a:extLst>
              <a:ext uri="{FF2B5EF4-FFF2-40B4-BE49-F238E27FC236}">
                <a16:creationId xmlns:a16="http://schemas.microsoft.com/office/drawing/2014/main" id="{3DE8C0FC-3680-489D-AC4D-09B016673037}"/>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746663" y="2678315"/>
            <a:ext cx="5257800" cy="3205480"/>
          </a:xfrm>
          <a:prstGeom prst="rect">
            <a:avLst/>
          </a:prstGeom>
        </p:spPr>
      </p:pic>
      <p:pic>
        <p:nvPicPr>
          <p:cNvPr id="6" name="Picture 5" descr="A picture containing light&#10;&#10;Description automatically generated">
            <a:extLst>
              <a:ext uri="{FF2B5EF4-FFF2-40B4-BE49-F238E27FC236}">
                <a16:creationId xmlns:a16="http://schemas.microsoft.com/office/drawing/2014/main" id="{2D6112E3-A2E3-4D9E-BF92-E36705775F3F}"/>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746663" y="568572"/>
            <a:ext cx="5257800" cy="1841500"/>
          </a:xfrm>
          <a:prstGeom prst="rect">
            <a:avLst/>
          </a:prstGeom>
        </p:spPr>
      </p:pic>
      <p:pic>
        <p:nvPicPr>
          <p:cNvPr id="9" name="Picture 8">
            <a:extLst>
              <a:ext uri="{FF2B5EF4-FFF2-40B4-BE49-F238E27FC236}">
                <a16:creationId xmlns:a16="http://schemas.microsoft.com/office/drawing/2014/main" id="{CDCE3145-7BE3-4799-B8A6-3CFD82157C5D}"/>
              </a:ext>
            </a:extLst>
          </p:cNvPr>
          <p:cNvPicPr>
            <a:picLocks noChangeAspect="1"/>
          </p:cNvPicPr>
          <p:nvPr/>
        </p:nvPicPr>
        <p:blipFill>
          <a:blip r:embed="rId4"/>
          <a:stretch>
            <a:fillRect/>
          </a:stretch>
        </p:blipFill>
        <p:spPr>
          <a:xfrm>
            <a:off x="8083868" y="568572"/>
            <a:ext cx="3802148" cy="2909542"/>
          </a:xfrm>
          <a:prstGeom prst="rect">
            <a:avLst/>
          </a:prstGeom>
        </p:spPr>
      </p:pic>
    </p:spTree>
    <p:extLst>
      <p:ext uri="{BB962C8B-B14F-4D97-AF65-F5344CB8AC3E}">
        <p14:creationId xmlns:p14="http://schemas.microsoft.com/office/powerpoint/2010/main" val="188173578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E0B6514D-3AE9-47D1-BA1F-D637B795EB1C}"/>
              </a:ext>
            </a:extLst>
          </p:cNvPr>
          <p:cNvSpPr>
            <a:spLocks noGrp="1"/>
          </p:cNvSpPr>
          <p:nvPr>
            <p:ph type="pic" sz="quarter" idx="10"/>
          </p:nvPr>
        </p:nvSpPr>
        <p:spPr/>
      </p:sp>
      <p:pic>
        <p:nvPicPr>
          <p:cNvPr id="5" name="Picture 4">
            <a:extLst>
              <a:ext uri="{FF2B5EF4-FFF2-40B4-BE49-F238E27FC236}">
                <a16:creationId xmlns:a16="http://schemas.microsoft.com/office/drawing/2014/main" id="{C12661C9-D7B0-4B54-9589-0163584A813A}"/>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10437" y="501401"/>
            <a:ext cx="3286125" cy="2818765"/>
          </a:xfrm>
          <a:prstGeom prst="rect">
            <a:avLst/>
          </a:prstGeom>
          <a:noFill/>
          <a:ln>
            <a:noFill/>
          </a:ln>
        </p:spPr>
      </p:pic>
      <mc:AlternateContent xmlns:mc="http://schemas.openxmlformats.org/markup-compatibility/2006" xmlns:a14="http://schemas.microsoft.com/office/drawing/2010/main">
        <mc:Choice Requires="a14">
          <p:graphicFrame>
            <p:nvGraphicFramePr>
              <p:cNvPr id="6" name="Table 5">
                <a:extLst>
                  <a:ext uri="{FF2B5EF4-FFF2-40B4-BE49-F238E27FC236}">
                    <a16:creationId xmlns:a16="http://schemas.microsoft.com/office/drawing/2014/main" id="{D6775995-8B7A-4446-9316-F5DE57B3F835}"/>
                  </a:ext>
                </a:extLst>
              </p:cNvPr>
              <p:cNvGraphicFramePr>
                <a:graphicFrameLocks noGrp="1"/>
              </p:cNvGraphicFramePr>
              <p:nvPr>
                <p:extLst>
                  <p:ext uri="{D42A27DB-BD31-4B8C-83A1-F6EECF244321}">
                    <p14:modId xmlns:p14="http://schemas.microsoft.com/office/powerpoint/2010/main" val="2238375719"/>
                  </p:ext>
                </p:extLst>
              </p:nvPr>
            </p:nvGraphicFramePr>
            <p:xfrm>
              <a:off x="6653530" y="3537834"/>
              <a:ext cx="5163820" cy="2725488"/>
            </p:xfrm>
            <a:graphic>
              <a:graphicData uri="http://schemas.openxmlformats.org/drawingml/2006/table">
                <a:tbl>
                  <a:tblPr firstRow="1" firstCol="1" bandRow="1"/>
                  <a:tblGrid>
                    <a:gridCol w="971550">
                      <a:extLst>
                        <a:ext uri="{9D8B030D-6E8A-4147-A177-3AD203B41FA5}">
                          <a16:colId xmlns:a16="http://schemas.microsoft.com/office/drawing/2014/main" val="4099149980"/>
                        </a:ext>
                      </a:extLst>
                    </a:gridCol>
                    <a:gridCol w="914400">
                      <a:extLst>
                        <a:ext uri="{9D8B030D-6E8A-4147-A177-3AD203B41FA5}">
                          <a16:colId xmlns:a16="http://schemas.microsoft.com/office/drawing/2014/main" val="2768882245"/>
                        </a:ext>
                      </a:extLst>
                    </a:gridCol>
                    <a:gridCol w="742950">
                      <a:extLst>
                        <a:ext uri="{9D8B030D-6E8A-4147-A177-3AD203B41FA5}">
                          <a16:colId xmlns:a16="http://schemas.microsoft.com/office/drawing/2014/main" val="2847480183"/>
                        </a:ext>
                      </a:extLst>
                    </a:gridCol>
                    <a:gridCol w="742950">
                      <a:extLst>
                        <a:ext uri="{9D8B030D-6E8A-4147-A177-3AD203B41FA5}">
                          <a16:colId xmlns:a16="http://schemas.microsoft.com/office/drawing/2014/main" val="222085969"/>
                        </a:ext>
                      </a:extLst>
                    </a:gridCol>
                    <a:gridCol w="742950">
                      <a:extLst>
                        <a:ext uri="{9D8B030D-6E8A-4147-A177-3AD203B41FA5}">
                          <a16:colId xmlns:a16="http://schemas.microsoft.com/office/drawing/2014/main" val="3357530144"/>
                        </a:ext>
                      </a:extLst>
                    </a:gridCol>
                    <a:gridCol w="1049020">
                      <a:extLst>
                        <a:ext uri="{9D8B030D-6E8A-4147-A177-3AD203B41FA5}">
                          <a16:colId xmlns:a16="http://schemas.microsoft.com/office/drawing/2014/main" val="1595604896"/>
                        </a:ext>
                      </a:extLst>
                    </a:gridCol>
                  </a:tblGrid>
                  <a:tr h="203835">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material</a:t>
                          </a:r>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Type</a:t>
                          </a:r>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14:m>
                            <m:oMathPara xmlns:m="http://schemas.openxmlformats.org/officeDocument/2006/math">
                              <m:oMathParaPr>
                                <m:jc m:val="centerGroup"/>
                              </m:oMathParaPr>
                              <m:oMath xmlns:m="http://schemas.openxmlformats.org/officeDocument/2006/math">
                                <m:sSub>
                                  <m:sSubPr>
                                    <m:ctrlPr>
                                      <a:rPr lang="en-US" sz="1100" i="1">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𝜀</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𝑟</m:t>
                                    </m:r>
                                  </m:sub>
                                </m:sSub>
                              </m:oMath>
                            </m:oMathPara>
                          </a14:m>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Mobility (cm</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2</a:t>
                          </a: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/Vs )</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a</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Effective mass (m</a:t>
                          </a:r>
                          <a:r>
                            <a:rPr lang="en-US" sz="1000" baseline="-25000">
                              <a:effectLst/>
                              <a:latin typeface="Times New Roman" panose="02020603050405020304" pitchFamily="18" charset="0"/>
                              <a:ea typeface="Times New Roman" panose="02020603050405020304" pitchFamily="18" charset="0"/>
                              <a:cs typeface="Times New Roman" panose="02020603050405020304" pitchFamily="18" charset="0"/>
                            </a:rPr>
                            <a:t>0</a:t>
                          </a: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a:t>
                          </a:r>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N</a:t>
                          </a:r>
                          <a:r>
                            <a:rPr lang="en-US" sz="1000" baseline="-25000">
                              <a:effectLst/>
                              <a:latin typeface="Times New Roman" panose="02020603050405020304" pitchFamily="18" charset="0"/>
                              <a:ea typeface="Times New Roman" panose="02020603050405020304" pitchFamily="18" charset="0"/>
                              <a:cs typeface="Times New Roman" panose="02020603050405020304" pitchFamily="18" charset="0"/>
                            </a:rPr>
                            <a:t>ENZ</a:t>
                          </a: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 (×10</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20</a:t>
                          </a: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 cm</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-3</a:t>
                          </a: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a:t>
                          </a:r>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92364908"/>
                      </a:ext>
                    </a:extLst>
                  </a:tr>
                  <a:tr h="0">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n-Si</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IV group</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12.1</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720</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0.26</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19.75</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b</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56252394"/>
                      </a:ext>
                    </a:extLst>
                  </a:tr>
                  <a:tr h="0">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p-Si</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IV group</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12.1</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290</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0.37</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9.78</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b</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201049527"/>
                      </a:ext>
                    </a:extLst>
                  </a:tr>
                  <a:tr h="0">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n-Ge</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IV group</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8.8</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1000</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0.12</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4.93</a:t>
                          </a:r>
                        </a:p>
                      </a:txBody>
                      <a:tcPr marL="68580" marR="68580" marT="0" marB="0" anchor="ctr">
                        <a:lnL>
                          <a:noFill/>
                        </a:lnL>
                        <a:lnR>
                          <a:noFill/>
                        </a:lnR>
                        <a:lnT>
                          <a:noFill/>
                        </a:lnT>
                        <a:lnB>
                          <a:noFill/>
                        </a:lnB>
                      </a:tcPr>
                    </a:tc>
                    <a:extLst>
                      <a:ext uri="{0D108BD9-81ED-4DB2-BD59-A6C34878D82A}">
                        <a16:rowId xmlns:a16="http://schemas.microsoft.com/office/drawing/2014/main" val="599604879"/>
                      </a:ext>
                    </a:extLst>
                  </a:tr>
                  <a:tr h="0">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n-InGaAsP [50], [184]</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III-V group</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10.65</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1800</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0.06</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2.98</a:t>
                          </a:r>
                        </a:p>
                      </a:txBody>
                      <a:tcPr marL="68580" marR="68580" marT="0" marB="0" anchor="ctr">
                        <a:lnL>
                          <a:noFill/>
                        </a:lnL>
                        <a:lnR>
                          <a:noFill/>
                        </a:lnR>
                        <a:lnT>
                          <a:noFill/>
                        </a:lnT>
                        <a:lnB>
                          <a:noFill/>
                        </a:lnB>
                      </a:tcPr>
                    </a:tc>
                    <a:extLst>
                      <a:ext uri="{0D108BD9-81ED-4DB2-BD59-A6C34878D82A}">
                        <a16:rowId xmlns:a16="http://schemas.microsoft.com/office/drawing/2014/main" val="3677484428"/>
                      </a:ext>
                    </a:extLst>
                  </a:tr>
                  <a:tr h="0">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n-InP [50], [184]</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III-V group</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9.95</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2000</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0.08</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3.71</a:t>
                          </a:r>
                        </a:p>
                      </a:txBody>
                      <a:tcPr marL="68580" marR="68580" marT="0" marB="0" anchor="ctr">
                        <a:lnL>
                          <a:noFill/>
                        </a:lnL>
                        <a:lnR>
                          <a:noFill/>
                        </a:lnR>
                        <a:lnT>
                          <a:noFill/>
                        </a:lnT>
                        <a:lnB>
                          <a:noFill/>
                        </a:lnB>
                      </a:tcPr>
                    </a:tc>
                    <a:extLst>
                      <a:ext uri="{0D108BD9-81ED-4DB2-BD59-A6C34878D82A}">
                        <a16:rowId xmlns:a16="http://schemas.microsoft.com/office/drawing/2014/main" val="1511996772"/>
                      </a:ext>
                    </a:extLst>
                  </a:tr>
                  <a:tr h="0">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ITO [185]</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TCO</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3.9</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28</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0.35</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6.37</a:t>
                          </a:r>
                        </a:p>
                      </a:txBody>
                      <a:tcPr marL="68580" marR="68580" marT="0" marB="0" anchor="ctr">
                        <a:lnL>
                          <a:noFill/>
                        </a:lnL>
                        <a:lnR>
                          <a:noFill/>
                        </a:lnR>
                        <a:lnT>
                          <a:noFill/>
                        </a:lnT>
                        <a:lnB>
                          <a:noFill/>
                        </a:lnB>
                      </a:tcPr>
                    </a:tc>
                    <a:extLst>
                      <a:ext uri="{0D108BD9-81ED-4DB2-BD59-A6C34878D82A}">
                        <a16:rowId xmlns:a16="http://schemas.microsoft.com/office/drawing/2014/main" val="1113932189"/>
                      </a:ext>
                    </a:extLst>
                  </a:tr>
                  <a:tr h="0">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CdO [175], [186]</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TCO</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5.3</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205</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0.24</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5.93</a:t>
                          </a:r>
                        </a:p>
                      </a:txBody>
                      <a:tcPr marL="68580" marR="68580" marT="0" marB="0" anchor="ctr">
                        <a:lnL>
                          <a:noFill/>
                        </a:lnL>
                        <a:lnR>
                          <a:noFill/>
                        </a:lnR>
                        <a:lnT>
                          <a:noFill/>
                        </a:lnT>
                        <a:lnB>
                          <a:noFill/>
                        </a:lnB>
                      </a:tcPr>
                    </a:tc>
                    <a:extLst>
                      <a:ext uri="{0D108BD9-81ED-4DB2-BD59-A6C34878D82A}">
                        <a16:rowId xmlns:a16="http://schemas.microsoft.com/office/drawing/2014/main" val="864939067"/>
                      </a:ext>
                    </a:extLst>
                  </a:tr>
                  <a:tr h="0">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Graphene [182]</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2D material</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9.03</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1000 [187]</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1.33</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extLst>
                      <a:ext uri="{0D108BD9-81ED-4DB2-BD59-A6C34878D82A}">
                        <a16:rowId xmlns:a16="http://schemas.microsoft.com/office/drawing/2014/main" val="2088306679"/>
                      </a:ext>
                    </a:extLst>
                  </a:tr>
                </a:tbl>
              </a:graphicData>
            </a:graphic>
          </p:graphicFrame>
        </mc:Choice>
        <mc:Fallback xmlns="">
          <p:graphicFrame>
            <p:nvGraphicFramePr>
              <p:cNvPr id="6" name="Table 5">
                <a:extLst>
                  <a:ext uri="{FF2B5EF4-FFF2-40B4-BE49-F238E27FC236}">
                    <a16:creationId xmlns:a16="http://schemas.microsoft.com/office/drawing/2014/main" id="{D6775995-8B7A-4446-9316-F5DE57B3F835}"/>
                  </a:ext>
                </a:extLst>
              </p:cNvPr>
              <p:cNvGraphicFramePr>
                <a:graphicFrameLocks noGrp="1"/>
              </p:cNvGraphicFramePr>
              <p:nvPr>
                <p:extLst>
                  <p:ext uri="{D42A27DB-BD31-4B8C-83A1-F6EECF244321}">
                    <p14:modId xmlns:p14="http://schemas.microsoft.com/office/powerpoint/2010/main" val="2238375719"/>
                  </p:ext>
                </p:extLst>
              </p:nvPr>
            </p:nvGraphicFramePr>
            <p:xfrm>
              <a:off x="6653530" y="3537834"/>
              <a:ext cx="5163820" cy="2725488"/>
            </p:xfrm>
            <a:graphic>
              <a:graphicData uri="http://schemas.openxmlformats.org/drawingml/2006/table">
                <a:tbl>
                  <a:tblPr firstRow="1" firstCol="1" bandRow="1"/>
                  <a:tblGrid>
                    <a:gridCol w="971550">
                      <a:extLst>
                        <a:ext uri="{9D8B030D-6E8A-4147-A177-3AD203B41FA5}">
                          <a16:colId xmlns:a16="http://schemas.microsoft.com/office/drawing/2014/main" val="4099149980"/>
                        </a:ext>
                      </a:extLst>
                    </a:gridCol>
                    <a:gridCol w="914400">
                      <a:extLst>
                        <a:ext uri="{9D8B030D-6E8A-4147-A177-3AD203B41FA5}">
                          <a16:colId xmlns:a16="http://schemas.microsoft.com/office/drawing/2014/main" val="2768882245"/>
                        </a:ext>
                      </a:extLst>
                    </a:gridCol>
                    <a:gridCol w="742950">
                      <a:extLst>
                        <a:ext uri="{9D8B030D-6E8A-4147-A177-3AD203B41FA5}">
                          <a16:colId xmlns:a16="http://schemas.microsoft.com/office/drawing/2014/main" val="2847480183"/>
                        </a:ext>
                      </a:extLst>
                    </a:gridCol>
                    <a:gridCol w="742950">
                      <a:extLst>
                        <a:ext uri="{9D8B030D-6E8A-4147-A177-3AD203B41FA5}">
                          <a16:colId xmlns:a16="http://schemas.microsoft.com/office/drawing/2014/main" val="222085969"/>
                        </a:ext>
                      </a:extLst>
                    </a:gridCol>
                    <a:gridCol w="742950">
                      <a:extLst>
                        <a:ext uri="{9D8B030D-6E8A-4147-A177-3AD203B41FA5}">
                          <a16:colId xmlns:a16="http://schemas.microsoft.com/office/drawing/2014/main" val="3357530144"/>
                        </a:ext>
                      </a:extLst>
                    </a:gridCol>
                    <a:gridCol w="1049020">
                      <a:extLst>
                        <a:ext uri="{9D8B030D-6E8A-4147-A177-3AD203B41FA5}">
                          <a16:colId xmlns:a16="http://schemas.microsoft.com/office/drawing/2014/main" val="1595604896"/>
                        </a:ext>
                      </a:extLst>
                    </a:gridCol>
                  </a:tblGrid>
                  <a:tr h="429832">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material</a:t>
                          </a:r>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Type</a:t>
                          </a:r>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254098" t="-2817" r="-342623" b="-547887"/>
                          </a:stretch>
                        </a:blipFill>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Mobility (cm</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2</a:t>
                          </a: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/Vs )</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a</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Effective mass (m</a:t>
                          </a:r>
                          <a:r>
                            <a:rPr lang="en-US" sz="1000" baseline="-25000">
                              <a:effectLst/>
                              <a:latin typeface="Times New Roman" panose="02020603050405020304" pitchFamily="18" charset="0"/>
                              <a:ea typeface="Times New Roman" panose="02020603050405020304" pitchFamily="18" charset="0"/>
                              <a:cs typeface="Times New Roman" panose="02020603050405020304" pitchFamily="18" charset="0"/>
                            </a:rPr>
                            <a:t>0</a:t>
                          </a: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a:t>
                          </a:r>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N</a:t>
                          </a:r>
                          <a:r>
                            <a:rPr lang="en-US" sz="1000" baseline="-25000">
                              <a:effectLst/>
                              <a:latin typeface="Times New Roman" panose="02020603050405020304" pitchFamily="18" charset="0"/>
                              <a:ea typeface="Times New Roman" panose="02020603050405020304" pitchFamily="18" charset="0"/>
                              <a:cs typeface="Times New Roman" panose="02020603050405020304" pitchFamily="18" charset="0"/>
                            </a:rPr>
                            <a:t>ENZ</a:t>
                          </a: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 (×10</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20</a:t>
                          </a: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 cm</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-3</a:t>
                          </a: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a:t>
                          </a:r>
                        </a:p>
                      </a:txBody>
                      <a:tcPr marL="68580" marR="68580" marT="0"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92364908"/>
                      </a:ext>
                    </a:extLst>
                  </a:tr>
                  <a:tr h="201232">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n-Si</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IV group</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12.1</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720</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0.26</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19.75</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b</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56252394"/>
                      </a:ext>
                    </a:extLst>
                  </a:tr>
                  <a:tr h="201232">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p-Si</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IV group</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12.1</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290</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0.37</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9.78</a:t>
                          </a:r>
                          <a:r>
                            <a:rPr lang="en-US" sz="1000" baseline="30000">
                              <a:effectLst/>
                              <a:latin typeface="Times New Roman" panose="02020603050405020304" pitchFamily="18" charset="0"/>
                              <a:ea typeface="Times New Roman" panose="02020603050405020304" pitchFamily="18" charset="0"/>
                              <a:cs typeface="Times New Roman" panose="02020603050405020304" pitchFamily="18" charset="0"/>
                            </a:rPr>
                            <a:t>b</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201049527"/>
                      </a:ext>
                    </a:extLst>
                  </a:tr>
                  <a:tr h="201232">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n-Ge</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IV group</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8.8</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1000</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0.12</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4.93</a:t>
                          </a:r>
                        </a:p>
                      </a:txBody>
                      <a:tcPr marL="68580" marR="68580" marT="0" marB="0" anchor="ctr">
                        <a:lnL>
                          <a:noFill/>
                        </a:lnL>
                        <a:lnR>
                          <a:noFill/>
                        </a:lnR>
                        <a:lnT>
                          <a:noFill/>
                        </a:lnT>
                        <a:lnB>
                          <a:noFill/>
                        </a:lnB>
                      </a:tcPr>
                    </a:tc>
                    <a:extLst>
                      <a:ext uri="{0D108BD9-81ED-4DB2-BD59-A6C34878D82A}">
                        <a16:rowId xmlns:a16="http://schemas.microsoft.com/office/drawing/2014/main" val="599604879"/>
                      </a:ext>
                    </a:extLst>
                  </a:tr>
                  <a:tr h="429832">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n-InGaAsP [50], [184]</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III-V group</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10.65</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1800</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0.06</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2.98</a:t>
                          </a:r>
                        </a:p>
                      </a:txBody>
                      <a:tcPr marL="68580" marR="68580" marT="0" marB="0" anchor="ctr">
                        <a:lnL>
                          <a:noFill/>
                        </a:lnL>
                        <a:lnR>
                          <a:noFill/>
                        </a:lnR>
                        <a:lnT>
                          <a:noFill/>
                        </a:lnT>
                        <a:lnB>
                          <a:noFill/>
                        </a:lnB>
                      </a:tcPr>
                    </a:tc>
                    <a:extLst>
                      <a:ext uri="{0D108BD9-81ED-4DB2-BD59-A6C34878D82A}">
                        <a16:rowId xmlns:a16="http://schemas.microsoft.com/office/drawing/2014/main" val="3677484428"/>
                      </a:ext>
                    </a:extLst>
                  </a:tr>
                  <a:tr h="429832">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n-InP [50], [184]</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III-V group</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9.95</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2000</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0.08</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3.71</a:t>
                          </a:r>
                        </a:p>
                      </a:txBody>
                      <a:tcPr marL="68580" marR="68580" marT="0" marB="0" anchor="ctr">
                        <a:lnL>
                          <a:noFill/>
                        </a:lnL>
                        <a:lnR>
                          <a:noFill/>
                        </a:lnR>
                        <a:lnT>
                          <a:noFill/>
                        </a:lnT>
                        <a:lnB>
                          <a:noFill/>
                        </a:lnB>
                      </a:tcPr>
                    </a:tc>
                    <a:extLst>
                      <a:ext uri="{0D108BD9-81ED-4DB2-BD59-A6C34878D82A}">
                        <a16:rowId xmlns:a16="http://schemas.microsoft.com/office/drawing/2014/main" val="1511996772"/>
                      </a:ext>
                    </a:extLst>
                  </a:tr>
                  <a:tr h="201232">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ITO [185]</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TCO</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3.9</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28</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0.35</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6.37</a:t>
                          </a:r>
                        </a:p>
                      </a:txBody>
                      <a:tcPr marL="68580" marR="68580" marT="0" marB="0" anchor="ctr">
                        <a:lnL>
                          <a:noFill/>
                        </a:lnL>
                        <a:lnR>
                          <a:noFill/>
                        </a:lnR>
                        <a:lnT>
                          <a:noFill/>
                        </a:lnT>
                        <a:lnB>
                          <a:noFill/>
                        </a:lnB>
                      </a:tcPr>
                    </a:tc>
                    <a:extLst>
                      <a:ext uri="{0D108BD9-81ED-4DB2-BD59-A6C34878D82A}">
                        <a16:rowId xmlns:a16="http://schemas.microsoft.com/office/drawing/2014/main" val="1113932189"/>
                      </a:ext>
                    </a:extLst>
                  </a:tr>
                  <a:tr h="429832">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CdO [175], [186]</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TCO</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5.3</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205</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0.24</a:t>
                          </a:r>
                        </a:p>
                      </a:txBody>
                      <a:tcPr marL="68580" marR="68580" marT="0" marB="0" anchor="ctr">
                        <a:lnL>
                          <a:noFill/>
                        </a:lnL>
                        <a:lnR>
                          <a:noFill/>
                        </a:lnR>
                        <a:lnT>
                          <a:noFill/>
                        </a:lnT>
                        <a:lnB>
                          <a:noFill/>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5.93</a:t>
                          </a:r>
                        </a:p>
                      </a:txBody>
                      <a:tcPr marL="68580" marR="68580" marT="0" marB="0" anchor="ctr">
                        <a:lnL>
                          <a:noFill/>
                        </a:lnL>
                        <a:lnR>
                          <a:noFill/>
                        </a:lnR>
                        <a:lnT>
                          <a:noFill/>
                        </a:lnT>
                        <a:lnB>
                          <a:noFill/>
                        </a:lnB>
                      </a:tcPr>
                    </a:tc>
                    <a:extLst>
                      <a:ext uri="{0D108BD9-81ED-4DB2-BD59-A6C34878D82A}">
                        <a16:rowId xmlns:a16="http://schemas.microsoft.com/office/drawing/2014/main" val="864939067"/>
                      </a:ext>
                    </a:extLst>
                  </a:tr>
                  <a:tr h="201232">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Graphene [182]</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2D material</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9.03</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1000 [187]</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a:lnSpc>
                              <a:spcPct val="150000"/>
                            </a:lnSpc>
                            <a:spcBef>
                              <a:spcPts val="600"/>
                            </a:spcBef>
                            <a:spcAft>
                              <a:spcPts val="600"/>
                            </a:spcAft>
                          </a:pP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1.33</a:t>
                          </a:r>
                        </a:p>
                      </a:txBody>
                      <a:tcPr marL="68580" marR="68580" marT="0" marB="0" anchor="ctr">
                        <a:lnL>
                          <a:noFill/>
                        </a:lnL>
                        <a:lnR>
                          <a:noFill/>
                        </a:lnR>
                        <a:lnT>
                          <a:noFill/>
                        </a:lnT>
                        <a:lnB w="19050" cap="flat" cmpd="dbl" algn="ctr">
                          <a:solidFill>
                            <a:srgbClr val="000000"/>
                          </a:solidFill>
                          <a:prstDash val="solid"/>
                          <a:round/>
                          <a:headEnd type="none" w="med" len="med"/>
                          <a:tailEnd type="none" w="med" len="med"/>
                        </a:lnB>
                      </a:tcPr>
                    </a:tc>
                    <a:extLst>
                      <a:ext uri="{0D108BD9-81ED-4DB2-BD59-A6C34878D82A}">
                        <a16:rowId xmlns:a16="http://schemas.microsoft.com/office/drawing/2014/main" val="2088306679"/>
                      </a:ext>
                    </a:extLst>
                  </a:tr>
                </a:tbl>
              </a:graphicData>
            </a:graphic>
          </p:graphicFrame>
        </mc:Fallback>
      </mc:AlternateContent>
      <p:pic>
        <p:nvPicPr>
          <p:cNvPr id="7" name="Picture 6">
            <a:extLst>
              <a:ext uri="{FF2B5EF4-FFF2-40B4-BE49-F238E27FC236}">
                <a16:creationId xmlns:a16="http://schemas.microsoft.com/office/drawing/2014/main" id="{85E9AD6B-BE43-4D87-9360-53AB8F955689}"/>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83957" y="1162748"/>
            <a:ext cx="4844549" cy="4168140"/>
          </a:xfrm>
          <a:prstGeom prst="rect">
            <a:avLst/>
          </a:prstGeom>
          <a:noFill/>
          <a:ln>
            <a:noFill/>
          </a:ln>
        </p:spPr>
      </p:pic>
    </p:spTree>
    <p:extLst>
      <p:ext uri="{BB962C8B-B14F-4D97-AF65-F5344CB8AC3E}">
        <p14:creationId xmlns:p14="http://schemas.microsoft.com/office/powerpoint/2010/main" val="1160293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C70A57C-3A60-40DE-977A-4DB286800647}"/>
              </a:ext>
            </a:extLst>
          </p:cNvPr>
          <p:cNvSpPr/>
          <p:nvPr/>
        </p:nvSpPr>
        <p:spPr>
          <a:xfrm>
            <a:off x="4549140" y="1323574"/>
            <a:ext cx="3459480" cy="3705626"/>
          </a:xfrm>
          <a:prstGeom prst="rect">
            <a:avLst/>
          </a:prstGeom>
          <a:solidFill>
            <a:schemeClr val="bg1"/>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Gardes, F. Y., et al. "40 Gb/s silicon photonics modulator for TE and TM polarisations." </a:t>
            </a:r>
            <a:r>
              <a:rPr lang="en-US" i="1"/>
              <a:t>Optics express</a:t>
            </a:r>
            <a:r>
              <a:rPr lang="en-US"/>
              <a:t> 19.12 (2011): 11804-11814.</a:t>
            </a:r>
          </a:p>
        </p:txBody>
      </p:sp>
      <p:sp>
        <p:nvSpPr>
          <p:cNvPr id="10" name="Rectangle 9">
            <a:extLst>
              <a:ext uri="{FF2B5EF4-FFF2-40B4-BE49-F238E27FC236}">
                <a16:creationId xmlns:a16="http://schemas.microsoft.com/office/drawing/2014/main" id="{11F9B59A-3B4A-43CA-BEDA-DD6146BE0D17}"/>
              </a:ext>
            </a:extLst>
          </p:cNvPr>
          <p:cNvSpPr/>
          <p:nvPr/>
        </p:nvSpPr>
        <p:spPr>
          <a:xfrm>
            <a:off x="8313420" y="1874520"/>
            <a:ext cx="3459480" cy="1943100"/>
          </a:xfrm>
          <a:prstGeom prst="rect">
            <a:avLst/>
          </a:prstGeom>
          <a:solidFill>
            <a:schemeClr val="bg1"/>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C9B62CD-CB4F-46E8-9244-EC3463AD9E09}"/>
              </a:ext>
            </a:extLst>
          </p:cNvPr>
          <p:cNvSpPr/>
          <p:nvPr/>
        </p:nvSpPr>
        <p:spPr>
          <a:xfrm>
            <a:off x="784860" y="1874520"/>
            <a:ext cx="3459480" cy="1943100"/>
          </a:xfrm>
          <a:prstGeom prst="rect">
            <a:avLst/>
          </a:prstGeom>
          <a:solidFill>
            <a:schemeClr val="bg1"/>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E973A6-8508-407B-B522-B4F08B0C75BC}"/>
              </a:ext>
            </a:extLst>
          </p:cNvPr>
          <p:cNvSpPr>
            <a:spLocks noGrp="1"/>
          </p:cNvSpPr>
          <p:nvPr>
            <p:ph type="title"/>
          </p:nvPr>
        </p:nvSpPr>
        <p:spPr/>
        <p:txBody>
          <a:bodyPr>
            <a:normAutofit/>
          </a:bodyPr>
          <a:lstStyle/>
          <a:p>
            <a:r>
              <a:rPr lang="en-US" dirty="0"/>
              <a:t>Review of silicon photonics</a:t>
            </a:r>
          </a:p>
        </p:txBody>
      </p:sp>
      <p:sp>
        <p:nvSpPr>
          <p:cNvPr id="3" name="Picture Placeholder 2">
            <a:extLst>
              <a:ext uri="{FF2B5EF4-FFF2-40B4-BE49-F238E27FC236}">
                <a16:creationId xmlns:a16="http://schemas.microsoft.com/office/drawing/2014/main" id="{3D6B720B-5DD8-40D4-B927-948081036670}"/>
              </a:ext>
            </a:extLst>
          </p:cNvPr>
          <p:cNvSpPr>
            <a:spLocks noGrp="1"/>
          </p:cNvSpPr>
          <p:nvPr>
            <p:ph type="pic" sz="quarter" idx="10"/>
          </p:nvPr>
        </p:nvSpPr>
        <p:spPr/>
      </p:sp>
      <p:pic>
        <p:nvPicPr>
          <p:cNvPr id="5" name="Picture 4">
            <a:extLst>
              <a:ext uri="{FF2B5EF4-FFF2-40B4-BE49-F238E27FC236}">
                <a16:creationId xmlns:a16="http://schemas.microsoft.com/office/drawing/2014/main" id="{24C53FFF-555F-4C9F-85A2-9AB8D04AA12A}"/>
              </a:ext>
            </a:extLst>
          </p:cNvPr>
          <p:cNvPicPr>
            <a:picLocks noChangeAspect="1"/>
          </p:cNvPicPr>
          <p:nvPr/>
        </p:nvPicPr>
        <p:blipFill>
          <a:blip r:embed="rId3"/>
          <a:stretch>
            <a:fillRect/>
          </a:stretch>
        </p:blipFill>
        <p:spPr>
          <a:xfrm>
            <a:off x="868748" y="2038850"/>
            <a:ext cx="3312318" cy="1243141"/>
          </a:xfrm>
          <a:prstGeom prst="rect">
            <a:avLst/>
          </a:prstGeom>
        </p:spPr>
      </p:pic>
      <p:pic>
        <p:nvPicPr>
          <p:cNvPr id="6" name="Picture 5">
            <a:extLst>
              <a:ext uri="{FF2B5EF4-FFF2-40B4-BE49-F238E27FC236}">
                <a16:creationId xmlns:a16="http://schemas.microsoft.com/office/drawing/2014/main" id="{F2F8D766-3A0B-4902-B36A-C4B8AE8E18C1}"/>
              </a:ext>
            </a:extLst>
          </p:cNvPr>
          <p:cNvPicPr>
            <a:picLocks noChangeAspect="1"/>
          </p:cNvPicPr>
          <p:nvPr/>
        </p:nvPicPr>
        <p:blipFill>
          <a:blip r:embed="rId4"/>
          <a:stretch>
            <a:fillRect/>
          </a:stretch>
        </p:blipFill>
        <p:spPr>
          <a:xfrm>
            <a:off x="8453428" y="1969933"/>
            <a:ext cx="3179464" cy="1466688"/>
          </a:xfrm>
          <a:prstGeom prst="rect">
            <a:avLst/>
          </a:prstGeom>
        </p:spPr>
      </p:pic>
      <p:sp>
        <p:nvSpPr>
          <p:cNvPr id="12" name="Rectangle 11">
            <a:extLst>
              <a:ext uri="{FF2B5EF4-FFF2-40B4-BE49-F238E27FC236}">
                <a16:creationId xmlns:a16="http://schemas.microsoft.com/office/drawing/2014/main" id="{9DA5B212-54D5-418C-A271-21346F648567}"/>
              </a:ext>
            </a:extLst>
          </p:cNvPr>
          <p:cNvSpPr/>
          <p:nvPr/>
        </p:nvSpPr>
        <p:spPr>
          <a:xfrm>
            <a:off x="868748" y="3372193"/>
            <a:ext cx="2782238" cy="461665"/>
          </a:xfrm>
          <a:prstGeom prst="rect">
            <a:avLst/>
          </a:prstGeom>
        </p:spPr>
        <p:txBody>
          <a:bodyPr wrap="square">
            <a:spAutoFit/>
          </a:bodyPr>
          <a:lstStyle/>
          <a:p>
            <a:r>
              <a:rPr lang="en-US" sz="1200" dirty="0">
                <a:solidFill>
                  <a:srgbClr val="222222"/>
                </a:solidFill>
                <a:latin typeface="Arial" panose="020B0604020202020204" pitchFamily="34" charset="0"/>
              </a:rPr>
              <a:t>(Fang, Alexander W., et al. </a:t>
            </a:r>
            <a:r>
              <a:rPr lang="en-US" sz="1200" i="1" dirty="0">
                <a:solidFill>
                  <a:srgbClr val="222222"/>
                </a:solidFill>
                <a:latin typeface="Arial" panose="020B0604020202020204" pitchFamily="34" charset="0"/>
              </a:rPr>
              <a:t>Optics express</a:t>
            </a:r>
            <a:r>
              <a:rPr lang="en-US" sz="1200" dirty="0">
                <a:solidFill>
                  <a:srgbClr val="222222"/>
                </a:solidFill>
                <a:latin typeface="Arial" panose="020B0604020202020204" pitchFamily="34" charset="0"/>
              </a:rPr>
              <a:t> 14.20 (2006))</a:t>
            </a:r>
            <a:endParaRPr lang="en-US" sz="1200" dirty="0"/>
          </a:p>
        </p:txBody>
      </p:sp>
      <p:sp>
        <p:nvSpPr>
          <p:cNvPr id="13" name="Rectangle 12">
            <a:extLst>
              <a:ext uri="{FF2B5EF4-FFF2-40B4-BE49-F238E27FC236}">
                <a16:creationId xmlns:a16="http://schemas.microsoft.com/office/drawing/2014/main" id="{A7D68CAF-A9C5-46D3-937B-97ACD5829309}"/>
              </a:ext>
            </a:extLst>
          </p:cNvPr>
          <p:cNvSpPr/>
          <p:nvPr/>
        </p:nvSpPr>
        <p:spPr>
          <a:xfrm>
            <a:off x="8401553" y="3391515"/>
            <a:ext cx="3283214" cy="461665"/>
          </a:xfrm>
          <a:prstGeom prst="rect">
            <a:avLst/>
          </a:prstGeom>
        </p:spPr>
        <p:txBody>
          <a:bodyPr wrap="square">
            <a:spAutoFit/>
          </a:bodyPr>
          <a:lstStyle/>
          <a:p>
            <a:r>
              <a:rPr lang="en-US" sz="1200" dirty="0">
                <a:solidFill>
                  <a:srgbClr val="222222"/>
                </a:solidFill>
                <a:latin typeface="Arial" panose="020B0604020202020204" pitchFamily="34" charset="0"/>
              </a:rPr>
              <a:t>(</a:t>
            </a:r>
            <a:r>
              <a:rPr lang="en-US" sz="1200" dirty="0" err="1">
                <a:solidFill>
                  <a:srgbClr val="222222"/>
                </a:solidFill>
                <a:latin typeface="Arial" panose="020B0604020202020204" pitchFamily="34" charset="0"/>
              </a:rPr>
              <a:t>Piels</a:t>
            </a:r>
            <a:r>
              <a:rPr lang="en-US" sz="1200" dirty="0">
                <a:solidFill>
                  <a:srgbClr val="222222"/>
                </a:solidFill>
                <a:latin typeface="Arial" panose="020B0604020202020204" pitchFamily="34" charset="0"/>
              </a:rPr>
              <a:t>, Molly, and John E. Bowers. </a:t>
            </a:r>
            <a:r>
              <a:rPr lang="en-US" sz="1200" i="1" dirty="0">
                <a:solidFill>
                  <a:srgbClr val="222222"/>
                </a:solidFill>
                <a:latin typeface="Arial" panose="020B0604020202020204" pitchFamily="34" charset="0"/>
              </a:rPr>
              <a:t>Photodetectors</a:t>
            </a:r>
            <a:r>
              <a:rPr lang="en-US" sz="1200" dirty="0">
                <a:solidFill>
                  <a:srgbClr val="222222"/>
                </a:solidFill>
                <a:latin typeface="Arial" panose="020B0604020202020204" pitchFamily="34" charset="0"/>
              </a:rPr>
              <a:t>. Woodhead Publishing, 2016)</a:t>
            </a:r>
            <a:endParaRPr lang="en-US" sz="1200" dirty="0"/>
          </a:p>
        </p:txBody>
      </p:sp>
      <p:pic>
        <p:nvPicPr>
          <p:cNvPr id="14" name="Picture 13">
            <a:extLst>
              <a:ext uri="{FF2B5EF4-FFF2-40B4-BE49-F238E27FC236}">
                <a16:creationId xmlns:a16="http://schemas.microsoft.com/office/drawing/2014/main" id="{FCB0C46C-275C-40C6-92CC-391890DEB407}"/>
              </a:ext>
            </a:extLst>
          </p:cNvPr>
          <p:cNvPicPr>
            <a:picLocks noChangeAspect="1"/>
          </p:cNvPicPr>
          <p:nvPr/>
        </p:nvPicPr>
        <p:blipFill>
          <a:blip r:embed="rId5"/>
          <a:stretch>
            <a:fillRect/>
          </a:stretch>
        </p:blipFill>
        <p:spPr>
          <a:xfrm>
            <a:off x="5049678" y="1485538"/>
            <a:ext cx="2458402" cy="1306666"/>
          </a:xfrm>
          <a:prstGeom prst="rect">
            <a:avLst/>
          </a:prstGeom>
        </p:spPr>
      </p:pic>
      <p:pic>
        <p:nvPicPr>
          <p:cNvPr id="15" name="Picture 14">
            <a:extLst>
              <a:ext uri="{FF2B5EF4-FFF2-40B4-BE49-F238E27FC236}">
                <a16:creationId xmlns:a16="http://schemas.microsoft.com/office/drawing/2014/main" id="{80C08B0D-1CC3-48AE-96DF-B88E45DA2BB3}"/>
              </a:ext>
            </a:extLst>
          </p:cNvPr>
          <p:cNvPicPr>
            <a:picLocks noChangeAspect="1"/>
          </p:cNvPicPr>
          <p:nvPr/>
        </p:nvPicPr>
        <p:blipFill>
          <a:blip r:embed="rId6"/>
          <a:stretch>
            <a:fillRect/>
          </a:stretch>
        </p:blipFill>
        <p:spPr>
          <a:xfrm>
            <a:off x="4637273" y="2813050"/>
            <a:ext cx="3078658" cy="1724512"/>
          </a:xfrm>
          <a:prstGeom prst="rect">
            <a:avLst/>
          </a:prstGeom>
        </p:spPr>
      </p:pic>
      <p:sp>
        <p:nvSpPr>
          <p:cNvPr id="16" name="Rectangle 15">
            <a:extLst>
              <a:ext uri="{FF2B5EF4-FFF2-40B4-BE49-F238E27FC236}">
                <a16:creationId xmlns:a16="http://schemas.microsoft.com/office/drawing/2014/main" id="{23B61DA7-2C79-445F-BF0B-305E3E1250AB}"/>
              </a:ext>
            </a:extLst>
          </p:cNvPr>
          <p:cNvSpPr/>
          <p:nvPr/>
        </p:nvSpPr>
        <p:spPr>
          <a:xfrm>
            <a:off x="4511039" y="4569083"/>
            <a:ext cx="3535680" cy="276999"/>
          </a:xfrm>
          <a:prstGeom prst="rect">
            <a:avLst/>
          </a:prstGeom>
        </p:spPr>
        <p:txBody>
          <a:bodyPr wrap="square">
            <a:spAutoFit/>
          </a:bodyPr>
          <a:lstStyle/>
          <a:p>
            <a:r>
              <a:rPr lang="en-US" sz="1200" dirty="0">
                <a:solidFill>
                  <a:srgbClr val="222222"/>
                </a:solidFill>
                <a:latin typeface="Arial" panose="020B0604020202020204" pitchFamily="34" charset="0"/>
              </a:rPr>
              <a:t>(</a:t>
            </a:r>
            <a:r>
              <a:rPr lang="en-US" sz="1200" dirty="0" err="1">
                <a:solidFill>
                  <a:srgbClr val="222222"/>
                </a:solidFill>
                <a:latin typeface="Arial" panose="020B0604020202020204" pitchFamily="34" charset="0"/>
              </a:rPr>
              <a:t>Gardes</a:t>
            </a:r>
            <a:r>
              <a:rPr lang="en-US" sz="1200" dirty="0">
                <a:solidFill>
                  <a:srgbClr val="222222"/>
                </a:solidFill>
                <a:latin typeface="Arial" panose="020B0604020202020204" pitchFamily="34" charset="0"/>
              </a:rPr>
              <a:t>, F. Y., et al. </a:t>
            </a:r>
            <a:r>
              <a:rPr lang="en-US" sz="1200" i="1" dirty="0">
                <a:solidFill>
                  <a:srgbClr val="222222"/>
                </a:solidFill>
                <a:latin typeface="Arial" panose="020B0604020202020204" pitchFamily="34" charset="0"/>
              </a:rPr>
              <a:t>Optics express</a:t>
            </a:r>
            <a:r>
              <a:rPr lang="en-US" sz="1200" dirty="0">
                <a:solidFill>
                  <a:srgbClr val="222222"/>
                </a:solidFill>
                <a:latin typeface="Arial" panose="020B0604020202020204" pitchFamily="34" charset="0"/>
              </a:rPr>
              <a:t> 19.12 (2011))</a:t>
            </a:r>
            <a:endParaRPr lang="en-US" sz="1200" dirty="0"/>
          </a:p>
        </p:txBody>
      </p:sp>
      <p:sp>
        <p:nvSpPr>
          <p:cNvPr id="17" name="TextBox 16">
            <a:extLst>
              <a:ext uri="{FF2B5EF4-FFF2-40B4-BE49-F238E27FC236}">
                <a16:creationId xmlns:a16="http://schemas.microsoft.com/office/drawing/2014/main" id="{6150C24C-E491-4CE8-BE76-56CA59C22597}"/>
              </a:ext>
            </a:extLst>
          </p:cNvPr>
          <p:cNvSpPr txBox="1"/>
          <p:nvPr/>
        </p:nvSpPr>
        <p:spPr>
          <a:xfrm>
            <a:off x="1474236" y="1519728"/>
            <a:ext cx="1911101" cy="338554"/>
          </a:xfrm>
          <a:prstGeom prst="rect">
            <a:avLst/>
          </a:prstGeom>
          <a:noFill/>
        </p:spPr>
        <p:txBody>
          <a:bodyPr wrap="non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Hybrid III-V/Si laser</a:t>
            </a:r>
          </a:p>
        </p:txBody>
      </p:sp>
      <p:sp>
        <p:nvSpPr>
          <p:cNvPr id="19" name="TextBox 18">
            <a:extLst>
              <a:ext uri="{FF2B5EF4-FFF2-40B4-BE49-F238E27FC236}">
                <a16:creationId xmlns:a16="http://schemas.microsoft.com/office/drawing/2014/main" id="{91A60B42-978D-4FEB-BE12-98CBC37A8E76}"/>
              </a:ext>
            </a:extLst>
          </p:cNvPr>
          <p:cNvSpPr txBox="1"/>
          <p:nvPr/>
        </p:nvSpPr>
        <p:spPr>
          <a:xfrm>
            <a:off x="9172423" y="1519728"/>
            <a:ext cx="1835759" cy="338554"/>
          </a:xfrm>
          <a:prstGeom prst="rect">
            <a:avLst/>
          </a:prstGeom>
          <a:noFill/>
        </p:spPr>
        <p:txBody>
          <a:bodyPr wrap="non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Si/Ge photodetector</a:t>
            </a:r>
          </a:p>
        </p:txBody>
      </p:sp>
      <p:sp>
        <p:nvSpPr>
          <p:cNvPr id="20" name="TextBox 19">
            <a:extLst>
              <a:ext uri="{FF2B5EF4-FFF2-40B4-BE49-F238E27FC236}">
                <a16:creationId xmlns:a16="http://schemas.microsoft.com/office/drawing/2014/main" id="{DBDFF40A-84D4-411F-ADFA-D5A4EB488327}"/>
              </a:ext>
            </a:extLst>
          </p:cNvPr>
          <p:cNvSpPr txBox="1"/>
          <p:nvPr/>
        </p:nvSpPr>
        <p:spPr>
          <a:xfrm>
            <a:off x="5437943" y="1038746"/>
            <a:ext cx="1681871" cy="338554"/>
          </a:xfrm>
          <a:prstGeom prst="rect">
            <a:avLst/>
          </a:prstGeom>
          <a:noFill/>
        </p:spPr>
        <p:txBody>
          <a:bodyPr wrap="non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Si MZI modulator</a:t>
            </a:r>
          </a:p>
        </p:txBody>
      </p:sp>
      <p:sp>
        <p:nvSpPr>
          <p:cNvPr id="21" name="Arrow: Right 20">
            <a:extLst>
              <a:ext uri="{FF2B5EF4-FFF2-40B4-BE49-F238E27FC236}">
                <a16:creationId xmlns:a16="http://schemas.microsoft.com/office/drawing/2014/main" id="{40C1D1C6-EA28-447B-B33C-CDB8628039AA}"/>
              </a:ext>
            </a:extLst>
          </p:cNvPr>
          <p:cNvSpPr/>
          <p:nvPr/>
        </p:nvSpPr>
        <p:spPr>
          <a:xfrm>
            <a:off x="4307614" y="2703277"/>
            <a:ext cx="203425" cy="276999"/>
          </a:xfrm>
          <a:prstGeom prst="rightArrow">
            <a:avLst/>
          </a:prstGeom>
          <a:solidFill>
            <a:srgbClr val="DC4405"/>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0BDCE2A7-CC66-475E-8979-6A1AD09B8A93}"/>
              </a:ext>
            </a:extLst>
          </p:cNvPr>
          <p:cNvSpPr/>
          <p:nvPr/>
        </p:nvSpPr>
        <p:spPr>
          <a:xfrm>
            <a:off x="8066273" y="2703277"/>
            <a:ext cx="203425" cy="276999"/>
          </a:xfrm>
          <a:prstGeom prst="rightArrow">
            <a:avLst/>
          </a:prstGeom>
          <a:solidFill>
            <a:srgbClr val="DC4405"/>
          </a:solidFill>
          <a:ln>
            <a:solidFill>
              <a:srgbClr val="DC44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EABB2F85-D578-4384-A359-7C285AA4EA8D}"/>
              </a:ext>
            </a:extLst>
          </p:cNvPr>
          <p:cNvGrpSpPr/>
          <p:nvPr/>
        </p:nvGrpSpPr>
        <p:grpSpPr>
          <a:xfrm>
            <a:off x="784860" y="4223541"/>
            <a:ext cx="3969716" cy="2188978"/>
            <a:chOff x="893106" y="4341928"/>
            <a:chExt cx="3969716" cy="2188978"/>
          </a:xfrm>
        </p:grpSpPr>
        <p:pic>
          <p:nvPicPr>
            <p:cNvPr id="31" name="Picture 30">
              <a:extLst>
                <a:ext uri="{FF2B5EF4-FFF2-40B4-BE49-F238E27FC236}">
                  <a16:creationId xmlns:a16="http://schemas.microsoft.com/office/drawing/2014/main" id="{1AF833D7-4563-4534-96BA-F60C2FB88137}"/>
                </a:ext>
              </a:extLst>
            </p:cNvPr>
            <p:cNvPicPr>
              <a:picLocks noChangeAspect="1"/>
            </p:cNvPicPr>
            <p:nvPr/>
          </p:nvPicPr>
          <p:blipFill>
            <a:blip r:embed="rId7"/>
            <a:stretch>
              <a:fillRect/>
            </a:stretch>
          </p:blipFill>
          <p:spPr>
            <a:xfrm>
              <a:off x="1115913" y="4483404"/>
              <a:ext cx="2480310" cy="1497182"/>
            </a:xfrm>
            <a:prstGeom prst="rect">
              <a:avLst/>
            </a:prstGeom>
          </p:spPr>
        </p:pic>
        <p:sp>
          <p:nvSpPr>
            <p:cNvPr id="30" name="Rectangle 29">
              <a:extLst>
                <a:ext uri="{FF2B5EF4-FFF2-40B4-BE49-F238E27FC236}">
                  <a16:creationId xmlns:a16="http://schemas.microsoft.com/office/drawing/2014/main" id="{67BAC1DB-628C-426D-AFCF-C7499C4C58D6}"/>
                </a:ext>
              </a:extLst>
            </p:cNvPr>
            <p:cNvSpPr/>
            <p:nvPr/>
          </p:nvSpPr>
          <p:spPr>
            <a:xfrm>
              <a:off x="893106" y="4341928"/>
              <a:ext cx="2093934" cy="523220"/>
            </a:xfrm>
            <a:prstGeom prst="rect">
              <a:avLst/>
            </a:prstGeom>
          </p:spPr>
          <p:txBody>
            <a:bodyPr wrap="square">
              <a:spAutoFit/>
            </a:bodyPr>
            <a:lstStyle/>
            <a:p>
              <a:r>
                <a:rPr lang="en-US" sz="1400" dirty="0">
                  <a:solidFill>
                    <a:schemeClr val="accent5"/>
                  </a:solidFill>
                  <a:latin typeface="FuturaExtended" panose="020B0B00000000000000" pitchFamily="34" charset="0"/>
                  <a:cs typeface="Arial" panose="020B0604020202020204" pitchFamily="34" charset="0"/>
                </a:rPr>
                <a:t>100G PSM4 QSFP28 </a:t>
              </a:r>
            </a:p>
            <a:p>
              <a:r>
                <a:rPr lang="en-US" sz="1400" dirty="0">
                  <a:solidFill>
                    <a:schemeClr val="accent5"/>
                  </a:solidFill>
                  <a:latin typeface="FuturaExtended" panose="020B0B00000000000000" pitchFamily="34" charset="0"/>
                  <a:cs typeface="Arial" panose="020B0604020202020204" pitchFamily="34" charset="0"/>
                </a:rPr>
                <a:t>Optical Transceiver</a:t>
              </a:r>
            </a:p>
          </p:txBody>
        </p:sp>
        <p:sp>
          <p:nvSpPr>
            <p:cNvPr id="32" name="TextBox 31">
              <a:extLst>
                <a:ext uri="{FF2B5EF4-FFF2-40B4-BE49-F238E27FC236}">
                  <a16:creationId xmlns:a16="http://schemas.microsoft.com/office/drawing/2014/main" id="{6073C27C-9485-444A-875E-D9B6234EEDE5}"/>
                </a:ext>
              </a:extLst>
            </p:cNvPr>
            <p:cNvSpPr txBox="1"/>
            <p:nvPr/>
          </p:nvSpPr>
          <p:spPr>
            <a:xfrm>
              <a:off x="1474236" y="5884575"/>
              <a:ext cx="3388586" cy="64633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accent5"/>
                  </a:solidFill>
                </a:rPr>
                <a:t>Max power: 3.5W</a:t>
              </a:r>
            </a:p>
            <a:p>
              <a:pPr marL="285750" indent="-285750">
                <a:buFont typeface="Arial" panose="020B0604020202020204" pitchFamily="34" charset="0"/>
                <a:buChar char="•"/>
              </a:pPr>
              <a:r>
                <a:rPr lang="en-US" dirty="0">
                  <a:solidFill>
                    <a:schemeClr val="accent5"/>
                  </a:solidFill>
                </a:rPr>
                <a:t>Energy efficiency: 35pJ/bit</a:t>
              </a:r>
            </a:p>
          </p:txBody>
        </p:sp>
      </p:grpSp>
      <p:grpSp>
        <p:nvGrpSpPr>
          <p:cNvPr id="37" name="Group 36">
            <a:extLst>
              <a:ext uri="{FF2B5EF4-FFF2-40B4-BE49-F238E27FC236}">
                <a16:creationId xmlns:a16="http://schemas.microsoft.com/office/drawing/2014/main" id="{F9B6D913-9C0E-4F41-9DCB-859F91C8F70C}"/>
              </a:ext>
            </a:extLst>
          </p:cNvPr>
          <p:cNvGrpSpPr/>
          <p:nvPr/>
        </p:nvGrpSpPr>
        <p:grpSpPr>
          <a:xfrm>
            <a:off x="7786507" y="4021396"/>
            <a:ext cx="4553955" cy="2892859"/>
            <a:chOff x="7786507" y="4021396"/>
            <a:chExt cx="4553955" cy="2892859"/>
          </a:xfrm>
        </p:grpSpPr>
        <p:sp>
          <p:nvSpPr>
            <p:cNvPr id="35" name="Rectangle 34">
              <a:extLst>
                <a:ext uri="{FF2B5EF4-FFF2-40B4-BE49-F238E27FC236}">
                  <a16:creationId xmlns:a16="http://schemas.microsoft.com/office/drawing/2014/main" id="{6B054D40-6501-4A34-8D43-6CA628329A25}"/>
                </a:ext>
              </a:extLst>
            </p:cNvPr>
            <p:cNvSpPr/>
            <p:nvPr/>
          </p:nvSpPr>
          <p:spPr>
            <a:xfrm>
              <a:off x="8167985" y="4021396"/>
              <a:ext cx="3854687" cy="277564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CF4ED9F7-C080-42CE-847E-6D5E5568796F}"/>
                </a:ext>
              </a:extLst>
            </p:cNvPr>
            <p:cNvSpPr txBox="1"/>
            <p:nvPr/>
          </p:nvSpPr>
          <p:spPr>
            <a:xfrm>
              <a:off x="8364243" y="4667486"/>
              <a:ext cx="3854687" cy="2246769"/>
            </a:xfrm>
            <a:prstGeom prst="rect">
              <a:avLst/>
            </a:prstGeom>
            <a:noFill/>
          </p:spPr>
          <p:txBody>
            <a:bodyPr wrap="square" rtlCol="0">
              <a:spAutoFit/>
            </a:bodyPr>
            <a:lstStyle/>
            <a:p>
              <a:r>
                <a:rPr lang="en-US" sz="1400" dirty="0">
                  <a:solidFill>
                    <a:srgbClr val="DC4405"/>
                  </a:solidFill>
                  <a:latin typeface="Arial Unicode MS" pitchFamily="34" charset="-122"/>
                  <a:ea typeface="Arial Unicode MS" pitchFamily="34" charset="-122"/>
                  <a:cs typeface="Arial Unicode MS" pitchFamily="34" charset="-122"/>
                </a:rPr>
                <a:t>Pros:</a:t>
              </a: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Mature technique</a:t>
              </a: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Fast speed (50Gb/s)</a:t>
              </a: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Linear response</a:t>
              </a: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Broadband operation</a:t>
              </a:r>
            </a:p>
            <a:p>
              <a:r>
                <a:rPr lang="en-US" sz="1400" dirty="0">
                  <a:solidFill>
                    <a:srgbClr val="DC4405"/>
                  </a:solidFill>
                  <a:latin typeface="Arial Unicode MS" pitchFamily="34" charset="-122"/>
                  <a:ea typeface="Arial Unicode MS" pitchFamily="34" charset="-122"/>
                  <a:cs typeface="Arial Unicode MS" pitchFamily="34" charset="-122"/>
                </a:rPr>
                <a:t>Cons:</a:t>
              </a: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Large size: hundreds of µ</a:t>
              </a:r>
              <a:r>
                <a:rPr lang="en-US" sz="1400" dirty="0" err="1">
                  <a:latin typeface="Arial Unicode MS" pitchFamily="34" charset="-122"/>
                  <a:ea typeface="Arial Unicode MS" pitchFamily="34" charset="-122"/>
                  <a:cs typeface="Arial Unicode MS" pitchFamily="34" charset="-122"/>
                </a:rPr>
                <a:t>m~mm</a:t>
              </a:r>
              <a:endParaRPr lang="en-US" sz="1400" dirty="0">
                <a:latin typeface="Arial Unicode MS" pitchFamily="34" charset="-122"/>
                <a:ea typeface="Arial Unicode MS" pitchFamily="34" charset="-122"/>
                <a:cs typeface="Arial Unicode MS" pitchFamily="34" charset="-122"/>
              </a:endParaRP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Large energy consumption: ~</a:t>
              </a:r>
              <a:r>
                <a:rPr lang="en-US" sz="1400" dirty="0" err="1">
                  <a:latin typeface="Arial Unicode MS" pitchFamily="34" charset="-122"/>
                  <a:ea typeface="Arial Unicode MS" pitchFamily="34" charset="-122"/>
                  <a:cs typeface="Arial Unicode MS" pitchFamily="34" charset="-122"/>
                </a:rPr>
                <a:t>pJ</a:t>
              </a:r>
              <a:r>
                <a:rPr lang="en-US" sz="1400" dirty="0">
                  <a:latin typeface="Arial Unicode MS" pitchFamily="34" charset="-122"/>
                  <a:ea typeface="Arial Unicode MS" pitchFamily="34" charset="-122"/>
                  <a:cs typeface="Arial Unicode MS" pitchFamily="34" charset="-122"/>
                </a:rPr>
                <a:t>/bit</a:t>
              </a:r>
            </a:p>
            <a:p>
              <a:pPr marL="285750" indent="-285750">
                <a:buFont typeface="Arial" panose="020B0604020202020204" pitchFamily="34" charset="0"/>
                <a:buChar char="•"/>
              </a:pPr>
              <a:r>
                <a:rPr lang="en-US" sz="1400" u="sng" dirty="0">
                  <a:latin typeface="Arial Unicode MS" pitchFamily="34" charset="-122"/>
                  <a:ea typeface="Arial Unicode MS" pitchFamily="34" charset="-122"/>
                  <a:cs typeface="Arial Unicode MS" pitchFamily="34" charset="-122"/>
                </a:rPr>
                <a:t>Not suitable for on-chip interconnects</a:t>
              </a:r>
            </a:p>
            <a:p>
              <a:endParaRPr lang="en-US" sz="1400" dirty="0">
                <a:latin typeface="Arial Unicode MS" pitchFamily="34" charset="-122"/>
                <a:ea typeface="Arial Unicode MS" pitchFamily="34" charset="-122"/>
                <a:cs typeface="Arial Unicode MS" pitchFamily="34" charset="-122"/>
              </a:endParaRPr>
            </a:p>
          </p:txBody>
        </p:sp>
        <p:sp>
          <p:nvSpPr>
            <p:cNvPr id="34" name="Rectangle 33">
              <a:extLst>
                <a:ext uri="{FF2B5EF4-FFF2-40B4-BE49-F238E27FC236}">
                  <a16:creationId xmlns:a16="http://schemas.microsoft.com/office/drawing/2014/main" id="{A2A3554A-AE28-49A3-ABBD-6EA3E0D6002A}"/>
                </a:ext>
              </a:extLst>
            </p:cNvPr>
            <p:cNvSpPr/>
            <p:nvPr/>
          </p:nvSpPr>
          <p:spPr>
            <a:xfrm>
              <a:off x="8326144" y="4082711"/>
              <a:ext cx="4014318" cy="584775"/>
            </a:xfrm>
            <a:prstGeom prst="rect">
              <a:avLst/>
            </a:prstGeom>
          </p:spPr>
          <p:txBody>
            <a:bodyPr wrap="square">
              <a:spAutoFit/>
            </a:bodyPr>
            <a:lstStyle/>
            <a:p>
              <a:r>
                <a:rPr lang="en-US" sz="1600" dirty="0">
                  <a:solidFill>
                    <a:schemeClr val="accent5"/>
                  </a:solidFill>
                  <a:latin typeface="Arial Unicode MS" pitchFamily="34" charset="-122"/>
                  <a:ea typeface="Arial Unicode MS" pitchFamily="34" charset="-122"/>
                  <a:cs typeface="Arial Unicode MS" pitchFamily="34" charset="-122"/>
                </a:rPr>
                <a:t>Conventional Si modulator based on Mach-Zehnder interferometer (MZI) </a:t>
              </a:r>
            </a:p>
          </p:txBody>
        </p:sp>
        <p:sp>
          <p:nvSpPr>
            <p:cNvPr id="36" name="Arrow: Down 35">
              <a:extLst>
                <a:ext uri="{FF2B5EF4-FFF2-40B4-BE49-F238E27FC236}">
                  <a16:creationId xmlns:a16="http://schemas.microsoft.com/office/drawing/2014/main" id="{ED07DEA1-FE49-4FED-AB57-BECF1018FED1}"/>
                </a:ext>
              </a:extLst>
            </p:cNvPr>
            <p:cNvSpPr/>
            <p:nvPr/>
          </p:nvSpPr>
          <p:spPr>
            <a:xfrm rot="18240219">
              <a:off x="7812485" y="5061333"/>
              <a:ext cx="317524" cy="369480"/>
            </a:xfrm>
            <a:prstGeom prst="downArrow">
              <a:avLst/>
            </a:prstGeom>
            <a:solidFill>
              <a:schemeClr val="accent5"/>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TextBox 27">
            <a:extLst>
              <a:ext uri="{FF2B5EF4-FFF2-40B4-BE49-F238E27FC236}">
                <a16:creationId xmlns:a16="http://schemas.microsoft.com/office/drawing/2014/main" id="{608D6AC7-48B9-45F0-99BC-2D4A52069503}"/>
              </a:ext>
            </a:extLst>
          </p:cNvPr>
          <p:cNvSpPr txBox="1"/>
          <p:nvPr/>
        </p:nvSpPr>
        <p:spPr>
          <a:xfrm>
            <a:off x="11864897" y="-1"/>
            <a:ext cx="327103" cy="369332"/>
          </a:xfrm>
          <a:prstGeom prst="rect">
            <a:avLst/>
          </a:prstGeom>
          <a:noFill/>
        </p:spPr>
        <p:txBody>
          <a:bodyPr wrap="square" rtlCol="0">
            <a:spAutoFit/>
          </a:bodyPr>
          <a:lstStyle/>
          <a:p>
            <a:fld id="{EDBA06D3-BE8B-45D4-BABF-E63D55811E1B}" type="slidenum">
              <a:rPr lang="en-US" smtClean="0"/>
              <a:t>6</a:t>
            </a:fld>
            <a:endParaRPr lang="en-US" dirty="0"/>
          </a:p>
        </p:txBody>
      </p:sp>
    </p:spTree>
    <p:extLst>
      <p:ext uri="{BB962C8B-B14F-4D97-AF65-F5344CB8AC3E}">
        <p14:creationId xmlns:p14="http://schemas.microsoft.com/office/powerpoint/2010/main" val="2342071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4B9A0DA0-99AF-4475-9656-15F8405BC980}"/>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691639" y="698182"/>
            <a:ext cx="9418501" cy="5634038"/>
          </a:xfrm>
          <a:prstGeom prst="rect">
            <a:avLst/>
          </a:prstGeom>
        </p:spPr>
      </p:pic>
    </p:spTree>
    <p:extLst>
      <p:ext uri="{BB962C8B-B14F-4D97-AF65-F5344CB8AC3E}">
        <p14:creationId xmlns:p14="http://schemas.microsoft.com/office/powerpoint/2010/main" val="426747047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6464CAB2-EC83-4E0B-BF86-6745E2262BB8}"/>
              </a:ext>
            </a:extLst>
          </p:cNvPr>
          <p:cNvPicPr/>
          <p:nvPr/>
        </p:nvPicPr>
        <p:blipFill rotWithShape="1">
          <a:blip r:embed="rId2" cstate="print">
            <a:extLst>
              <a:ext uri="{28A0092B-C50C-407E-A947-70E740481C1C}">
                <a14:useLocalDpi xmlns:a14="http://schemas.microsoft.com/office/drawing/2010/main" val="0"/>
              </a:ext>
            </a:extLst>
          </a:blip>
          <a:srcRect r="35324"/>
          <a:stretch/>
        </p:blipFill>
        <p:spPr>
          <a:xfrm>
            <a:off x="922020" y="1281545"/>
            <a:ext cx="3878580" cy="2147455"/>
          </a:xfrm>
          <a:prstGeom prst="rect">
            <a:avLst/>
          </a:prstGeom>
        </p:spPr>
      </p:pic>
      <p:pic>
        <p:nvPicPr>
          <p:cNvPr id="6" name="Picture 5" descr="A picture containing screenshot&#10;&#10;Description automatically generated">
            <a:extLst>
              <a:ext uri="{FF2B5EF4-FFF2-40B4-BE49-F238E27FC236}">
                <a16:creationId xmlns:a16="http://schemas.microsoft.com/office/drawing/2014/main" id="{FF10D080-6EBD-4D41-9213-116F002F3679}"/>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070071" y="779780"/>
            <a:ext cx="7121929" cy="5298440"/>
          </a:xfrm>
          <a:prstGeom prst="rect">
            <a:avLst/>
          </a:prstGeom>
        </p:spPr>
      </p:pic>
      <p:pic>
        <p:nvPicPr>
          <p:cNvPr id="7" name="Picture 6" descr="A close up of a map&#10;&#10;Description automatically generated">
            <a:extLst>
              <a:ext uri="{FF2B5EF4-FFF2-40B4-BE49-F238E27FC236}">
                <a16:creationId xmlns:a16="http://schemas.microsoft.com/office/drawing/2014/main" id="{684560F1-7D62-4409-BDFA-DC4166E753C6}"/>
              </a:ext>
            </a:extLst>
          </p:cNvPr>
          <p:cNvPicPr/>
          <p:nvPr/>
        </p:nvPicPr>
        <p:blipFill rotWithShape="1">
          <a:blip r:embed="rId2" cstate="print">
            <a:extLst>
              <a:ext uri="{28A0092B-C50C-407E-A947-70E740481C1C}">
                <a14:useLocalDpi xmlns:a14="http://schemas.microsoft.com/office/drawing/2010/main" val="0"/>
              </a:ext>
            </a:extLst>
          </a:blip>
          <a:srcRect l="65820"/>
          <a:stretch/>
        </p:blipFill>
        <p:spPr>
          <a:xfrm>
            <a:off x="1668780" y="3561195"/>
            <a:ext cx="2049780" cy="2147455"/>
          </a:xfrm>
          <a:prstGeom prst="rect">
            <a:avLst/>
          </a:prstGeom>
        </p:spPr>
      </p:pic>
    </p:spTree>
    <p:extLst>
      <p:ext uri="{BB962C8B-B14F-4D97-AF65-F5344CB8AC3E}">
        <p14:creationId xmlns:p14="http://schemas.microsoft.com/office/powerpoint/2010/main" val="41324716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1A1C5D3-C053-4EE9-BE1A-419B6E27CC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rgbClr val="E1E1E1"/>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60F573A-4A48-4AD2-B34A-B29C6D88BE50}"/>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endParaRPr lang="en-US" sz="4000" kern="1200">
              <a:solidFill>
                <a:schemeClr val="tx1"/>
              </a:solidFill>
              <a:latin typeface="+mj-lt"/>
              <a:ea typeface="+mj-ea"/>
              <a:cs typeface="+mj-cs"/>
            </a:endParaRPr>
          </a:p>
        </p:txBody>
      </p:sp>
      <p:sp>
        <p:nvSpPr>
          <p:cNvPr id="15" name="Rectangle: Rounded Corners 14">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mc:AlternateContent xmlns:mc="http://schemas.openxmlformats.org/markup-compatibility/2006" xmlns:a14="http://schemas.microsoft.com/office/drawing/2010/main">
        <mc:Choice Requires="a14">
          <p:graphicFrame>
            <p:nvGraphicFramePr>
              <p:cNvPr id="6" name="Content Placeholder 5">
                <a:extLst>
                  <a:ext uri="{FF2B5EF4-FFF2-40B4-BE49-F238E27FC236}">
                    <a16:creationId xmlns:a16="http://schemas.microsoft.com/office/drawing/2014/main" id="{9880D8F3-655F-46A4-98BB-D6C3FD810C1E}"/>
                  </a:ext>
                </a:extLst>
              </p:cNvPr>
              <p:cNvGraphicFramePr>
                <a:graphicFrameLocks noGrp="1"/>
              </p:cNvGraphicFramePr>
              <p:nvPr>
                <p:ph idx="1"/>
                <p:extLst>
                  <p:ext uri="{D42A27DB-BD31-4B8C-83A1-F6EECF244321}">
                    <p14:modId xmlns:p14="http://schemas.microsoft.com/office/powerpoint/2010/main" val="247842120"/>
                  </p:ext>
                </p:extLst>
              </p:nvPr>
            </p:nvGraphicFramePr>
            <p:xfrm>
              <a:off x="3745229" y="2912441"/>
              <a:ext cx="4196335" cy="2048353"/>
            </p:xfrm>
            <a:graphic>
              <a:graphicData uri="http://schemas.openxmlformats.org/drawingml/2006/table">
                <a:tbl>
                  <a:tblPr firstRow="1" firstCol="1" bandRow="1"/>
                  <a:tblGrid>
                    <a:gridCol w="687540">
                      <a:extLst>
                        <a:ext uri="{9D8B030D-6E8A-4147-A177-3AD203B41FA5}">
                          <a16:colId xmlns:a16="http://schemas.microsoft.com/office/drawing/2014/main" val="2960844014"/>
                        </a:ext>
                      </a:extLst>
                    </a:gridCol>
                    <a:gridCol w="958649">
                      <a:extLst>
                        <a:ext uri="{9D8B030D-6E8A-4147-A177-3AD203B41FA5}">
                          <a16:colId xmlns:a16="http://schemas.microsoft.com/office/drawing/2014/main" val="783924757"/>
                        </a:ext>
                      </a:extLst>
                    </a:gridCol>
                    <a:gridCol w="531280">
                      <a:extLst>
                        <a:ext uri="{9D8B030D-6E8A-4147-A177-3AD203B41FA5}">
                          <a16:colId xmlns:a16="http://schemas.microsoft.com/office/drawing/2014/main" val="3942948576"/>
                        </a:ext>
                      </a:extLst>
                    </a:gridCol>
                    <a:gridCol w="587534">
                      <a:extLst>
                        <a:ext uri="{9D8B030D-6E8A-4147-A177-3AD203B41FA5}">
                          <a16:colId xmlns:a16="http://schemas.microsoft.com/office/drawing/2014/main" val="2983019260"/>
                        </a:ext>
                      </a:extLst>
                    </a:gridCol>
                    <a:gridCol w="325019">
                      <a:extLst>
                        <a:ext uri="{9D8B030D-6E8A-4147-A177-3AD203B41FA5}">
                          <a16:colId xmlns:a16="http://schemas.microsoft.com/office/drawing/2014/main" val="2119013223"/>
                        </a:ext>
                      </a:extLst>
                    </a:gridCol>
                    <a:gridCol w="312518">
                      <a:extLst>
                        <a:ext uri="{9D8B030D-6E8A-4147-A177-3AD203B41FA5}">
                          <a16:colId xmlns:a16="http://schemas.microsoft.com/office/drawing/2014/main" val="438284444"/>
                        </a:ext>
                      </a:extLst>
                    </a:gridCol>
                    <a:gridCol w="360438">
                      <a:extLst>
                        <a:ext uri="{9D8B030D-6E8A-4147-A177-3AD203B41FA5}">
                          <a16:colId xmlns:a16="http://schemas.microsoft.com/office/drawing/2014/main" val="4132565216"/>
                        </a:ext>
                      </a:extLst>
                    </a:gridCol>
                    <a:gridCol w="433357">
                      <a:extLst>
                        <a:ext uri="{9D8B030D-6E8A-4147-A177-3AD203B41FA5}">
                          <a16:colId xmlns:a16="http://schemas.microsoft.com/office/drawing/2014/main" val="264423067"/>
                        </a:ext>
                      </a:extLst>
                    </a:gridCol>
                  </a:tblGrid>
                  <a:tr h="383229">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Ref</a:t>
                          </a:r>
                          <a:endParaRPr lang="en-US" sz="1100" b="0" i="0" u="none" strike="noStrike">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Capacitor /resonator type</a:t>
                          </a:r>
                          <a:endParaRPr lang="en-US" sz="1100" b="0" i="0" u="none" strike="noStrike" dirty="0">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Q-factor</a:t>
                          </a:r>
                          <a:endParaRPr lang="en-US" sz="1100" b="0" i="0" u="none" strike="noStrike">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Vm</a:t>
                          </a:r>
                          <a:endParaRPr lang="en-US" sz="1100" b="0" i="0" u="none" strike="noStrike" dirty="0">
                            <a:effectLst/>
                            <a:latin typeface="Arial" panose="020B0604020202020204" pitchFamily="34" charset="0"/>
                          </a:endParaRPr>
                        </a:p>
                        <a:p>
                          <a:pPr marL="0" marR="0" algn="ctr" fontAlgn="ctr">
                            <a:lnSpc>
                              <a:spcPct val="100000"/>
                            </a:lnSpc>
                            <a:spcBef>
                              <a:spcPts val="0"/>
                            </a:spcBef>
                            <a:spcAft>
                              <a:spcPts val="0"/>
                            </a:spcAft>
                          </a:pP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sSup>
                                <m:sSupPr>
                                  <m:ctrlPr>
                                    <a:rPr lang="ar-AE" sz="600" b="0" i="1" u="none" strike="noStrike">
                                      <a:effectLst/>
                                      <a:latin typeface="Cambria Math" panose="02040503050406030204" pitchFamily="18" charset="0"/>
                                      <a:ea typeface="Times New Roman" panose="02020603050405020304" pitchFamily="18" charset="0"/>
                                      <a:cs typeface="Times New Roman" panose="02020603050405020304" pitchFamily="18" charset="0"/>
                                    </a:rPr>
                                  </m:ctrlPr>
                                </m:sSupPr>
                                <m:e>
                                  <m:r>
                                    <a:rPr lang="ar-AE" sz="600" b="0" i="0" u="none" strike="noStrike">
                                      <a:effectLst/>
                                      <a:latin typeface="Cambria Math" panose="02040503050406030204" pitchFamily="18" charset="0"/>
                                      <a:ea typeface="Times New Roman" panose="02020603050405020304" pitchFamily="18" charset="0"/>
                                      <a:cs typeface="Times New Roman" panose="02020603050405020304" pitchFamily="18" charset="0"/>
                                    </a:rPr>
                                    <m:t>(</m:t>
                                  </m:r>
                                  <m:r>
                                    <a:rPr lang="ar-AE" sz="600" b="0" i="1" u="none" strike="noStrike">
                                      <a:effectLst/>
                                      <a:latin typeface="Cambria Math" panose="02040503050406030204" pitchFamily="18" charset="0"/>
                                      <a:ea typeface="Times New Roman" panose="02020603050405020304" pitchFamily="18" charset="0"/>
                                      <a:cs typeface="Times New Roman" panose="02020603050405020304" pitchFamily="18" charset="0"/>
                                    </a:rPr>
                                    <m:t>𝜆</m:t>
                                  </m:r>
                                  <m:r>
                                    <a:rPr lang="ar-AE" sz="600" b="0" i="0" u="none" strike="noStrike">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ar-AE" sz="600" b="0" i="1" u="none" strike="noStrike">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ar-AE" sz="600" b="0" i="1" u="none" strike="noStrike">
                                          <a:effectLst/>
                                          <a:latin typeface="Cambria Math" panose="02040503050406030204" pitchFamily="18" charset="0"/>
                                          <a:ea typeface="Times New Roman" panose="02020603050405020304" pitchFamily="18" charset="0"/>
                                          <a:cs typeface="Times New Roman" panose="02020603050405020304" pitchFamily="18" charset="0"/>
                                        </a:rPr>
                                        <m:t>𝑛</m:t>
                                      </m:r>
                                    </m:e>
                                    <m:sub>
                                      <m:r>
                                        <a:rPr lang="ar-AE" sz="600" b="0" i="1" u="none" strike="noStrike">
                                          <a:effectLst/>
                                          <a:latin typeface="Cambria Math" panose="02040503050406030204" pitchFamily="18" charset="0"/>
                                          <a:ea typeface="Times New Roman" panose="02020603050405020304" pitchFamily="18" charset="0"/>
                                          <a:cs typeface="Times New Roman" panose="02020603050405020304" pitchFamily="18" charset="0"/>
                                        </a:rPr>
                                        <m:t>𝑆𝑖</m:t>
                                      </m:r>
                                    </m:sub>
                                  </m:sSub>
                                  <m:r>
                                    <a:rPr lang="ar-AE" sz="600" b="0" i="0" u="none" strike="noStrike">
                                      <a:effectLst/>
                                      <a:latin typeface="Cambria Math" panose="02040503050406030204" pitchFamily="18" charset="0"/>
                                      <a:ea typeface="Times New Roman" panose="02020603050405020304" pitchFamily="18" charset="0"/>
                                      <a:cs typeface="Times New Roman" panose="02020603050405020304" pitchFamily="18" charset="0"/>
                                    </a:rPr>
                                    <m:t>)</m:t>
                                  </m:r>
                                </m:e>
                                <m:sup>
                                  <m:r>
                                    <a:rPr lang="ar-AE" sz="600" b="0" i="0" u="none" strike="noStrike">
                                      <a:effectLst/>
                                      <a:latin typeface="Cambria Math" panose="02040503050406030204" pitchFamily="18" charset="0"/>
                                      <a:ea typeface="Times New Roman" panose="02020603050405020304" pitchFamily="18" charset="0"/>
                                      <a:cs typeface="Times New Roman" panose="02020603050405020304" pitchFamily="18" charset="0"/>
                                    </a:rPr>
                                    <m:t>3</m:t>
                                  </m:r>
                                </m:sup>
                              </m:sSup>
                            </m:oMath>
                          </a14:m>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ar-AE" sz="1100" b="0" i="0" u="none" strike="noStrike" dirty="0">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gFp</a:t>
                          </a:r>
                          <a:endParaRPr lang="en-US" sz="1100" b="0" i="0" u="none" strike="noStrike" dirty="0">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C (fF)</a:t>
                          </a:r>
                          <a:endParaRPr lang="en-US" sz="1100" b="0" i="0" u="none" strike="noStrike">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l-GR"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α</a:t>
                          </a:r>
                          <a:endParaRPr lang="el-GR" sz="1100" b="0" i="0" u="none" strike="noStrike">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Ebit</a:t>
                          </a: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6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fJ</a:t>
                          </a: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/bit)</a:t>
                          </a:r>
                          <a:endParaRPr lang="en-US" sz="1100" b="0" i="0" u="none" strike="noStrike" dirty="0">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67478656"/>
                      </a:ext>
                    </a:extLst>
                  </a:tr>
                  <a:tr h="213161">
                    <a:tc>
                      <a:txBody>
                        <a:bodyPr/>
                        <a:lstStyle/>
                        <a:p>
                          <a:pPr marL="0" marR="0" algn="ctr">
                            <a:lnSpc>
                              <a:spcPct val="100000"/>
                            </a:lnSpc>
                            <a:spcBef>
                              <a:spcPts val="0"/>
                            </a:spcBef>
                            <a:spcAft>
                              <a:spcPts val="0"/>
                            </a:spcAft>
                          </a:pPr>
                          <a:r>
                            <a:rPr lang="en-US" sz="800" dirty="0">
                              <a:effectLst/>
                            </a:rPr>
                            <a:t>[1]</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vertical PN junction /micro-disk</a:t>
                          </a:r>
                          <a:endParaRPr lang="en-US" sz="1100" b="0" i="0" u="none" strike="noStrike" dirty="0">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9700</a:t>
                          </a:r>
                          <a:endParaRPr lang="en-US" sz="1400" b="0" i="0" u="none" strike="noStrike" dirty="0">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4.46</a:t>
                          </a:r>
                          <a:endParaRPr lang="en-US" sz="1400" b="0" i="0" u="none" strike="noStrike">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166</a:t>
                          </a:r>
                          <a:endParaRPr lang="en-US" sz="1400" b="0" i="0" u="none" strike="noStrike">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20</a:t>
                          </a:r>
                          <a:endParaRPr lang="en-US" sz="1400" b="0" i="0" u="none" strike="noStrike">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12.2%</a:t>
                          </a:r>
                          <a:endParaRPr lang="en-US" sz="1400" b="0" i="0" u="none" strike="noStrike">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61</a:t>
                          </a:r>
                          <a:endParaRPr lang="en-US" sz="1400" b="0" i="0" u="none" strike="noStrike">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286779503"/>
                      </a:ext>
                    </a:extLst>
                  </a:tr>
                  <a:tr h="213161">
                    <a:tc>
                      <a:txBody>
                        <a:bodyPr/>
                        <a:lstStyle/>
                        <a:p>
                          <a:pPr marL="0" marR="0" algn="ctr">
                            <a:lnSpc>
                              <a:spcPct val="100000"/>
                            </a:lnSpc>
                            <a:spcBef>
                              <a:spcPts val="0"/>
                            </a:spcBef>
                            <a:spcAft>
                              <a:spcPts val="0"/>
                            </a:spcAft>
                          </a:pPr>
                          <a:r>
                            <a:rPr lang="en-US" sz="800" dirty="0">
                              <a:effectLst/>
                            </a:rPr>
                            <a:t>[2]</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vertical PN junction /micro-disk</a:t>
                          </a:r>
                          <a:endParaRPr lang="en-US" sz="11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6480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6.82</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146.5</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17</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extLst>
                      <a:ext uri="{0D108BD9-81ED-4DB2-BD59-A6C34878D82A}">
                        <a16:rowId xmlns:a16="http://schemas.microsoft.com/office/drawing/2014/main" val="3677186812"/>
                      </a:ext>
                    </a:extLst>
                  </a:tr>
                  <a:tr h="213161">
                    <a:tc>
                      <a:txBody>
                        <a:bodyPr/>
                        <a:lstStyle/>
                        <a:p>
                          <a:pPr marL="0" marR="0" algn="ctr">
                            <a:lnSpc>
                              <a:spcPct val="100000"/>
                            </a:lnSpc>
                            <a:spcBef>
                              <a:spcPts val="0"/>
                            </a:spcBef>
                            <a:spcAft>
                              <a:spcPts val="0"/>
                            </a:spcAft>
                          </a:pPr>
                          <a:r>
                            <a:rPr lang="en-US" sz="800" dirty="0">
                              <a:effectLst/>
                            </a:rPr>
                            <a:t>[3]</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lateral PN junction /micro-ring</a:t>
                          </a:r>
                          <a:endParaRPr lang="en-US" sz="11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14500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36.29</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87.5</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15.6%</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extLst>
                      <a:ext uri="{0D108BD9-81ED-4DB2-BD59-A6C34878D82A}">
                        <a16:rowId xmlns:a16="http://schemas.microsoft.com/office/drawing/2014/main" val="2447291126"/>
                      </a:ext>
                    </a:extLst>
                  </a:tr>
                  <a:tr h="222316">
                    <a:tc>
                      <a:txBody>
                        <a:bodyPr/>
                        <a:lstStyle/>
                        <a:p>
                          <a:pPr marL="0" marR="0" algn="ctr">
                            <a:lnSpc>
                              <a:spcPct val="100000"/>
                            </a:lnSpc>
                            <a:spcBef>
                              <a:spcPts val="0"/>
                            </a:spcBef>
                            <a:spcAft>
                              <a:spcPts val="0"/>
                            </a:spcAft>
                          </a:pPr>
                          <a:r>
                            <a:rPr lang="en-US" sz="800" dirty="0">
                              <a:effectLst/>
                            </a:rPr>
                            <a:t>[4]</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Si/oxide/Si MOS</a:t>
                          </a:r>
                          <a:endParaRPr lang="en-US" sz="1100" b="0" i="0" u="none" strike="noStrike" dirty="0">
                            <a:effectLst/>
                            <a:latin typeface="Arial" panose="020B0604020202020204" pitchFamily="34" charset="0"/>
                          </a:endParaRPr>
                        </a:p>
                        <a:p>
                          <a:pPr marL="0" marR="0" algn="ctr" fontAlgn="ctr">
                            <a:lnSpc>
                              <a:spcPct val="100000"/>
                            </a:lnSpc>
                            <a:spcBef>
                              <a:spcPts val="0"/>
                            </a:spcBef>
                            <a:spcAft>
                              <a:spcPts val="0"/>
                            </a:spcAft>
                          </a:pP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/micro-ring</a:t>
                          </a:r>
                          <a:endParaRPr lang="en-US" sz="11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3500</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21.20</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28</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320</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10.5%</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180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extLst>
                      <a:ext uri="{0D108BD9-81ED-4DB2-BD59-A6C34878D82A}">
                        <a16:rowId xmlns:a16="http://schemas.microsoft.com/office/drawing/2014/main" val="858422671"/>
                      </a:ext>
                    </a:extLst>
                  </a:tr>
                  <a:tr h="253461">
                    <a:tc>
                      <a:txBody>
                        <a:bodyPr/>
                        <a:lstStyle/>
                        <a:p>
                          <a:pPr marL="0" marR="0" algn="ctr">
                            <a:lnSpc>
                              <a:spcPct val="100000"/>
                            </a:lnSpc>
                            <a:spcBef>
                              <a:spcPts val="0"/>
                            </a:spcBef>
                            <a:spcAft>
                              <a:spcPts val="0"/>
                            </a:spcAft>
                          </a:pPr>
                          <a:r>
                            <a:rPr lang="en-US" sz="800" dirty="0">
                              <a:effectLst/>
                            </a:rPr>
                            <a:t>[5]</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interleaver</a:t>
                          </a:r>
                          <a:endParaRPr lang="en-US" sz="1100" b="0" i="0" u="none" strike="noStrike">
                            <a:effectLst/>
                            <a:latin typeface="Arial" panose="020B0604020202020204" pitchFamily="34" charset="0"/>
                          </a:endParaRPr>
                        </a:p>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PN junction /micro-ring</a:t>
                          </a:r>
                          <a:endParaRPr lang="en-US" sz="11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14500</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105.74</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29</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66</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36.9%</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66</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extLst>
                      <a:ext uri="{0D108BD9-81ED-4DB2-BD59-A6C34878D82A}">
                        <a16:rowId xmlns:a16="http://schemas.microsoft.com/office/drawing/2014/main" val="3105675666"/>
                      </a:ext>
                    </a:extLst>
                  </a:tr>
                  <a:tr h="274932">
                    <a:tc>
                      <a:txBody>
                        <a:bodyPr/>
                        <a:lstStyle/>
                        <a:p>
                          <a:pPr marL="0" marR="0" algn="ctr">
                            <a:lnSpc>
                              <a:spcPct val="100000"/>
                            </a:lnSpc>
                            <a:spcBef>
                              <a:spcPts val="0"/>
                            </a:spcBef>
                            <a:spcAft>
                              <a:spcPts val="0"/>
                            </a:spcAft>
                          </a:pPr>
                          <a:r>
                            <a:rPr lang="en-US" sz="800" dirty="0">
                              <a:effectLst/>
                            </a:rPr>
                            <a:t>Previous device</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hybrid Si-ITO MOS /PC nanocavity</a:t>
                          </a:r>
                          <a:endParaRPr lang="en-US" sz="11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3700</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0.55</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855</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13</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7.4%</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3.25</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extLst>
                      <a:ext uri="{0D108BD9-81ED-4DB2-BD59-A6C34878D82A}">
                        <a16:rowId xmlns:a16="http://schemas.microsoft.com/office/drawing/2014/main" val="2918964081"/>
                      </a:ext>
                    </a:extLst>
                  </a:tr>
                  <a:tr h="274932">
                    <a:tc>
                      <a:txBody>
                        <a:bodyPr/>
                        <a:lstStyle/>
                        <a:p>
                          <a:pPr marL="0" marR="0" algn="ctr">
                            <a:lnSpc>
                              <a:spcPct val="100000"/>
                            </a:lnSpc>
                            <a:spcBef>
                              <a:spcPts val="0"/>
                            </a:spcBef>
                            <a:spcAft>
                              <a:spcPts val="0"/>
                            </a:spcAft>
                          </a:pPr>
                          <a:r>
                            <a:rPr lang="en-US" sz="800" dirty="0">
                              <a:effectLst/>
                            </a:rPr>
                            <a:t>Proposed design</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hybrid Si-ITO MOS /PC nanocavity</a:t>
                          </a:r>
                          <a:endParaRPr lang="en-US" sz="11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5600</a:t>
                          </a:r>
                          <a:endParaRPr lang="en-US" sz="14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0.66</a:t>
                          </a:r>
                          <a:endParaRPr lang="en-US" sz="14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1247</a:t>
                          </a:r>
                          <a:endParaRPr lang="en-US" sz="14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a:t>
                          </a:r>
                          <a:endParaRPr lang="en-US" sz="14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22%</a:t>
                          </a:r>
                          <a:endParaRPr lang="en-US" sz="14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0.375</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extLst>
                      <a:ext uri="{0D108BD9-81ED-4DB2-BD59-A6C34878D82A}">
                        <a16:rowId xmlns:a16="http://schemas.microsoft.com/office/drawing/2014/main" val="3620269030"/>
                      </a:ext>
                    </a:extLst>
                  </a:tr>
                </a:tbl>
              </a:graphicData>
            </a:graphic>
          </p:graphicFrame>
        </mc:Choice>
        <mc:Fallback xmlns="">
          <p:graphicFrame>
            <p:nvGraphicFramePr>
              <p:cNvPr id="6" name="Content Placeholder 5">
                <a:extLst>
                  <a:ext uri="{FF2B5EF4-FFF2-40B4-BE49-F238E27FC236}">
                    <a16:creationId xmlns:a16="http://schemas.microsoft.com/office/drawing/2014/main" id="{9880D8F3-655F-46A4-98BB-D6C3FD810C1E}"/>
                  </a:ext>
                </a:extLst>
              </p:cNvPr>
              <p:cNvGraphicFramePr>
                <a:graphicFrameLocks noGrp="1"/>
              </p:cNvGraphicFramePr>
              <p:nvPr>
                <p:ph idx="1"/>
                <p:extLst>
                  <p:ext uri="{D42A27DB-BD31-4B8C-83A1-F6EECF244321}">
                    <p14:modId xmlns:p14="http://schemas.microsoft.com/office/powerpoint/2010/main" val="247842120"/>
                  </p:ext>
                </p:extLst>
              </p:nvPr>
            </p:nvGraphicFramePr>
            <p:xfrm>
              <a:off x="3745229" y="2912441"/>
              <a:ext cx="4196335" cy="2048353"/>
            </p:xfrm>
            <a:graphic>
              <a:graphicData uri="http://schemas.openxmlformats.org/drawingml/2006/table">
                <a:tbl>
                  <a:tblPr firstRow="1" firstCol="1" bandRow="1"/>
                  <a:tblGrid>
                    <a:gridCol w="687540">
                      <a:extLst>
                        <a:ext uri="{9D8B030D-6E8A-4147-A177-3AD203B41FA5}">
                          <a16:colId xmlns:a16="http://schemas.microsoft.com/office/drawing/2014/main" val="2960844014"/>
                        </a:ext>
                      </a:extLst>
                    </a:gridCol>
                    <a:gridCol w="958649">
                      <a:extLst>
                        <a:ext uri="{9D8B030D-6E8A-4147-A177-3AD203B41FA5}">
                          <a16:colId xmlns:a16="http://schemas.microsoft.com/office/drawing/2014/main" val="783924757"/>
                        </a:ext>
                      </a:extLst>
                    </a:gridCol>
                    <a:gridCol w="531280">
                      <a:extLst>
                        <a:ext uri="{9D8B030D-6E8A-4147-A177-3AD203B41FA5}">
                          <a16:colId xmlns:a16="http://schemas.microsoft.com/office/drawing/2014/main" val="3942948576"/>
                        </a:ext>
                      </a:extLst>
                    </a:gridCol>
                    <a:gridCol w="587534">
                      <a:extLst>
                        <a:ext uri="{9D8B030D-6E8A-4147-A177-3AD203B41FA5}">
                          <a16:colId xmlns:a16="http://schemas.microsoft.com/office/drawing/2014/main" val="2983019260"/>
                        </a:ext>
                      </a:extLst>
                    </a:gridCol>
                    <a:gridCol w="325019">
                      <a:extLst>
                        <a:ext uri="{9D8B030D-6E8A-4147-A177-3AD203B41FA5}">
                          <a16:colId xmlns:a16="http://schemas.microsoft.com/office/drawing/2014/main" val="2119013223"/>
                        </a:ext>
                      </a:extLst>
                    </a:gridCol>
                    <a:gridCol w="312518">
                      <a:extLst>
                        <a:ext uri="{9D8B030D-6E8A-4147-A177-3AD203B41FA5}">
                          <a16:colId xmlns:a16="http://schemas.microsoft.com/office/drawing/2014/main" val="438284444"/>
                        </a:ext>
                      </a:extLst>
                    </a:gridCol>
                    <a:gridCol w="360438">
                      <a:extLst>
                        <a:ext uri="{9D8B030D-6E8A-4147-A177-3AD203B41FA5}">
                          <a16:colId xmlns:a16="http://schemas.microsoft.com/office/drawing/2014/main" val="4132565216"/>
                        </a:ext>
                      </a:extLst>
                    </a:gridCol>
                    <a:gridCol w="433357">
                      <a:extLst>
                        <a:ext uri="{9D8B030D-6E8A-4147-A177-3AD203B41FA5}">
                          <a16:colId xmlns:a16="http://schemas.microsoft.com/office/drawing/2014/main" val="264423067"/>
                        </a:ext>
                      </a:extLst>
                    </a:gridCol>
                  </a:tblGrid>
                  <a:tr h="383229">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Ref</a:t>
                          </a:r>
                          <a:endParaRPr lang="en-US" sz="1100" b="0" i="0" u="none" strike="noStrike">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Capacitor /resonator type</a:t>
                          </a:r>
                          <a:endParaRPr lang="en-US" sz="1100" b="0" i="0" u="none" strike="noStrike" dirty="0">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Q-factor</a:t>
                          </a:r>
                          <a:endParaRPr lang="en-US" sz="1100" b="0" i="0" u="none" strike="noStrike">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372917" t="-1587" r="-246875" b="-449206"/>
                          </a:stretch>
                        </a:blipFill>
                      </a:tcPr>
                    </a:tc>
                    <a:tc>
                      <a:txBody>
                        <a:bodyPr/>
                        <a:lstStyle/>
                        <a:p>
                          <a:pPr marL="0" marR="0" algn="ctr" fontAlgn="ctr">
                            <a:lnSpc>
                              <a:spcPct val="100000"/>
                            </a:lnSpc>
                            <a:spcBef>
                              <a:spcPts val="0"/>
                            </a:spcBef>
                            <a:spcAft>
                              <a:spcPts val="0"/>
                            </a:spcAft>
                          </a:pPr>
                          <a:r>
                            <a:rPr lang="en-US" sz="6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gFp</a:t>
                          </a:r>
                          <a:endParaRPr lang="en-US" sz="1100" b="0" i="0" u="none" strike="noStrike" dirty="0">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C (fF)</a:t>
                          </a:r>
                          <a:endParaRPr lang="en-US" sz="1100" b="0" i="0" u="none" strike="noStrike">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l-GR"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α</a:t>
                          </a:r>
                          <a:endParaRPr lang="el-GR" sz="1100" b="0" i="0" u="none" strike="noStrike">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Ebit</a:t>
                          </a: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6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fJ</a:t>
                          </a: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/bit)</a:t>
                          </a:r>
                          <a:endParaRPr lang="en-US" sz="1100" b="0" i="0" u="none" strike="noStrike" dirty="0">
                            <a:effectLst/>
                            <a:latin typeface="Arial" panose="020B0604020202020204" pitchFamily="34" charset="0"/>
                          </a:endParaRPr>
                        </a:p>
                      </a:txBody>
                      <a:tcPr marL="44456" marR="44456" marT="6175" marB="0" anchor="ctr">
                        <a:lnL>
                          <a:noFill/>
                        </a:lnL>
                        <a:lnR>
                          <a:noFill/>
                        </a:lnR>
                        <a:lnT w="1905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67478656"/>
                      </a:ext>
                    </a:extLst>
                  </a:tr>
                  <a:tr h="213161">
                    <a:tc>
                      <a:txBody>
                        <a:bodyPr/>
                        <a:lstStyle/>
                        <a:p>
                          <a:pPr marL="0" marR="0" algn="ctr">
                            <a:lnSpc>
                              <a:spcPct val="100000"/>
                            </a:lnSpc>
                            <a:spcBef>
                              <a:spcPts val="0"/>
                            </a:spcBef>
                            <a:spcAft>
                              <a:spcPts val="0"/>
                            </a:spcAft>
                          </a:pPr>
                          <a:r>
                            <a:rPr lang="en-US" sz="800" dirty="0">
                              <a:effectLst/>
                            </a:rPr>
                            <a:t>[1]</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vertical PN junction /micro-disk</a:t>
                          </a:r>
                          <a:endParaRPr lang="en-US" sz="1100" b="0" i="0" u="none" strike="noStrike" dirty="0">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9700</a:t>
                          </a:r>
                          <a:endParaRPr lang="en-US" sz="1400" b="0" i="0" u="none" strike="noStrike" dirty="0">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4.46</a:t>
                          </a:r>
                          <a:endParaRPr lang="en-US" sz="1400" b="0" i="0" u="none" strike="noStrike">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166</a:t>
                          </a:r>
                          <a:endParaRPr lang="en-US" sz="1400" b="0" i="0" u="none" strike="noStrike">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20</a:t>
                          </a:r>
                          <a:endParaRPr lang="en-US" sz="1400" b="0" i="0" u="none" strike="noStrike">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12.2%</a:t>
                          </a:r>
                          <a:endParaRPr lang="en-US" sz="1400" b="0" i="0" u="none" strike="noStrike">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61</a:t>
                          </a:r>
                          <a:endParaRPr lang="en-US" sz="1400" b="0" i="0" u="none" strike="noStrike">
                            <a:effectLst/>
                            <a:latin typeface="Arial" panose="020B0604020202020204" pitchFamily="34" charset="0"/>
                          </a:endParaRPr>
                        </a:p>
                      </a:txBody>
                      <a:tcPr marL="44456" marR="44456" marT="6175"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286779503"/>
                      </a:ext>
                    </a:extLst>
                  </a:tr>
                  <a:tr h="213161">
                    <a:tc>
                      <a:txBody>
                        <a:bodyPr/>
                        <a:lstStyle/>
                        <a:p>
                          <a:pPr marL="0" marR="0" algn="ctr">
                            <a:lnSpc>
                              <a:spcPct val="100000"/>
                            </a:lnSpc>
                            <a:spcBef>
                              <a:spcPts val="0"/>
                            </a:spcBef>
                            <a:spcAft>
                              <a:spcPts val="0"/>
                            </a:spcAft>
                          </a:pPr>
                          <a:r>
                            <a:rPr lang="en-US" sz="800" dirty="0">
                              <a:effectLst/>
                            </a:rPr>
                            <a:t>[2]</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vertical PN junction /micro-disk</a:t>
                          </a:r>
                          <a:endParaRPr lang="en-US" sz="11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6480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6.82</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146.5</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17</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extLst>
                      <a:ext uri="{0D108BD9-81ED-4DB2-BD59-A6C34878D82A}">
                        <a16:rowId xmlns:a16="http://schemas.microsoft.com/office/drawing/2014/main" val="3677186812"/>
                      </a:ext>
                    </a:extLst>
                  </a:tr>
                  <a:tr h="213161">
                    <a:tc>
                      <a:txBody>
                        <a:bodyPr/>
                        <a:lstStyle/>
                        <a:p>
                          <a:pPr marL="0" marR="0" algn="ctr">
                            <a:lnSpc>
                              <a:spcPct val="100000"/>
                            </a:lnSpc>
                            <a:spcBef>
                              <a:spcPts val="0"/>
                            </a:spcBef>
                            <a:spcAft>
                              <a:spcPts val="0"/>
                            </a:spcAft>
                          </a:pPr>
                          <a:r>
                            <a:rPr lang="en-US" sz="800" dirty="0">
                              <a:effectLst/>
                            </a:rPr>
                            <a:t>[3]</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lateral PN junction /micro-ring</a:t>
                          </a:r>
                          <a:endParaRPr lang="en-US" sz="11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14500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36.29</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87.5</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15.6%</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extLst>
                      <a:ext uri="{0D108BD9-81ED-4DB2-BD59-A6C34878D82A}">
                        <a16:rowId xmlns:a16="http://schemas.microsoft.com/office/drawing/2014/main" val="2447291126"/>
                      </a:ext>
                    </a:extLst>
                  </a:tr>
                  <a:tr h="222316">
                    <a:tc>
                      <a:txBody>
                        <a:bodyPr/>
                        <a:lstStyle/>
                        <a:p>
                          <a:pPr marL="0" marR="0" algn="ctr">
                            <a:lnSpc>
                              <a:spcPct val="100000"/>
                            </a:lnSpc>
                            <a:spcBef>
                              <a:spcPts val="0"/>
                            </a:spcBef>
                            <a:spcAft>
                              <a:spcPts val="0"/>
                            </a:spcAft>
                          </a:pPr>
                          <a:r>
                            <a:rPr lang="en-US" sz="800" dirty="0">
                              <a:effectLst/>
                            </a:rPr>
                            <a:t>[4]</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Si/oxide/Si MOS</a:t>
                          </a:r>
                          <a:endParaRPr lang="en-US" sz="1100" b="0" i="0" u="none" strike="noStrike" dirty="0">
                            <a:effectLst/>
                            <a:latin typeface="Arial" panose="020B0604020202020204" pitchFamily="34" charset="0"/>
                          </a:endParaRPr>
                        </a:p>
                        <a:p>
                          <a:pPr marL="0" marR="0" algn="ctr" fontAlgn="ctr">
                            <a:lnSpc>
                              <a:spcPct val="100000"/>
                            </a:lnSpc>
                            <a:spcBef>
                              <a:spcPts val="0"/>
                            </a:spcBef>
                            <a:spcAft>
                              <a:spcPts val="0"/>
                            </a:spcAft>
                          </a:pPr>
                          <a:r>
                            <a:rPr lang="en-US" sz="6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/micro-ring</a:t>
                          </a:r>
                          <a:endParaRPr lang="en-US" sz="11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3500</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21.20</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28</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320</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10.5%</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180</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extLst>
                      <a:ext uri="{0D108BD9-81ED-4DB2-BD59-A6C34878D82A}">
                        <a16:rowId xmlns:a16="http://schemas.microsoft.com/office/drawing/2014/main" val="858422671"/>
                      </a:ext>
                    </a:extLst>
                  </a:tr>
                  <a:tr h="253461">
                    <a:tc>
                      <a:txBody>
                        <a:bodyPr/>
                        <a:lstStyle/>
                        <a:p>
                          <a:pPr marL="0" marR="0" algn="ctr">
                            <a:lnSpc>
                              <a:spcPct val="100000"/>
                            </a:lnSpc>
                            <a:spcBef>
                              <a:spcPts val="0"/>
                            </a:spcBef>
                            <a:spcAft>
                              <a:spcPts val="0"/>
                            </a:spcAft>
                          </a:pPr>
                          <a:r>
                            <a:rPr lang="en-US" sz="800" dirty="0">
                              <a:effectLst/>
                            </a:rPr>
                            <a:t>[5]</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interleaver</a:t>
                          </a:r>
                          <a:endParaRPr lang="en-US" sz="1100" b="0" i="0" u="none" strike="noStrike">
                            <a:effectLst/>
                            <a:latin typeface="Arial" panose="020B0604020202020204" pitchFamily="34" charset="0"/>
                          </a:endParaRPr>
                        </a:p>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PN junction /micro-ring</a:t>
                          </a:r>
                          <a:endParaRPr lang="en-US" sz="11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14500</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105.74</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29</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66</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36.9%</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66</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extLst>
                      <a:ext uri="{0D108BD9-81ED-4DB2-BD59-A6C34878D82A}">
                        <a16:rowId xmlns:a16="http://schemas.microsoft.com/office/drawing/2014/main" val="3105675666"/>
                      </a:ext>
                    </a:extLst>
                  </a:tr>
                  <a:tr h="274932">
                    <a:tc>
                      <a:txBody>
                        <a:bodyPr/>
                        <a:lstStyle/>
                        <a:p>
                          <a:pPr marL="0" marR="0" algn="ctr">
                            <a:lnSpc>
                              <a:spcPct val="100000"/>
                            </a:lnSpc>
                            <a:spcBef>
                              <a:spcPts val="0"/>
                            </a:spcBef>
                            <a:spcAft>
                              <a:spcPts val="0"/>
                            </a:spcAft>
                          </a:pPr>
                          <a:r>
                            <a:rPr lang="en-US" sz="800" dirty="0">
                              <a:effectLst/>
                            </a:rPr>
                            <a:t>Previous device</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hybrid Si-ITO MOS /PC nanocavity</a:t>
                          </a:r>
                          <a:endParaRPr lang="en-US" sz="11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3700</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0.55</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855</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13</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7.4%</a:t>
                          </a:r>
                          <a:endParaRPr lang="en-US" sz="1400" b="0" i="0" u="none" strike="noStrike">
                            <a:effectLst/>
                            <a:latin typeface="Arial" panose="020B0604020202020204" pitchFamily="34" charset="0"/>
                          </a:endParaRPr>
                        </a:p>
                      </a:txBody>
                      <a:tcPr marL="44456" marR="44456" marT="6175" marB="0" anchor="ctr">
                        <a:lnL>
                          <a:noFill/>
                        </a:lnL>
                        <a:lnR>
                          <a:noFill/>
                        </a:lnR>
                        <a:lnT>
                          <a:noFill/>
                        </a:lnT>
                        <a:lnB>
                          <a:noFill/>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3.25</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a:noFill/>
                        </a:lnB>
                      </a:tcPr>
                    </a:tc>
                    <a:extLst>
                      <a:ext uri="{0D108BD9-81ED-4DB2-BD59-A6C34878D82A}">
                        <a16:rowId xmlns:a16="http://schemas.microsoft.com/office/drawing/2014/main" val="2918964081"/>
                      </a:ext>
                    </a:extLst>
                  </a:tr>
                  <a:tr h="274932">
                    <a:tc>
                      <a:txBody>
                        <a:bodyPr/>
                        <a:lstStyle/>
                        <a:p>
                          <a:pPr marL="0" marR="0" algn="ctr">
                            <a:lnSpc>
                              <a:spcPct val="100000"/>
                            </a:lnSpc>
                            <a:spcBef>
                              <a:spcPts val="0"/>
                            </a:spcBef>
                            <a:spcAft>
                              <a:spcPts val="0"/>
                            </a:spcAft>
                          </a:pPr>
                          <a:r>
                            <a:rPr lang="en-US" sz="800" dirty="0">
                              <a:effectLst/>
                            </a:rPr>
                            <a:t>Proposed design</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130" marR="52130" marT="0"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6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hybrid Si-ITO MOS /PC nanocavity</a:t>
                          </a:r>
                          <a:endParaRPr lang="en-US" sz="11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5600</a:t>
                          </a:r>
                          <a:endParaRPr lang="en-US" sz="14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0.66</a:t>
                          </a:r>
                          <a:endParaRPr lang="en-US" sz="14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1247</a:t>
                          </a:r>
                          <a:endParaRPr lang="en-US" sz="14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6</a:t>
                          </a:r>
                          <a:endParaRPr lang="en-US" sz="14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22%</a:t>
                          </a:r>
                          <a:endParaRPr lang="en-US" sz="1400" b="0" i="0" u="none" strike="noStrike">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tc>
                      <a:txBody>
                        <a:bodyPr/>
                        <a:lstStyle/>
                        <a:p>
                          <a:pPr marL="0" marR="0" algn="ctr" fontAlgn="ctr">
                            <a:lnSpc>
                              <a:spcPct val="100000"/>
                            </a:lnSpc>
                            <a:spcBef>
                              <a:spcPts val="0"/>
                            </a:spcBef>
                            <a:spcAft>
                              <a:spcPts val="0"/>
                            </a:spcAft>
                          </a:pPr>
                          <a:r>
                            <a:rPr lang="en-US" sz="8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0.375</a:t>
                          </a:r>
                          <a:endParaRPr lang="en-US" sz="1400" b="0" i="0" u="none" strike="noStrike" dirty="0">
                            <a:effectLst/>
                            <a:latin typeface="Arial" panose="020B0604020202020204" pitchFamily="34" charset="0"/>
                          </a:endParaRPr>
                        </a:p>
                      </a:txBody>
                      <a:tcPr marL="44456" marR="44456" marT="6175" marB="0" anchor="ctr">
                        <a:lnL>
                          <a:noFill/>
                        </a:lnL>
                        <a:lnR>
                          <a:noFill/>
                        </a:lnR>
                        <a:lnT>
                          <a:noFill/>
                        </a:lnT>
                        <a:lnB w="19050" cap="flat" cmpd="dbl" algn="ctr">
                          <a:solidFill>
                            <a:srgbClr val="000000"/>
                          </a:solidFill>
                          <a:prstDash val="solid"/>
                          <a:round/>
                          <a:headEnd type="none" w="med" len="med"/>
                          <a:tailEnd type="none" w="med" len="med"/>
                        </a:lnB>
                      </a:tcPr>
                    </a:tc>
                    <a:extLst>
                      <a:ext uri="{0D108BD9-81ED-4DB2-BD59-A6C34878D82A}">
                        <a16:rowId xmlns:a16="http://schemas.microsoft.com/office/drawing/2014/main" val="3620269030"/>
                      </a:ext>
                    </a:extLst>
                  </a:tr>
                </a:tbl>
              </a:graphicData>
            </a:graphic>
          </p:graphicFrame>
        </mc:Fallback>
      </mc:AlternateContent>
    </p:spTree>
    <p:extLst>
      <p:ext uri="{BB962C8B-B14F-4D97-AF65-F5344CB8AC3E}">
        <p14:creationId xmlns:p14="http://schemas.microsoft.com/office/powerpoint/2010/main" val="252743904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B9BA7-690C-47A1-9614-9E53FA60D96E}"/>
              </a:ext>
            </a:extLst>
          </p:cNvPr>
          <p:cNvSpPr>
            <a:spLocks noGrp="1"/>
          </p:cNvSpPr>
          <p:nvPr>
            <p:ph type="title"/>
          </p:nvPr>
        </p:nvSpPr>
        <p:spPr>
          <a:xfrm>
            <a:off x="838199" y="291090"/>
            <a:ext cx="10515599" cy="932688"/>
          </a:xfrm>
        </p:spPr>
        <p:txBody>
          <a:bodyPr vert="horz" lIns="91440" tIns="45720" rIns="91440" bIns="45720" rtlCol="0" anchor="b">
            <a:normAutofit/>
          </a:bodyPr>
          <a:lstStyle/>
          <a:p>
            <a:endParaRPr lang="en-US" sz="5400" kern="1200">
              <a:solidFill>
                <a:schemeClr val="tx1"/>
              </a:solidFill>
              <a:latin typeface="+mj-lt"/>
              <a:ea typeface="+mj-ea"/>
              <a:cs typeface="+mj-cs"/>
            </a:endParaRPr>
          </a:p>
        </p:txBody>
      </p:sp>
      <p:graphicFrame>
        <p:nvGraphicFramePr>
          <p:cNvPr id="5" name="Table 4">
            <a:extLst>
              <a:ext uri="{FF2B5EF4-FFF2-40B4-BE49-F238E27FC236}">
                <a16:creationId xmlns:a16="http://schemas.microsoft.com/office/drawing/2014/main" id="{06B106AE-1FF1-418D-9B61-F3ADCF8D174E}"/>
              </a:ext>
            </a:extLst>
          </p:cNvPr>
          <p:cNvGraphicFramePr>
            <a:graphicFrameLocks noGrp="1"/>
          </p:cNvGraphicFramePr>
          <p:nvPr>
            <p:extLst>
              <p:ext uri="{D42A27DB-BD31-4B8C-83A1-F6EECF244321}">
                <p14:modId xmlns:p14="http://schemas.microsoft.com/office/powerpoint/2010/main" val="1721809590"/>
              </p:ext>
            </p:extLst>
          </p:nvPr>
        </p:nvGraphicFramePr>
        <p:xfrm>
          <a:off x="5684520" y="2819400"/>
          <a:ext cx="5669278" cy="2477511"/>
        </p:xfrm>
        <a:graphic>
          <a:graphicData uri="http://schemas.openxmlformats.org/drawingml/2006/table">
            <a:tbl>
              <a:tblPr firstRow="1" firstCol="1" bandRow="1">
                <a:tableStyleId>{69012ECD-51FC-41F1-AA8D-1B2483CD663E}</a:tableStyleId>
              </a:tblPr>
              <a:tblGrid>
                <a:gridCol w="1512782">
                  <a:extLst>
                    <a:ext uri="{9D8B030D-6E8A-4147-A177-3AD203B41FA5}">
                      <a16:colId xmlns:a16="http://schemas.microsoft.com/office/drawing/2014/main" val="875832223"/>
                    </a:ext>
                  </a:extLst>
                </a:gridCol>
                <a:gridCol w="1042682">
                  <a:extLst>
                    <a:ext uri="{9D8B030D-6E8A-4147-A177-3AD203B41FA5}">
                      <a16:colId xmlns:a16="http://schemas.microsoft.com/office/drawing/2014/main" val="2175578379"/>
                    </a:ext>
                  </a:extLst>
                </a:gridCol>
                <a:gridCol w="920013">
                  <a:extLst>
                    <a:ext uri="{9D8B030D-6E8A-4147-A177-3AD203B41FA5}">
                      <a16:colId xmlns:a16="http://schemas.microsoft.com/office/drawing/2014/main" val="1284300741"/>
                    </a:ext>
                  </a:extLst>
                </a:gridCol>
                <a:gridCol w="820896">
                  <a:extLst>
                    <a:ext uri="{9D8B030D-6E8A-4147-A177-3AD203B41FA5}">
                      <a16:colId xmlns:a16="http://schemas.microsoft.com/office/drawing/2014/main" val="2645802530"/>
                    </a:ext>
                  </a:extLst>
                </a:gridCol>
                <a:gridCol w="820896">
                  <a:extLst>
                    <a:ext uri="{9D8B030D-6E8A-4147-A177-3AD203B41FA5}">
                      <a16:colId xmlns:a16="http://schemas.microsoft.com/office/drawing/2014/main" val="3276830389"/>
                    </a:ext>
                  </a:extLst>
                </a:gridCol>
                <a:gridCol w="552009">
                  <a:extLst>
                    <a:ext uri="{9D8B030D-6E8A-4147-A177-3AD203B41FA5}">
                      <a16:colId xmlns:a16="http://schemas.microsoft.com/office/drawing/2014/main" val="1415921760"/>
                    </a:ext>
                  </a:extLst>
                </a:gridCol>
              </a:tblGrid>
              <a:tr h="306718">
                <a:tc>
                  <a:txBody>
                    <a:bodyPr/>
                    <a:lstStyle/>
                    <a:p>
                      <a:pPr marL="0" marR="0" algn="ctr">
                        <a:lnSpc>
                          <a:spcPct val="100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p-</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p+</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p++</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ITO</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R</a:t>
                      </a:r>
                      <a:r>
                        <a:rPr lang="en-US" sz="1200" baseline="-25000">
                          <a:effectLst/>
                        </a:rPr>
                        <a:t>r</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extLst>
                  <a:ext uri="{0D108BD9-81ED-4DB2-BD59-A6C34878D82A}">
                    <a16:rowId xmlns:a16="http://schemas.microsoft.com/office/drawing/2014/main" val="1606830061"/>
                  </a:ext>
                </a:extLst>
              </a:tr>
              <a:tr h="347643">
                <a:tc>
                  <a:txBody>
                    <a:bodyPr/>
                    <a:lstStyle/>
                    <a:p>
                      <a:pPr marL="0" marR="0" algn="ctr">
                        <a:lnSpc>
                          <a:spcPct val="100000"/>
                        </a:lnSpc>
                        <a:spcBef>
                          <a:spcPts val="0"/>
                        </a:spcBef>
                        <a:spcAft>
                          <a:spcPts val="0"/>
                        </a:spcAft>
                      </a:pPr>
                      <a:r>
                        <a:rPr lang="en-US" sz="1200">
                          <a:effectLst/>
                        </a:rPr>
                        <a:t>dopant density (cm</a:t>
                      </a:r>
                      <a:r>
                        <a:rPr lang="en-US" sz="1200" baseline="30000">
                          <a:effectLst/>
                        </a:rPr>
                        <a:t>-3</a:t>
                      </a:r>
                      <a:r>
                        <a:rPr lang="en-US" sz="1200">
                          <a:effectLst/>
                        </a:rPr>
                        <a: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solidFill>
                            <a:srgbClr val="DC4405"/>
                          </a:solidFill>
                          <a:effectLst/>
                        </a:rPr>
                        <a:t>1×10</a:t>
                      </a:r>
                      <a:r>
                        <a:rPr lang="en-US" sz="1200" baseline="30000">
                          <a:solidFill>
                            <a:srgbClr val="DC4405"/>
                          </a:solidFill>
                          <a:effectLst/>
                        </a:rPr>
                        <a:t>17</a:t>
                      </a:r>
                      <a:endParaRPr lang="en-US" sz="120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solidFill>
                            <a:srgbClr val="DC4405"/>
                          </a:solidFill>
                          <a:effectLst/>
                        </a:rPr>
                        <a:t>5×10</a:t>
                      </a:r>
                      <a:r>
                        <a:rPr lang="en-US" sz="1200" baseline="30000">
                          <a:solidFill>
                            <a:srgbClr val="DC4405"/>
                          </a:solidFill>
                          <a:effectLst/>
                        </a:rPr>
                        <a:t>18</a:t>
                      </a:r>
                      <a:endParaRPr lang="en-US" sz="120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solidFill>
                            <a:srgbClr val="DC4405"/>
                          </a:solidFill>
                          <a:effectLst/>
                        </a:rPr>
                        <a:t>1×10</a:t>
                      </a:r>
                      <a:r>
                        <a:rPr lang="en-US" sz="1200" baseline="30000">
                          <a:solidFill>
                            <a:srgbClr val="DC4405"/>
                          </a:solidFill>
                          <a:effectLst/>
                        </a:rPr>
                        <a:t>20</a:t>
                      </a:r>
                      <a:endParaRPr lang="en-US" sz="120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solidFill>
                            <a:srgbClr val="DC4405"/>
                          </a:solidFill>
                          <a:effectLst/>
                        </a:rPr>
                        <a:t>2×10</a:t>
                      </a:r>
                      <a:r>
                        <a:rPr lang="en-US" sz="1200" baseline="30000">
                          <a:solidFill>
                            <a:srgbClr val="DC4405"/>
                          </a:solidFill>
                          <a:effectLst/>
                        </a:rPr>
                        <a:t>20</a:t>
                      </a:r>
                      <a:endParaRPr lang="en-US" sz="120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dirty="0">
                          <a:effectLst/>
                        </a:rPr>
                        <a:t>\</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extLst>
                  <a:ext uri="{0D108BD9-81ED-4DB2-BD59-A6C34878D82A}">
                    <a16:rowId xmlns:a16="http://schemas.microsoft.com/office/drawing/2014/main" val="2252877078"/>
                  </a:ext>
                </a:extLst>
              </a:tr>
              <a:tr h="460077">
                <a:tc>
                  <a:txBody>
                    <a:bodyPr/>
                    <a:lstStyle/>
                    <a:p>
                      <a:pPr marL="0" marR="0" algn="ctr">
                        <a:lnSpc>
                          <a:spcPct val="100000"/>
                        </a:lnSpc>
                        <a:spcBef>
                          <a:spcPts val="0"/>
                        </a:spcBef>
                        <a:spcAft>
                          <a:spcPts val="0"/>
                        </a:spcAft>
                      </a:pPr>
                      <a:r>
                        <a:rPr lang="en-US" sz="1200">
                          <a:effectLst/>
                        </a:rPr>
                        <a:t>Sheet resistance (Ω/</a:t>
                      </a:r>
                      <a:r>
                        <a:rPr lang="en-US" sz="1200">
                          <a:effectLst/>
                          <a:sym typeface="Symbol" panose="05050102010706020507" pitchFamily="18" charset="2"/>
                        </a:rPr>
                        <a:t>square</a:t>
                      </a:r>
                      <a:r>
                        <a:rPr lang="en-US" sz="1200">
                          <a:effectLst/>
                        </a:rPr>
                        <a: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10.7k (200nm)</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2.9k (50nm)</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dirty="0">
                          <a:effectLst/>
                        </a:rPr>
                        <a:t>253 (50nm)</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625 (20nm)</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extLst>
                  <a:ext uri="{0D108BD9-81ED-4DB2-BD59-A6C34878D82A}">
                    <a16:rowId xmlns:a16="http://schemas.microsoft.com/office/drawing/2014/main" val="2182314943"/>
                  </a:ext>
                </a:extLst>
              </a:tr>
              <a:tr h="347643">
                <a:tc>
                  <a:txBody>
                    <a:bodyPr/>
                    <a:lstStyle/>
                    <a:p>
                      <a:pPr marL="0" marR="0" algn="ctr">
                        <a:lnSpc>
                          <a:spcPct val="100000"/>
                        </a:lnSpc>
                        <a:spcBef>
                          <a:spcPts val="0"/>
                        </a:spcBef>
                        <a:spcAft>
                          <a:spcPts val="0"/>
                        </a:spcAft>
                      </a:pPr>
                      <a:r>
                        <a:rPr lang="en-US" sz="1200">
                          <a:effectLst/>
                        </a:rPr>
                        <a:t>Aspect ratio</a:t>
                      </a:r>
                    </a:p>
                    <a:p>
                      <a:pPr marL="0" marR="0" algn="ctr">
                        <a:lnSpc>
                          <a:spcPct val="100000"/>
                        </a:lnSpc>
                        <a:spcBef>
                          <a:spcPts val="0"/>
                        </a:spcBef>
                        <a:spcAft>
                          <a:spcPts val="0"/>
                        </a:spcAft>
                      </a:pPr>
                      <a:r>
                        <a:rPr lang="en-US" sz="1200">
                          <a:effectLst/>
                        </a:rPr>
                        <a:t> (3 perods)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0.08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0.18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0.9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0.892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extLst>
                  <a:ext uri="{0D108BD9-81ED-4DB2-BD59-A6C34878D82A}">
                    <a16:rowId xmlns:a16="http://schemas.microsoft.com/office/drawing/2014/main" val="4053947855"/>
                  </a:ext>
                </a:extLst>
              </a:tr>
              <a:tr h="306718">
                <a:tc>
                  <a:txBody>
                    <a:bodyPr/>
                    <a:lstStyle/>
                    <a:p>
                      <a:pPr marL="0" marR="0" algn="ctr">
                        <a:lnSpc>
                          <a:spcPct val="100000"/>
                        </a:lnSpc>
                        <a:spcBef>
                          <a:spcPts val="0"/>
                        </a:spcBef>
                        <a:spcAft>
                          <a:spcPts val="0"/>
                        </a:spcAft>
                      </a:pPr>
                      <a:r>
                        <a:rPr lang="en-US" sz="1200">
                          <a:effectLst/>
                        </a:rPr>
                        <a:t>R (Ω) (3 periods)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856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530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228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558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78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extLst>
                  <a:ext uri="{0D108BD9-81ED-4DB2-BD59-A6C34878D82A}">
                    <a16:rowId xmlns:a16="http://schemas.microsoft.com/office/drawing/2014/main" val="2402180711"/>
                  </a:ext>
                </a:extLst>
              </a:tr>
              <a:tr h="347643">
                <a:tc>
                  <a:txBody>
                    <a:bodyPr/>
                    <a:lstStyle/>
                    <a:p>
                      <a:pPr marL="0" marR="0" algn="ctr">
                        <a:lnSpc>
                          <a:spcPct val="100000"/>
                        </a:lnSpc>
                        <a:spcBef>
                          <a:spcPts val="0"/>
                        </a:spcBef>
                        <a:spcAft>
                          <a:spcPts val="0"/>
                        </a:spcAft>
                      </a:pPr>
                      <a:r>
                        <a:rPr lang="en-US" sz="1200">
                          <a:effectLst/>
                        </a:rPr>
                        <a:t>Aspect ratio </a:t>
                      </a:r>
                    </a:p>
                    <a:p>
                      <a:pPr marL="0" marR="0" algn="ctr">
                        <a:lnSpc>
                          <a:spcPct val="100000"/>
                        </a:lnSpc>
                        <a:spcBef>
                          <a:spcPts val="0"/>
                        </a:spcBef>
                        <a:spcAft>
                          <a:spcPts val="0"/>
                        </a:spcAft>
                      </a:pPr>
                      <a:r>
                        <a:rPr lang="en-US" sz="1200">
                          <a:effectLst/>
                        </a:rPr>
                        <a:t>(1 period)</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0.08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0.22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0.55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3.19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extLst>
                  <a:ext uri="{0D108BD9-81ED-4DB2-BD59-A6C34878D82A}">
                    <a16:rowId xmlns:a16="http://schemas.microsoft.com/office/drawing/2014/main" val="1204593886"/>
                  </a:ext>
                </a:extLst>
              </a:tr>
              <a:tr h="306718">
                <a:tc>
                  <a:txBody>
                    <a:bodyPr/>
                    <a:lstStyle/>
                    <a:p>
                      <a:pPr marL="0" marR="0" algn="ctr">
                        <a:lnSpc>
                          <a:spcPct val="100000"/>
                        </a:lnSpc>
                        <a:spcBef>
                          <a:spcPts val="0"/>
                        </a:spcBef>
                        <a:spcAft>
                          <a:spcPts val="0"/>
                        </a:spcAft>
                      </a:pPr>
                      <a:r>
                        <a:rPr lang="en-US" sz="1200">
                          <a:effectLst/>
                        </a:rPr>
                        <a:t>R (Ω) (1 period)</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856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638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139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a:effectLst/>
                        </a:rPr>
                        <a:t>1994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tc>
                  <a:txBody>
                    <a:bodyPr/>
                    <a:lstStyle/>
                    <a:p>
                      <a:pPr marL="0" marR="0" algn="ctr">
                        <a:lnSpc>
                          <a:spcPct val="100000"/>
                        </a:lnSpc>
                        <a:spcBef>
                          <a:spcPts val="0"/>
                        </a:spcBef>
                        <a:spcAft>
                          <a:spcPts val="0"/>
                        </a:spcAft>
                      </a:pPr>
                      <a:r>
                        <a:rPr lang="en-US" sz="1200" dirty="0">
                          <a:effectLst/>
                        </a:rPr>
                        <a:t>93</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57597" marR="157597" marT="0" marB="0" anchor="ctr"/>
                </a:tc>
                <a:extLst>
                  <a:ext uri="{0D108BD9-81ED-4DB2-BD59-A6C34878D82A}">
                    <a16:rowId xmlns:a16="http://schemas.microsoft.com/office/drawing/2014/main" val="3744146908"/>
                  </a:ext>
                </a:extLst>
              </a:tr>
            </a:tbl>
          </a:graphicData>
        </a:graphic>
      </p:graphicFrame>
      <p:graphicFrame>
        <p:nvGraphicFramePr>
          <p:cNvPr id="11" name="Table 10">
            <a:extLst>
              <a:ext uri="{FF2B5EF4-FFF2-40B4-BE49-F238E27FC236}">
                <a16:creationId xmlns:a16="http://schemas.microsoft.com/office/drawing/2014/main" id="{F95E2365-6583-4BE0-A108-AEE2498DC9E3}"/>
              </a:ext>
            </a:extLst>
          </p:cNvPr>
          <p:cNvGraphicFramePr>
            <a:graphicFrameLocks noGrp="1"/>
          </p:cNvGraphicFramePr>
          <p:nvPr>
            <p:extLst>
              <p:ext uri="{D42A27DB-BD31-4B8C-83A1-F6EECF244321}">
                <p14:modId xmlns:p14="http://schemas.microsoft.com/office/powerpoint/2010/main" val="1630639341"/>
              </p:ext>
            </p:extLst>
          </p:nvPr>
        </p:nvGraphicFramePr>
        <p:xfrm>
          <a:off x="1019438" y="3020816"/>
          <a:ext cx="4152899" cy="1811655"/>
        </p:xfrm>
        <a:graphic>
          <a:graphicData uri="http://schemas.openxmlformats.org/drawingml/2006/table">
            <a:tbl>
              <a:tblPr firstRow="1" firstCol="1" bandRow="1">
                <a:tableStyleId>{5C22544A-7EE6-4342-B048-85BDC9FD1C3A}</a:tableStyleId>
              </a:tblPr>
              <a:tblGrid>
                <a:gridCol w="1088535">
                  <a:extLst>
                    <a:ext uri="{9D8B030D-6E8A-4147-A177-3AD203B41FA5}">
                      <a16:colId xmlns:a16="http://schemas.microsoft.com/office/drawing/2014/main" val="875832223"/>
                    </a:ext>
                  </a:extLst>
                </a:gridCol>
                <a:gridCol w="777525">
                  <a:extLst>
                    <a:ext uri="{9D8B030D-6E8A-4147-A177-3AD203B41FA5}">
                      <a16:colId xmlns:a16="http://schemas.microsoft.com/office/drawing/2014/main" val="2175578379"/>
                    </a:ext>
                  </a:extLst>
                </a:gridCol>
                <a:gridCol w="686052">
                  <a:extLst>
                    <a:ext uri="{9D8B030D-6E8A-4147-A177-3AD203B41FA5}">
                      <a16:colId xmlns:a16="http://schemas.microsoft.com/office/drawing/2014/main" val="1284300741"/>
                    </a:ext>
                  </a:extLst>
                </a:gridCol>
                <a:gridCol w="594578">
                  <a:extLst>
                    <a:ext uri="{9D8B030D-6E8A-4147-A177-3AD203B41FA5}">
                      <a16:colId xmlns:a16="http://schemas.microsoft.com/office/drawing/2014/main" val="2645802530"/>
                    </a:ext>
                  </a:extLst>
                </a:gridCol>
                <a:gridCol w="594578">
                  <a:extLst>
                    <a:ext uri="{9D8B030D-6E8A-4147-A177-3AD203B41FA5}">
                      <a16:colId xmlns:a16="http://schemas.microsoft.com/office/drawing/2014/main" val="3276830389"/>
                    </a:ext>
                  </a:extLst>
                </a:gridCol>
                <a:gridCol w="411631">
                  <a:extLst>
                    <a:ext uri="{9D8B030D-6E8A-4147-A177-3AD203B41FA5}">
                      <a16:colId xmlns:a16="http://schemas.microsoft.com/office/drawing/2014/main" val="1415921760"/>
                    </a:ext>
                  </a:extLst>
                </a:gridCol>
              </a:tblGrid>
              <a:tr h="262890">
                <a:tc>
                  <a:txBody>
                    <a:bodyPr/>
                    <a:lstStyle/>
                    <a:p>
                      <a:pPr marL="0" marR="0" algn="ctr">
                        <a:lnSpc>
                          <a:spcPct val="100000"/>
                        </a:lnSpc>
                        <a:spcBef>
                          <a:spcPts val="0"/>
                        </a:spcBef>
                        <a:spcAft>
                          <a:spcPts val="0"/>
                        </a:spcAft>
                      </a:pPr>
                      <a:r>
                        <a:rPr lang="en-US" sz="1000" dirty="0">
                          <a:effectLst/>
                        </a:rPr>
                        <a:t> </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p-</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p+</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p++</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ITO</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R</a:t>
                      </a:r>
                      <a:r>
                        <a:rPr lang="en-US" sz="1000" baseline="-25000">
                          <a:effectLst/>
                        </a:rPr>
                        <a:t>r</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606830061"/>
                  </a:ext>
                </a:extLst>
              </a:tr>
              <a:tr h="0">
                <a:tc>
                  <a:txBody>
                    <a:bodyPr/>
                    <a:lstStyle/>
                    <a:p>
                      <a:pPr marL="0" marR="0" algn="ctr">
                        <a:lnSpc>
                          <a:spcPct val="100000"/>
                        </a:lnSpc>
                        <a:spcBef>
                          <a:spcPts val="0"/>
                        </a:spcBef>
                        <a:spcAft>
                          <a:spcPts val="0"/>
                        </a:spcAft>
                      </a:pPr>
                      <a:r>
                        <a:rPr lang="en-US" sz="1000" dirty="0">
                          <a:effectLst/>
                        </a:rPr>
                        <a:t>dopant density (cm</a:t>
                      </a:r>
                      <a:r>
                        <a:rPr lang="en-US" sz="1000" baseline="30000" dirty="0">
                          <a:effectLst/>
                        </a:rPr>
                        <a:t>-3</a:t>
                      </a:r>
                      <a:r>
                        <a:rPr lang="en-US" sz="1000" dirty="0">
                          <a:effectLst/>
                        </a:rPr>
                        <a:t>)</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solidFill>
                            <a:srgbClr val="DC4405"/>
                          </a:solidFill>
                          <a:effectLst/>
                        </a:rPr>
                        <a:t>1×10</a:t>
                      </a:r>
                      <a:r>
                        <a:rPr lang="en-US" sz="1000" baseline="30000" dirty="0">
                          <a:solidFill>
                            <a:srgbClr val="DC4405"/>
                          </a:solidFill>
                          <a:effectLst/>
                        </a:rPr>
                        <a:t>17</a:t>
                      </a:r>
                      <a:endParaRPr lang="en-US" sz="1000" dirty="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solidFill>
                            <a:srgbClr val="DC4405"/>
                          </a:solidFill>
                          <a:effectLst/>
                        </a:rPr>
                        <a:t>5×10</a:t>
                      </a:r>
                      <a:r>
                        <a:rPr lang="en-US" sz="1000" baseline="30000" dirty="0">
                          <a:solidFill>
                            <a:srgbClr val="DC4405"/>
                          </a:solidFill>
                          <a:effectLst/>
                        </a:rPr>
                        <a:t>18</a:t>
                      </a:r>
                      <a:endParaRPr lang="en-US" sz="1000" dirty="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solidFill>
                            <a:srgbClr val="DC4405"/>
                          </a:solidFill>
                          <a:effectLst/>
                        </a:rPr>
                        <a:t>1×10</a:t>
                      </a:r>
                      <a:r>
                        <a:rPr lang="en-US" sz="1000" baseline="30000" dirty="0">
                          <a:solidFill>
                            <a:srgbClr val="DC4405"/>
                          </a:solidFill>
                          <a:effectLst/>
                        </a:rPr>
                        <a:t>20</a:t>
                      </a:r>
                      <a:endParaRPr lang="en-US" sz="1000" dirty="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solidFill>
                            <a:srgbClr val="DC4405"/>
                          </a:solidFill>
                          <a:effectLst/>
                        </a:rPr>
                        <a:t>2×10</a:t>
                      </a:r>
                      <a:r>
                        <a:rPr lang="en-US" sz="1000" baseline="30000" dirty="0">
                          <a:solidFill>
                            <a:srgbClr val="DC4405"/>
                          </a:solidFill>
                          <a:effectLst/>
                        </a:rPr>
                        <a:t>20</a:t>
                      </a:r>
                      <a:endParaRPr lang="en-US" sz="1000" dirty="0">
                        <a:solidFill>
                          <a:srgbClr val="DC4405"/>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252877078"/>
                  </a:ext>
                </a:extLst>
              </a:tr>
              <a:tr h="0">
                <a:tc>
                  <a:txBody>
                    <a:bodyPr/>
                    <a:lstStyle/>
                    <a:p>
                      <a:pPr marL="0" marR="0" algn="ctr">
                        <a:lnSpc>
                          <a:spcPct val="100000"/>
                        </a:lnSpc>
                        <a:spcBef>
                          <a:spcPts val="0"/>
                        </a:spcBef>
                        <a:spcAft>
                          <a:spcPts val="0"/>
                        </a:spcAft>
                      </a:pPr>
                      <a:r>
                        <a:rPr lang="en-US" sz="1000" dirty="0">
                          <a:effectLst/>
                        </a:rPr>
                        <a:t>Sheet resistance (Ω/</a:t>
                      </a:r>
                      <a:r>
                        <a:rPr lang="en-US" sz="1000" dirty="0">
                          <a:effectLst/>
                          <a:sym typeface="Symbol" panose="05050102010706020507" pitchFamily="18" charset="2"/>
                        </a:rPr>
                        <a:t>square</a:t>
                      </a:r>
                      <a:r>
                        <a:rPr lang="en-US" sz="1000" dirty="0">
                          <a:effectLst/>
                        </a:rPr>
                        <a:t>)</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effectLst/>
                        </a:rPr>
                        <a:t>10.7k (200nm)</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2.9k (50nm)</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effectLst/>
                        </a:rPr>
                        <a:t>253 (50nm)</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625 (20nm)</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effectLst/>
                        </a:rPr>
                        <a:t>\</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182314943"/>
                  </a:ext>
                </a:extLst>
              </a:tr>
              <a:tr h="0">
                <a:tc>
                  <a:txBody>
                    <a:bodyPr/>
                    <a:lstStyle/>
                    <a:p>
                      <a:pPr marL="0" marR="0" algn="ctr">
                        <a:lnSpc>
                          <a:spcPct val="100000"/>
                        </a:lnSpc>
                        <a:spcBef>
                          <a:spcPts val="0"/>
                        </a:spcBef>
                        <a:spcAft>
                          <a:spcPts val="0"/>
                        </a:spcAft>
                      </a:pPr>
                      <a:r>
                        <a:rPr lang="en-US" sz="1000" dirty="0">
                          <a:effectLst/>
                        </a:rPr>
                        <a:t>Aspect ratio</a:t>
                      </a:r>
                    </a:p>
                    <a:p>
                      <a:pPr marL="0" marR="0" algn="ctr">
                        <a:lnSpc>
                          <a:spcPct val="100000"/>
                        </a:lnSpc>
                        <a:spcBef>
                          <a:spcPts val="0"/>
                        </a:spcBef>
                        <a:spcAft>
                          <a:spcPts val="0"/>
                        </a:spcAft>
                      </a:pPr>
                      <a:r>
                        <a:rPr lang="en-US" sz="1000" dirty="0">
                          <a:effectLst/>
                        </a:rPr>
                        <a:t> (3 </a:t>
                      </a:r>
                      <a:r>
                        <a:rPr lang="en-US" sz="1000" dirty="0" err="1">
                          <a:effectLst/>
                        </a:rPr>
                        <a:t>perods</a:t>
                      </a:r>
                      <a:r>
                        <a:rPr lang="en-US" sz="1000" dirty="0">
                          <a:effectLst/>
                        </a:rPr>
                        <a:t>)</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0.08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effectLst/>
                        </a:rPr>
                        <a:t>0.18</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0.9</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0.892</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4053947855"/>
                  </a:ext>
                </a:extLst>
              </a:tr>
              <a:tr h="0">
                <a:tc>
                  <a:txBody>
                    <a:bodyPr/>
                    <a:lstStyle/>
                    <a:p>
                      <a:pPr marL="0" marR="0" algn="ctr">
                        <a:lnSpc>
                          <a:spcPct val="100000"/>
                        </a:lnSpc>
                        <a:spcBef>
                          <a:spcPts val="0"/>
                        </a:spcBef>
                        <a:spcAft>
                          <a:spcPts val="0"/>
                        </a:spcAft>
                      </a:pPr>
                      <a:r>
                        <a:rPr lang="en-US" sz="1000">
                          <a:effectLst/>
                        </a:rPr>
                        <a:t>R (Ω) (3 periods)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856</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effectLst/>
                        </a:rPr>
                        <a:t>530</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effectLst/>
                        </a:rPr>
                        <a:t>228</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558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78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402180711"/>
                  </a:ext>
                </a:extLst>
              </a:tr>
              <a:tr h="0">
                <a:tc>
                  <a:txBody>
                    <a:bodyPr/>
                    <a:lstStyle/>
                    <a:p>
                      <a:pPr marL="0" marR="0" algn="ctr">
                        <a:lnSpc>
                          <a:spcPct val="100000"/>
                        </a:lnSpc>
                        <a:spcBef>
                          <a:spcPts val="0"/>
                        </a:spcBef>
                        <a:spcAft>
                          <a:spcPts val="0"/>
                        </a:spcAft>
                      </a:pPr>
                      <a:r>
                        <a:rPr lang="en-US" sz="1000" dirty="0">
                          <a:effectLst/>
                        </a:rPr>
                        <a:t>Aspect ratio </a:t>
                      </a:r>
                    </a:p>
                    <a:p>
                      <a:pPr marL="0" marR="0" algn="ctr">
                        <a:lnSpc>
                          <a:spcPct val="100000"/>
                        </a:lnSpc>
                        <a:spcBef>
                          <a:spcPts val="0"/>
                        </a:spcBef>
                        <a:spcAft>
                          <a:spcPts val="0"/>
                        </a:spcAft>
                      </a:pPr>
                      <a:r>
                        <a:rPr lang="en-US" sz="1000" dirty="0">
                          <a:effectLst/>
                        </a:rPr>
                        <a:t>(1 period)</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0.08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0.22</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effectLst/>
                        </a:rPr>
                        <a:t>0.55</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effectLst/>
                        </a:rPr>
                        <a:t>3.19</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204593886"/>
                  </a:ext>
                </a:extLst>
              </a:tr>
              <a:tr h="177165">
                <a:tc>
                  <a:txBody>
                    <a:bodyPr/>
                    <a:lstStyle/>
                    <a:p>
                      <a:pPr marL="0" marR="0" algn="ctr">
                        <a:lnSpc>
                          <a:spcPct val="100000"/>
                        </a:lnSpc>
                        <a:spcBef>
                          <a:spcPts val="0"/>
                        </a:spcBef>
                        <a:spcAft>
                          <a:spcPts val="0"/>
                        </a:spcAft>
                      </a:pPr>
                      <a:r>
                        <a:rPr lang="en-US" sz="1000">
                          <a:effectLst/>
                        </a:rPr>
                        <a:t>R (Ω) (1 period)</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856</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a:effectLst/>
                        </a:rPr>
                        <a:t>638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effectLst/>
                        </a:rPr>
                        <a:t>139</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effectLst/>
                        </a:rPr>
                        <a:t>1994</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00000"/>
                        </a:lnSpc>
                        <a:spcBef>
                          <a:spcPts val="0"/>
                        </a:spcBef>
                        <a:spcAft>
                          <a:spcPts val="0"/>
                        </a:spcAft>
                      </a:pPr>
                      <a:r>
                        <a:rPr lang="en-US" sz="1000" dirty="0">
                          <a:effectLst/>
                        </a:rPr>
                        <a:t>93</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744146908"/>
                  </a:ext>
                </a:extLst>
              </a:tr>
            </a:tbl>
          </a:graphicData>
        </a:graphic>
      </p:graphicFrame>
    </p:spTree>
    <p:extLst>
      <p:ext uri="{BB962C8B-B14F-4D97-AF65-F5344CB8AC3E}">
        <p14:creationId xmlns:p14="http://schemas.microsoft.com/office/powerpoint/2010/main" val="354696083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BB3D0-E3E0-4932-989B-9E128037E18A}"/>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8D91BEA1-545A-4B54-9E74-E44E637AB69F}"/>
              </a:ext>
            </a:extLst>
          </p:cNvPr>
          <p:cNvSpPr>
            <a:spLocks noGrp="1"/>
          </p:cNvSpPr>
          <p:nvPr>
            <p:ph type="pic" sz="quarter" idx="10"/>
          </p:nvPr>
        </p:nvSpPr>
        <p:spPr/>
      </p:sp>
      <p:sp>
        <p:nvSpPr>
          <p:cNvPr id="4" name="Content Placeholder 3">
            <a:extLst>
              <a:ext uri="{FF2B5EF4-FFF2-40B4-BE49-F238E27FC236}">
                <a16:creationId xmlns:a16="http://schemas.microsoft.com/office/drawing/2014/main" id="{4C66B22A-4795-49EF-9B03-70060ED20161}"/>
              </a:ext>
            </a:extLst>
          </p:cNvPr>
          <p:cNvSpPr>
            <a:spLocks noGrp="1"/>
          </p:cNvSpPr>
          <p:nvPr>
            <p:ph idx="1"/>
          </p:nvPr>
        </p:nvSpPr>
        <p:spPr/>
        <p:txBody>
          <a:bodyPr/>
          <a:lstStyle/>
          <a:p>
            <a:endParaRPr lang="en-US" dirty="0"/>
          </a:p>
        </p:txBody>
      </p:sp>
      <p:pic>
        <p:nvPicPr>
          <p:cNvPr id="5" name="Picture 4" descr="A close up of a map&#10;&#10;Description automatically generated">
            <a:extLst>
              <a:ext uri="{FF2B5EF4-FFF2-40B4-BE49-F238E27FC236}">
                <a16:creationId xmlns:a16="http://schemas.microsoft.com/office/drawing/2014/main" id="{DA13CBD9-FE4A-4E8D-8C12-B888B4B28B62}"/>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474236" y="658626"/>
            <a:ext cx="3076575" cy="2675890"/>
          </a:xfrm>
          <a:prstGeom prst="rect">
            <a:avLst/>
          </a:prstGeom>
        </p:spPr>
      </p:pic>
    </p:spTree>
    <p:extLst>
      <p:ext uri="{BB962C8B-B14F-4D97-AF65-F5344CB8AC3E}">
        <p14:creationId xmlns:p14="http://schemas.microsoft.com/office/powerpoint/2010/main" val="413730019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D3834-729F-4A80-95C8-C573282DF4E9}"/>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96DEC551-1B5F-4639-ACB7-3043B88B41A1}"/>
              </a:ext>
            </a:extLst>
          </p:cNvPr>
          <p:cNvSpPr>
            <a:spLocks noGrp="1"/>
          </p:cNvSpPr>
          <p:nvPr>
            <p:ph type="pic" sz="quarter" idx="10"/>
          </p:nvPr>
        </p:nvSpPr>
        <p:spPr/>
      </p:sp>
      <p:sp>
        <p:nvSpPr>
          <p:cNvPr id="4" name="Content Placeholder 3">
            <a:extLst>
              <a:ext uri="{FF2B5EF4-FFF2-40B4-BE49-F238E27FC236}">
                <a16:creationId xmlns:a16="http://schemas.microsoft.com/office/drawing/2014/main" id="{3959C63B-1243-4505-9D19-DD592C83413C}"/>
              </a:ext>
            </a:extLst>
          </p:cNvPr>
          <p:cNvSpPr>
            <a:spLocks noGrp="1"/>
          </p:cNvSpPr>
          <p:nvPr>
            <p:ph idx="1"/>
          </p:nvPr>
        </p:nvSpPr>
        <p:spPr/>
        <p:txBody>
          <a:bodyPr/>
          <a:lstStyle/>
          <a:p>
            <a:endParaRPr lang="en-US"/>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1898992-AD0C-4497-AB76-EF916B11C219}"/>
                  </a:ext>
                </a:extLst>
              </p:cNvPr>
              <p:cNvSpPr txBox="1"/>
              <p:nvPr/>
            </p:nvSpPr>
            <p:spPr>
              <a:xfrm>
                <a:off x="1579296" y="2546148"/>
                <a:ext cx="4834721" cy="882678"/>
              </a:xfrm>
              <a:prstGeom prst="rect">
                <a:avLst/>
              </a:prstGeom>
              <a:noFill/>
            </p:spPr>
            <p:txBody>
              <a:bodyPr wrap="none" lIns="0" tIns="0" rIns="0" bIns="0" rtlCol="0">
                <a:spAutoFit/>
              </a:bodyPr>
              <a:lstStyle/>
              <a:p>
                <a:pPr marL="285750" indent="-285750">
                  <a:buFont typeface="Arial" panose="020B0604020202020204" pitchFamily="34" charset="0"/>
                  <a:buChar char="•"/>
                </a:pPr>
                <a:r>
                  <a:rPr lang="en-US" dirty="0"/>
                  <a:t>TTM</a:t>
                </a:r>
              </a:p>
              <a:p>
                <a:r>
                  <a:rPr lang="en-US" dirty="0"/>
                  <a:t>Thermal equilibrium @ 300K: </a:t>
                </a:r>
                <a14:m>
                  <m:oMath xmlns:m="http://schemas.openxmlformats.org/officeDocument/2006/math">
                    <m:f>
                      <m:fPr>
                        <m:ctrlPr>
                          <a:rPr lang="en-US" sz="2400" i="1" smtClean="0">
                            <a:latin typeface="Cambria Math" panose="02040503050406030204" pitchFamily="18" charset="0"/>
                          </a:rPr>
                        </m:ctrlPr>
                      </m:fPr>
                      <m:num>
                        <m:r>
                          <a:rPr lang="en-US" sz="2400" b="0" i="1" smtClean="0">
                            <a:latin typeface="Cambria Math" panose="02040503050406030204" pitchFamily="18" charset="0"/>
                          </a:rPr>
                          <m:t>1</m:t>
                        </m:r>
                      </m:num>
                      <m:den>
                        <m:sSub>
                          <m:sSubPr>
                            <m:ctrlPr>
                              <a:rPr lang="en-US" sz="2400" i="1" smtClean="0">
                                <a:solidFill>
                                  <a:srgbClr val="FF0000"/>
                                </a:solidFill>
                                <a:latin typeface="Cambria Math" panose="02040503050406030204" pitchFamily="18" charset="0"/>
                              </a:rPr>
                            </m:ctrlPr>
                          </m:sSubPr>
                          <m:e>
                            <m:r>
                              <a:rPr lang="en-US" sz="2400" i="1" smtClean="0">
                                <a:solidFill>
                                  <a:srgbClr val="FF0000"/>
                                </a:solidFill>
                                <a:latin typeface="Cambria Math" panose="02040503050406030204" pitchFamily="18" charset="0"/>
                                <a:ea typeface="Cambria Math" panose="02040503050406030204" pitchFamily="18" charset="0"/>
                              </a:rPr>
                              <m:t>𝜏</m:t>
                            </m:r>
                          </m:e>
                          <m:sub>
                            <m:r>
                              <a:rPr lang="en-US" sz="2400" b="0" i="1" smtClean="0">
                                <a:solidFill>
                                  <a:srgbClr val="FF0000"/>
                                </a:solidFill>
                                <a:latin typeface="Cambria Math" panose="02040503050406030204" pitchFamily="18" charset="0"/>
                              </a:rPr>
                              <m:t>𝑑𝑟𝑢𝑑𝑒</m:t>
                            </m:r>
                          </m:sub>
                        </m:sSub>
                      </m:den>
                    </m:f>
                    <m:r>
                      <a:rPr lang="en-US" sz="2400" b="0" i="1" smtClean="0">
                        <a:latin typeface="Cambria Math" panose="02040503050406030204" pitchFamily="18" charset="0"/>
                      </a:rPr>
                      <m:t>=</m:t>
                    </m:r>
                    <m:f>
                      <m:fPr>
                        <m:ctrlPr>
                          <a:rPr lang="en-US" sz="2400" i="1" smtClean="0">
                            <a:latin typeface="Cambria Math" panose="02040503050406030204" pitchFamily="18" charset="0"/>
                          </a:rPr>
                        </m:ctrlPr>
                      </m:fPr>
                      <m:num>
                        <m:r>
                          <a:rPr lang="en-US" sz="2400" b="0" i="1" smtClean="0">
                            <a:latin typeface="Cambria Math" panose="02040503050406030204" pitchFamily="18" charset="0"/>
                          </a:rPr>
                          <m:t>1</m:t>
                        </m:r>
                      </m:num>
                      <m:den>
                        <m:sSub>
                          <m:sSubPr>
                            <m:ctrlPr>
                              <a:rPr lang="en-US" sz="2400" i="1" smtClean="0">
                                <a:solidFill>
                                  <a:srgbClr val="0000FF"/>
                                </a:solidFill>
                                <a:latin typeface="Cambria Math" panose="02040503050406030204" pitchFamily="18" charset="0"/>
                              </a:rPr>
                            </m:ctrlPr>
                          </m:sSubPr>
                          <m:e>
                            <m:r>
                              <a:rPr lang="en-US" sz="2400" i="1" smtClean="0">
                                <a:solidFill>
                                  <a:srgbClr val="0000FF"/>
                                </a:solidFill>
                                <a:latin typeface="Cambria Math" panose="02040503050406030204" pitchFamily="18" charset="0"/>
                                <a:ea typeface="Cambria Math" panose="02040503050406030204" pitchFamily="18" charset="0"/>
                              </a:rPr>
                              <m:t>𝜏</m:t>
                            </m:r>
                          </m:e>
                          <m:sub>
                            <m:r>
                              <a:rPr lang="en-US" sz="2400" b="0" i="1" smtClean="0">
                                <a:solidFill>
                                  <a:srgbClr val="0000FF"/>
                                </a:solidFill>
                                <a:latin typeface="Cambria Math" panose="02040503050406030204" pitchFamily="18" charset="0"/>
                                <a:ea typeface="Cambria Math" panose="02040503050406030204" pitchFamily="18" charset="0"/>
                              </a:rPr>
                              <m:t>𝑒𝑒</m:t>
                            </m:r>
                          </m:sub>
                        </m:sSub>
                      </m:den>
                    </m:f>
                  </m:oMath>
                </a14:m>
                <a:r>
                  <a:rPr lang="en-US" sz="2400" dirty="0"/>
                  <a:t>+ </a:t>
                </a:r>
                <a14:m>
                  <m:oMath xmlns:m="http://schemas.openxmlformats.org/officeDocument/2006/math">
                    <m:f>
                      <m:fPr>
                        <m:ctrlPr>
                          <a:rPr lang="en-US" sz="2400" i="1" smtClean="0">
                            <a:latin typeface="Cambria Math" panose="02040503050406030204" pitchFamily="18" charset="0"/>
                          </a:rPr>
                        </m:ctrlPr>
                      </m:fPr>
                      <m:num>
                        <m:r>
                          <a:rPr lang="en-US" sz="2400" b="0" i="1" smtClean="0">
                            <a:latin typeface="Cambria Math" panose="02040503050406030204" pitchFamily="18" charset="0"/>
                          </a:rPr>
                          <m:t>1</m:t>
                        </m:r>
                      </m:num>
                      <m:den>
                        <m:sSub>
                          <m:sSubPr>
                            <m:ctrlPr>
                              <a:rPr lang="en-US" sz="2400" i="1" smtClean="0">
                                <a:solidFill>
                                  <a:srgbClr val="00B050"/>
                                </a:solidFill>
                                <a:latin typeface="Cambria Math" panose="02040503050406030204" pitchFamily="18" charset="0"/>
                              </a:rPr>
                            </m:ctrlPr>
                          </m:sSubPr>
                          <m:e>
                            <m:r>
                              <a:rPr lang="en-US" sz="2400" i="1" smtClean="0">
                                <a:solidFill>
                                  <a:srgbClr val="00B050"/>
                                </a:solidFill>
                                <a:latin typeface="Cambria Math" panose="02040503050406030204" pitchFamily="18" charset="0"/>
                                <a:ea typeface="Cambria Math" panose="02040503050406030204" pitchFamily="18" charset="0"/>
                              </a:rPr>
                              <m:t>𝜏</m:t>
                            </m:r>
                          </m:e>
                          <m:sub>
                            <m:r>
                              <a:rPr lang="en-US" sz="2400" b="0" i="1" smtClean="0">
                                <a:solidFill>
                                  <a:srgbClr val="00B050"/>
                                </a:solidFill>
                                <a:latin typeface="Cambria Math" panose="02040503050406030204" pitchFamily="18" charset="0"/>
                                <a:ea typeface="Cambria Math" panose="02040503050406030204" pitchFamily="18" charset="0"/>
                              </a:rPr>
                              <m:t>𝑒𝑝</m:t>
                            </m:r>
                          </m:sub>
                        </m:sSub>
                      </m:den>
                    </m:f>
                  </m:oMath>
                </a14:m>
                <a:endParaRPr lang="en-US" sz="2400" dirty="0"/>
              </a:p>
            </p:txBody>
          </p:sp>
        </mc:Choice>
        <mc:Fallback xmlns="">
          <p:sp>
            <p:nvSpPr>
              <p:cNvPr id="5" name="TextBox 4">
                <a:extLst>
                  <a:ext uri="{FF2B5EF4-FFF2-40B4-BE49-F238E27FC236}">
                    <a16:creationId xmlns:a16="http://schemas.microsoft.com/office/drawing/2014/main" id="{01898992-AD0C-4497-AB76-EF916B11C219}"/>
                  </a:ext>
                </a:extLst>
              </p:cNvPr>
              <p:cNvSpPr txBox="1">
                <a:spLocks noRot="1" noChangeAspect="1" noMove="1" noResize="1" noEditPoints="1" noAdjustHandles="1" noChangeArrowheads="1" noChangeShapeType="1" noTextEdit="1"/>
              </p:cNvSpPr>
              <p:nvPr/>
            </p:nvSpPr>
            <p:spPr>
              <a:xfrm>
                <a:off x="1579296" y="2546148"/>
                <a:ext cx="4834721" cy="882678"/>
              </a:xfrm>
              <a:prstGeom prst="rect">
                <a:avLst/>
              </a:prstGeom>
              <a:blipFill>
                <a:blip r:embed="rId2"/>
                <a:stretch>
                  <a:fillRect l="-2900" t="-9028" b="-2778"/>
                </a:stretch>
              </a:blipFill>
            </p:spPr>
            <p:txBody>
              <a:bodyPr/>
              <a:lstStyle/>
              <a:p>
                <a:r>
                  <a:rPr lang="en-US">
                    <a:noFill/>
                  </a:rPr>
                  <a:t> </a:t>
                </a:r>
              </a:p>
            </p:txBody>
          </p:sp>
        </mc:Fallback>
      </mc:AlternateContent>
    </p:spTree>
    <p:extLst>
      <p:ext uri="{BB962C8B-B14F-4D97-AF65-F5344CB8AC3E}">
        <p14:creationId xmlns:p14="http://schemas.microsoft.com/office/powerpoint/2010/main" val="1179043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973A6-8508-407B-B522-B4F08B0C75BC}"/>
              </a:ext>
            </a:extLst>
          </p:cNvPr>
          <p:cNvSpPr>
            <a:spLocks noGrp="1"/>
          </p:cNvSpPr>
          <p:nvPr>
            <p:ph type="title"/>
          </p:nvPr>
        </p:nvSpPr>
        <p:spPr/>
        <p:txBody>
          <a:bodyPr>
            <a:normAutofit/>
          </a:bodyPr>
          <a:lstStyle/>
          <a:p>
            <a:r>
              <a:rPr lang="en-US" dirty="0"/>
              <a:t>Review of silicon photonics</a:t>
            </a:r>
          </a:p>
        </p:txBody>
      </p:sp>
      <p:sp>
        <p:nvSpPr>
          <p:cNvPr id="3" name="Picture Placeholder 2">
            <a:extLst>
              <a:ext uri="{FF2B5EF4-FFF2-40B4-BE49-F238E27FC236}">
                <a16:creationId xmlns:a16="http://schemas.microsoft.com/office/drawing/2014/main" id="{3D6B720B-5DD8-40D4-B927-948081036670}"/>
              </a:ext>
            </a:extLst>
          </p:cNvPr>
          <p:cNvSpPr>
            <a:spLocks noGrp="1"/>
          </p:cNvSpPr>
          <p:nvPr>
            <p:ph type="pic" sz="quarter" idx="10"/>
          </p:nvPr>
        </p:nvSpPr>
        <p:spPr/>
      </p:sp>
      <p:sp>
        <p:nvSpPr>
          <p:cNvPr id="29" name="Rectangle 28">
            <a:extLst>
              <a:ext uri="{FF2B5EF4-FFF2-40B4-BE49-F238E27FC236}">
                <a16:creationId xmlns:a16="http://schemas.microsoft.com/office/drawing/2014/main" id="{11CB003D-B039-4F30-BCDB-E8CDC90AA14C}"/>
              </a:ext>
            </a:extLst>
          </p:cNvPr>
          <p:cNvSpPr/>
          <p:nvPr/>
        </p:nvSpPr>
        <p:spPr>
          <a:xfrm>
            <a:off x="784205" y="1415356"/>
            <a:ext cx="3854687" cy="490773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A7A049D6-B020-4910-A8E3-A334C0AC2423}"/>
              </a:ext>
            </a:extLst>
          </p:cNvPr>
          <p:cNvSpPr txBox="1"/>
          <p:nvPr/>
        </p:nvSpPr>
        <p:spPr>
          <a:xfrm>
            <a:off x="894056" y="3763474"/>
            <a:ext cx="3854687" cy="2677656"/>
          </a:xfrm>
          <a:prstGeom prst="rect">
            <a:avLst/>
          </a:prstGeom>
          <a:noFill/>
        </p:spPr>
        <p:txBody>
          <a:bodyPr wrap="square" rtlCol="0">
            <a:spAutoFit/>
          </a:bodyPr>
          <a:lstStyle/>
          <a:p>
            <a:r>
              <a:rPr lang="en-US" sz="1400" dirty="0">
                <a:solidFill>
                  <a:srgbClr val="DC4405"/>
                </a:solidFill>
                <a:latin typeface="Arial Unicode MS" pitchFamily="34" charset="-122"/>
                <a:ea typeface="Arial Unicode MS" pitchFamily="34" charset="-122"/>
                <a:cs typeface="Arial Unicode MS" pitchFamily="34" charset="-122"/>
              </a:rPr>
              <a:t>Micro-resonators</a:t>
            </a:r>
          </a:p>
          <a:p>
            <a:pPr marL="285750" indent="-285750">
              <a:buFont typeface="Arial" panose="020B0604020202020204" pitchFamily="34" charset="0"/>
              <a:buChar char="•"/>
            </a:pPr>
            <a:r>
              <a:rPr lang="en-US" sz="1400" u="sng" dirty="0">
                <a:latin typeface="Arial Unicode MS" pitchFamily="34" charset="-122"/>
                <a:ea typeface="Arial Unicode MS" pitchFamily="34" charset="-122"/>
                <a:cs typeface="Arial Unicode MS" pitchFamily="34" charset="-122"/>
              </a:rPr>
              <a:t>Microring</a:t>
            </a:r>
            <a:r>
              <a:rPr lang="en-US" sz="1400" dirty="0">
                <a:latin typeface="Arial Unicode MS" pitchFamily="34" charset="-122"/>
                <a:ea typeface="Arial Unicode MS" pitchFamily="34" charset="-122"/>
                <a:cs typeface="Arial Unicode MS" pitchFamily="34" charset="-122"/>
              </a:rPr>
              <a:t>, </a:t>
            </a:r>
            <a:r>
              <a:rPr lang="en-US" sz="1400" dirty="0" err="1">
                <a:latin typeface="Arial Unicode MS" pitchFamily="34" charset="-122"/>
                <a:ea typeface="Arial Unicode MS" pitchFamily="34" charset="-122"/>
                <a:cs typeface="Arial Unicode MS" pitchFamily="34" charset="-122"/>
              </a:rPr>
              <a:t>microdisk</a:t>
            </a:r>
            <a:r>
              <a:rPr lang="en-US" sz="1400" dirty="0">
                <a:latin typeface="Arial Unicode MS" pitchFamily="34" charset="-122"/>
                <a:ea typeface="Arial Unicode MS" pitchFamily="34" charset="-122"/>
                <a:cs typeface="Arial Unicode MS" pitchFamily="34" charset="-122"/>
              </a:rPr>
              <a:t>, photonic crystal (PC) nanocavity</a:t>
            </a:r>
            <a:endParaRPr lang="en-US" sz="1400" dirty="0">
              <a:solidFill>
                <a:srgbClr val="DC4405"/>
              </a:solidFill>
              <a:latin typeface="Arial Unicode MS" pitchFamily="34" charset="-122"/>
              <a:ea typeface="Arial Unicode MS" pitchFamily="34" charset="-122"/>
              <a:cs typeface="Arial Unicode MS" pitchFamily="34" charset="-122"/>
            </a:endParaRPr>
          </a:p>
          <a:p>
            <a:r>
              <a:rPr lang="en-US" sz="1400" dirty="0">
                <a:solidFill>
                  <a:srgbClr val="DC4405"/>
                </a:solidFill>
                <a:latin typeface="Arial Unicode MS" pitchFamily="34" charset="-122"/>
                <a:ea typeface="Arial Unicode MS" pitchFamily="34" charset="-122"/>
                <a:cs typeface="Arial Unicode MS" pitchFamily="34" charset="-122"/>
              </a:rPr>
              <a:t>Pros:</a:t>
            </a: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Compact size: ~tens of micron</a:t>
            </a: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Low energy consumption: </a:t>
            </a:r>
            <a:r>
              <a:rPr lang="en-US" sz="1400" dirty="0" err="1">
                <a:latin typeface="Arial Unicode MS" pitchFamily="34" charset="-122"/>
                <a:ea typeface="Arial Unicode MS" pitchFamily="34" charset="-122"/>
                <a:cs typeface="Arial Unicode MS" pitchFamily="34" charset="-122"/>
              </a:rPr>
              <a:t>fJ</a:t>
            </a:r>
            <a:r>
              <a:rPr lang="en-US" sz="1400" dirty="0">
                <a:latin typeface="Arial Unicode MS" pitchFamily="34" charset="-122"/>
                <a:ea typeface="Arial Unicode MS" pitchFamily="34" charset="-122"/>
                <a:cs typeface="Arial Unicode MS" pitchFamily="34" charset="-122"/>
              </a:rPr>
              <a:t>/bit~ 100fJ/bit</a:t>
            </a: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Massive integration</a:t>
            </a:r>
          </a:p>
          <a:p>
            <a:r>
              <a:rPr lang="en-US" sz="1400" dirty="0">
                <a:solidFill>
                  <a:srgbClr val="DC4405"/>
                </a:solidFill>
                <a:latin typeface="Arial Unicode MS" pitchFamily="34" charset="-122"/>
                <a:ea typeface="Arial Unicode MS" pitchFamily="34" charset="-122"/>
                <a:cs typeface="Arial Unicode MS" pitchFamily="34" charset="-122"/>
              </a:rPr>
              <a:t>Cons:</a:t>
            </a: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Small optical bandwidth</a:t>
            </a: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Require active wavelength control </a:t>
            </a:r>
          </a:p>
          <a:p>
            <a:pPr marL="285750" indent="-285750">
              <a:buFont typeface="Arial" panose="020B0604020202020204" pitchFamily="34" charset="0"/>
              <a:buChar char="•"/>
            </a:pPr>
            <a:r>
              <a:rPr lang="en-US" sz="1400" dirty="0">
                <a:latin typeface="Arial Unicode MS" pitchFamily="34" charset="-122"/>
                <a:ea typeface="Arial Unicode MS" pitchFamily="34" charset="-122"/>
                <a:cs typeface="Arial Unicode MS" pitchFamily="34" charset="-122"/>
              </a:rPr>
              <a:t>Photon lifetime limited operation speed</a:t>
            </a:r>
          </a:p>
          <a:p>
            <a:endParaRPr lang="en-US" sz="1400" dirty="0">
              <a:latin typeface="Arial Unicode MS" pitchFamily="34" charset="-122"/>
              <a:ea typeface="Arial Unicode MS" pitchFamily="34" charset="-122"/>
              <a:cs typeface="Arial Unicode MS" pitchFamily="34" charset="-122"/>
            </a:endParaRPr>
          </a:p>
        </p:txBody>
      </p:sp>
      <p:sp>
        <p:nvSpPr>
          <p:cNvPr id="39" name="Rectangle 38">
            <a:extLst>
              <a:ext uri="{FF2B5EF4-FFF2-40B4-BE49-F238E27FC236}">
                <a16:creationId xmlns:a16="http://schemas.microsoft.com/office/drawing/2014/main" id="{06DE583D-2740-4C5E-AE97-6233BB21E980}"/>
              </a:ext>
            </a:extLst>
          </p:cNvPr>
          <p:cNvSpPr/>
          <p:nvPr/>
        </p:nvSpPr>
        <p:spPr>
          <a:xfrm>
            <a:off x="894056" y="1478715"/>
            <a:ext cx="4014318" cy="338554"/>
          </a:xfrm>
          <a:prstGeom prst="rect">
            <a:avLst/>
          </a:prstGeom>
        </p:spPr>
        <p:txBody>
          <a:bodyPr wrap="square">
            <a:spAutoFit/>
          </a:bodyPr>
          <a:lstStyle/>
          <a:p>
            <a:r>
              <a:rPr lang="en-US" sz="1600" dirty="0">
                <a:solidFill>
                  <a:schemeClr val="accent5"/>
                </a:solidFill>
                <a:latin typeface="Arial Unicode MS" pitchFamily="34" charset="-122"/>
                <a:ea typeface="Arial Unicode MS" pitchFamily="34" charset="-122"/>
                <a:cs typeface="Arial Unicode MS" pitchFamily="34" charset="-122"/>
              </a:rPr>
              <a:t>Si modulator based on micro-resonator</a:t>
            </a:r>
          </a:p>
        </p:txBody>
      </p:sp>
      <p:pic>
        <p:nvPicPr>
          <p:cNvPr id="41" name="Picture 40">
            <a:extLst>
              <a:ext uri="{FF2B5EF4-FFF2-40B4-BE49-F238E27FC236}">
                <a16:creationId xmlns:a16="http://schemas.microsoft.com/office/drawing/2014/main" id="{1D03145D-1152-40EE-9EDB-13EEBD617772}"/>
              </a:ext>
            </a:extLst>
          </p:cNvPr>
          <p:cNvPicPr>
            <a:picLocks noChangeAspect="1"/>
          </p:cNvPicPr>
          <p:nvPr/>
        </p:nvPicPr>
        <p:blipFill rotWithShape="1">
          <a:blip r:embed="rId3"/>
          <a:srcRect b="29135"/>
          <a:stretch/>
        </p:blipFill>
        <p:spPr>
          <a:xfrm>
            <a:off x="1236405" y="1754710"/>
            <a:ext cx="2833840" cy="1792895"/>
          </a:xfrm>
          <a:prstGeom prst="rect">
            <a:avLst/>
          </a:prstGeom>
        </p:spPr>
      </p:pic>
      <p:sp>
        <p:nvSpPr>
          <p:cNvPr id="42" name="Rectangle 41">
            <a:extLst>
              <a:ext uri="{FF2B5EF4-FFF2-40B4-BE49-F238E27FC236}">
                <a16:creationId xmlns:a16="http://schemas.microsoft.com/office/drawing/2014/main" id="{2BDF5725-ECB0-4428-88FB-146FB8A837C2}"/>
              </a:ext>
            </a:extLst>
          </p:cNvPr>
          <p:cNvSpPr/>
          <p:nvPr/>
        </p:nvSpPr>
        <p:spPr>
          <a:xfrm>
            <a:off x="1141299" y="3486475"/>
            <a:ext cx="3140498" cy="276999"/>
          </a:xfrm>
          <a:prstGeom prst="rect">
            <a:avLst/>
          </a:prstGeom>
        </p:spPr>
        <p:txBody>
          <a:bodyPr wrap="square">
            <a:spAutoFit/>
          </a:bodyPr>
          <a:lstStyle/>
          <a:p>
            <a:r>
              <a:rPr lang="en-US" sz="1200" dirty="0">
                <a:solidFill>
                  <a:srgbClr val="222222"/>
                </a:solidFill>
                <a:latin typeface="Arial" panose="020B0604020202020204" pitchFamily="34" charset="0"/>
              </a:rPr>
              <a:t>(Dong, Po, et al., Optics express (2009))</a:t>
            </a:r>
          </a:p>
        </p:txBody>
      </p:sp>
      <p:pic>
        <p:nvPicPr>
          <p:cNvPr id="49" name="Picture 48">
            <a:extLst>
              <a:ext uri="{FF2B5EF4-FFF2-40B4-BE49-F238E27FC236}">
                <a16:creationId xmlns:a16="http://schemas.microsoft.com/office/drawing/2014/main" id="{ACDD0555-976C-4F22-8075-3B9BABE4C9B5}"/>
              </a:ext>
            </a:extLst>
          </p:cNvPr>
          <p:cNvPicPr>
            <a:picLocks noChangeAspect="1"/>
          </p:cNvPicPr>
          <p:nvPr/>
        </p:nvPicPr>
        <p:blipFill rotWithShape="1">
          <a:blip r:embed="rId4"/>
          <a:srcRect l="67046"/>
          <a:stretch/>
        </p:blipFill>
        <p:spPr>
          <a:xfrm>
            <a:off x="6519547" y="1702380"/>
            <a:ext cx="670997" cy="1509721"/>
          </a:xfrm>
          <a:prstGeom prst="rect">
            <a:avLst/>
          </a:prstGeom>
        </p:spPr>
      </p:pic>
      <p:pic>
        <p:nvPicPr>
          <p:cNvPr id="50" name="Picture 49">
            <a:extLst>
              <a:ext uri="{FF2B5EF4-FFF2-40B4-BE49-F238E27FC236}">
                <a16:creationId xmlns:a16="http://schemas.microsoft.com/office/drawing/2014/main" id="{20A00EF9-BCE1-47A1-ABB6-4C7DFE2FCDAC}"/>
              </a:ext>
            </a:extLst>
          </p:cNvPr>
          <p:cNvPicPr>
            <a:picLocks noChangeAspect="1"/>
          </p:cNvPicPr>
          <p:nvPr/>
        </p:nvPicPr>
        <p:blipFill>
          <a:blip r:embed="rId5"/>
          <a:stretch>
            <a:fillRect/>
          </a:stretch>
        </p:blipFill>
        <p:spPr>
          <a:xfrm>
            <a:off x="4926989" y="1762931"/>
            <a:ext cx="1488899" cy="1185672"/>
          </a:xfrm>
          <a:prstGeom prst="rect">
            <a:avLst/>
          </a:prstGeom>
        </p:spPr>
      </p:pic>
      <p:sp>
        <p:nvSpPr>
          <p:cNvPr id="51" name="Rectangle 50">
            <a:extLst>
              <a:ext uri="{FF2B5EF4-FFF2-40B4-BE49-F238E27FC236}">
                <a16:creationId xmlns:a16="http://schemas.microsoft.com/office/drawing/2014/main" id="{3C141B29-6B0E-4286-A18C-66484993D64E}"/>
              </a:ext>
            </a:extLst>
          </p:cNvPr>
          <p:cNvSpPr/>
          <p:nvPr/>
        </p:nvSpPr>
        <p:spPr bwMode="auto">
          <a:xfrm>
            <a:off x="4759534" y="1596115"/>
            <a:ext cx="2534669" cy="2099281"/>
          </a:xfrm>
          <a:prstGeom prst="rect">
            <a:avLst/>
          </a:prstGeom>
          <a:noFill/>
          <a:ln w="19050" cap="flat" cmpd="sng" algn="ctr">
            <a:solidFill>
              <a:srgbClr val="DC440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52" name="TextBox 51">
            <a:extLst>
              <a:ext uri="{FF2B5EF4-FFF2-40B4-BE49-F238E27FC236}">
                <a16:creationId xmlns:a16="http://schemas.microsoft.com/office/drawing/2014/main" id="{02C724AF-5CB5-49F5-B617-CFFF93B75214}"/>
              </a:ext>
            </a:extLst>
          </p:cNvPr>
          <p:cNvSpPr txBox="1"/>
          <p:nvPr/>
        </p:nvSpPr>
        <p:spPr>
          <a:xfrm>
            <a:off x="5105624" y="1257717"/>
            <a:ext cx="2127236" cy="338554"/>
          </a:xfrm>
          <a:prstGeom prst="rect">
            <a:avLst/>
          </a:prstGeom>
          <a:noFill/>
        </p:spPr>
        <p:txBody>
          <a:bodyPr wrap="squar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PAM4</a:t>
            </a:r>
          </a:p>
        </p:txBody>
      </p:sp>
      <p:sp>
        <p:nvSpPr>
          <p:cNvPr id="53" name="Rectangle 52">
            <a:extLst>
              <a:ext uri="{FF2B5EF4-FFF2-40B4-BE49-F238E27FC236}">
                <a16:creationId xmlns:a16="http://schemas.microsoft.com/office/drawing/2014/main" id="{CC85B374-B0F3-44AE-9552-0E39CFF07A2F}"/>
              </a:ext>
            </a:extLst>
          </p:cNvPr>
          <p:cNvSpPr/>
          <p:nvPr/>
        </p:nvSpPr>
        <p:spPr>
          <a:xfrm>
            <a:off x="4863986" y="3239941"/>
            <a:ext cx="2338300" cy="461665"/>
          </a:xfrm>
          <a:prstGeom prst="rect">
            <a:avLst/>
          </a:prstGeom>
        </p:spPr>
        <p:txBody>
          <a:bodyPr wrap="square">
            <a:spAutoFit/>
          </a:bodyPr>
          <a:lstStyle/>
          <a:p>
            <a:r>
              <a:rPr lang="en-US" sz="1200" dirty="0">
                <a:solidFill>
                  <a:srgbClr val="222222"/>
                </a:solidFill>
              </a:rPr>
              <a:t>(Tong, </a:t>
            </a:r>
            <a:r>
              <a:rPr lang="en-US" sz="1200" dirty="0" err="1">
                <a:solidFill>
                  <a:srgbClr val="222222"/>
                </a:solidFill>
              </a:rPr>
              <a:t>Yeyu</a:t>
            </a:r>
            <a:r>
              <a:rPr lang="en-US" sz="1200" dirty="0">
                <a:solidFill>
                  <a:srgbClr val="222222"/>
                </a:solidFill>
              </a:rPr>
              <a:t>, et Al.  </a:t>
            </a:r>
            <a:r>
              <a:rPr lang="en-US" sz="1200" i="1" dirty="0">
                <a:solidFill>
                  <a:srgbClr val="222222"/>
                </a:solidFill>
              </a:rPr>
              <a:t>IEEE Photonics Technology Letters</a:t>
            </a:r>
            <a:r>
              <a:rPr lang="en-US" sz="1200" dirty="0">
                <a:solidFill>
                  <a:srgbClr val="222222"/>
                </a:solidFill>
              </a:rPr>
              <a:t> (2019))</a:t>
            </a:r>
          </a:p>
        </p:txBody>
      </p:sp>
      <p:sp>
        <p:nvSpPr>
          <p:cNvPr id="54" name="TextBox 53">
            <a:extLst>
              <a:ext uri="{FF2B5EF4-FFF2-40B4-BE49-F238E27FC236}">
                <a16:creationId xmlns:a16="http://schemas.microsoft.com/office/drawing/2014/main" id="{C449121E-D4F2-4696-8CAD-8014CF898A1B}"/>
              </a:ext>
            </a:extLst>
          </p:cNvPr>
          <p:cNvSpPr txBox="1"/>
          <p:nvPr/>
        </p:nvSpPr>
        <p:spPr>
          <a:xfrm>
            <a:off x="4649683" y="3663734"/>
            <a:ext cx="2620308" cy="584775"/>
          </a:xfrm>
          <a:prstGeom prst="rect">
            <a:avLst/>
          </a:prstGeom>
          <a:noFill/>
        </p:spPr>
        <p:txBody>
          <a:bodyPr wrap="square" rtlCol="0">
            <a:spAutoFit/>
          </a:bodyPr>
          <a:lstStyle/>
          <a:p>
            <a:pPr algn="ctr"/>
            <a:r>
              <a:rPr lang="en-US" sz="1600" dirty="0">
                <a:solidFill>
                  <a:srgbClr val="DC4405"/>
                </a:solidFill>
                <a:latin typeface="Times New Roman" panose="02020603050405020304" pitchFamily="18" charset="0"/>
                <a:cs typeface="Times New Roman" panose="02020603050405020304" pitchFamily="18" charset="0"/>
              </a:rPr>
              <a:t>Compact wavelength division multiplexing (WDM)</a:t>
            </a:r>
          </a:p>
        </p:txBody>
      </p:sp>
      <p:sp>
        <p:nvSpPr>
          <p:cNvPr id="55" name="Rectangle 54">
            <a:extLst>
              <a:ext uri="{FF2B5EF4-FFF2-40B4-BE49-F238E27FC236}">
                <a16:creationId xmlns:a16="http://schemas.microsoft.com/office/drawing/2014/main" id="{8383AC69-907A-499F-9C5F-A03E0B501903}"/>
              </a:ext>
            </a:extLst>
          </p:cNvPr>
          <p:cNvSpPr/>
          <p:nvPr/>
        </p:nvSpPr>
        <p:spPr>
          <a:xfrm>
            <a:off x="4871182" y="5976775"/>
            <a:ext cx="2487049" cy="276999"/>
          </a:xfrm>
          <a:prstGeom prst="rect">
            <a:avLst/>
          </a:prstGeom>
        </p:spPr>
        <p:txBody>
          <a:bodyPr wrap="square">
            <a:spAutoFit/>
          </a:bodyPr>
          <a:lstStyle/>
          <a:p>
            <a:r>
              <a:rPr lang="en-US" sz="1200" dirty="0">
                <a:solidFill>
                  <a:srgbClr val="222222"/>
                </a:solidFill>
              </a:rPr>
              <a:t>(Xu, Q., et al, Optics express, (2006))</a:t>
            </a:r>
          </a:p>
        </p:txBody>
      </p:sp>
      <p:sp>
        <p:nvSpPr>
          <p:cNvPr id="56" name="Rectangle 55">
            <a:extLst>
              <a:ext uri="{FF2B5EF4-FFF2-40B4-BE49-F238E27FC236}">
                <a16:creationId xmlns:a16="http://schemas.microsoft.com/office/drawing/2014/main" id="{D6C515B6-2FAD-4A9D-9DBE-2101BA615AE0}"/>
              </a:ext>
            </a:extLst>
          </p:cNvPr>
          <p:cNvSpPr/>
          <p:nvPr/>
        </p:nvSpPr>
        <p:spPr bwMode="auto">
          <a:xfrm>
            <a:off x="4816561" y="4237274"/>
            <a:ext cx="2534669" cy="2084074"/>
          </a:xfrm>
          <a:prstGeom prst="rect">
            <a:avLst/>
          </a:prstGeom>
          <a:noFill/>
          <a:ln w="19050" cap="flat" cmpd="sng" algn="ctr">
            <a:solidFill>
              <a:srgbClr val="DC440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pic>
        <p:nvPicPr>
          <p:cNvPr id="57" name="Picture 56">
            <a:extLst>
              <a:ext uri="{FF2B5EF4-FFF2-40B4-BE49-F238E27FC236}">
                <a16:creationId xmlns:a16="http://schemas.microsoft.com/office/drawing/2014/main" id="{20AF5396-D799-47B3-95DB-3300060A3248}"/>
              </a:ext>
            </a:extLst>
          </p:cNvPr>
          <p:cNvPicPr>
            <a:picLocks noChangeAspect="1"/>
          </p:cNvPicPr>
          <p:nvPr/>
        </p:nvPicPr>
        <p:blipFill>
          <a:blip r:embed="rId6"/>
          <a:stretch>
            <a:fillRect/>
          </a:stretch>
        </p:blipFill>
        <p:spPr>
          <a:xfrm>
            <a:off x="4839044" y="4403934"/>
            <a:ext cx="2430947" cy="1487386"/>
          </a:xfrm>
          <a:prstGeom prst="rect">
            <a:avLst/>
          </a:prstGeom>
        </p:spPr>
      </p:pic>
      <p:pic>
        <p:nvPicPr>
          <p:cNvPr id="7" name="Picture 6">
            <a:extLst>
              <a:ext uri="{FF2B5EF4-FFF2-40B4-BE49-F238E27FC236}">
                <a16:creationId xmlns:a16="http://schemas.microsoft.com/office/drawing/2014/main" id="{53BB534E-5794-4E4F-A44C-E81B66B8EF3B}"/>
              </a:ext>
            </a:extLst>
          </p:cNvPr>
          <p:cNvPicPr>
            <a:picLocks noChangeAspect="1"/>
          </p:cNvPicPr>
          <p:nvPr/>
        </p:nvPicPr>
        <p:blipFill>
          <a:blip r:embed="rId7"/>
          <a:stretch>
            <a:fillRect/>
          </a:stretch>
        </p:blipFill>
        <p:spPr>
          <a:xfrm>
            <a:off x="7552591" y="1764407"/>
            <a:ext cx="2013575" cy="2029945"/>
          </a:xfrm>
          <a:prstGeom prst="rect">
            <a:avLst/>
          </a:prstGeom>
        </p:spPr>
      </p:pic>
      <p:pic>
        <p:nvPicPr>
          <p:cNvPr id="8" name="Picture 7">
            <a:extLst>
              <a:ext uri="{FF2B5EF4-FFF2-40B4-BE49-F238E27FC236}">
                <a16:creationId xmlns:a16="http://schemas.microsoft.com/office/drawing/2014/main" id="{9B305220-B80E-4D9A-B125-CCF2AA944B15}"/>
              </a:ext>
            </a:extLst>
          </p:cNvPr>
          <p:cNvPicPr>
            <a:picLocks noChangeAspect="1"/>
          </p:cNvPicPr>
          <p:nvPr/>
        </p:nvPicPr>
        <p:blipFill>
          <a:blip r:embed="rId8"/>
          <a:stretch>
            <a:fillRect/>
          </a:stretch>
        </p:blipFill>
        <p:spPr>
          <a:xfrm>
            <a:off x="9667286" y="1885360"/>
            <a:ext cx="2127237" cy="1826780"/>
          </a:xfrm>
          <a:prstGeom prst="rect">
            <a:avLst/>
          </a:prstGeom>
        </p:spPr>
      </p:pic>
      <p:pic>
        <p:nvPicPr>
          <p:cNvPr id="18" name="Picture 17">
            <a:extLst>
              <a:ext uri="{FF2B5EF4-FFF2-40B4-BE49-F238E27FC236}">
                <a16:creationId xmlns:a16="http://schemas.microsoft.com/office/drawing/2014/main" id="{6B9E6FBD-3F19-4D20-95EB-D07B1B8096B9}"/>
              </a:ext>
            </a:extLst>
          </p:cNvPr>
          <p:cNvPicPr>
            <a:picLocks noChangeAspect="1"/>
          </p:cNvPicPr>
          <p:nvPr/>
        </p:nvPicPr>
        <p:blipFill>
          <a:blip r:embed="rId9"/>
          <a:stretch>
            <a:fillRect/>
          </a:stretch>
        </p:blipFill>
        <p:spPr>
          <a:xfrm>
            <a:off x="7548480" y="3980760"/>
            <a:ext cx="4153730" cy="1028151"/>
          </a:xfrm>
          <a:prstGeom prst="rect">
            <a:avLst/>
          </a:prstGeom>
        </p:spPr>
      </p:pic>
      <p:sp>
        <p:nvSpPr>
          <p:cNvPr id="23" name="TextBox 22">
            <a:extLst>
              <a:ext uri="{FF2B5EF4-FFF2-40B4-BE49-F238E27FC236}">
                <a16:creationId xmlns:a16="http://schemas.microsoft.com/office/drawing/2014/main" id="{3D40E894-B69F-4AAB-B605-9A819D76F867}"/>
              </a:ext>
            </a:extLst>
          </p:cNvPr>
          <p:cNvSpPr txBox="1"/>
          <p:nvPr/>
        </p:nvSpPr>
        <p:spPr>
          <a:xfrm>
            <a:off x="5366009" y="2948603"/>
            <a:ext cx="803233" cy="307777"/>
          </a:xfrm>
          <a:prstGeom prst="rect">
            <a:avLst/>
          </a:prstGeom>
          <a:noFill/>
        </p:spPr>
        <p:txBody>
          <a:bodyPr wrap="none" rtlCol="0">
            <a:spAutoFit/>
          </a:bodyPr>
          <a:lstStyle/>
          <a:p>
            <a:r>
              <a:rPr lang="en-US" sz="1400" dirty="0">
                <a:solidFill>
                  <a:srgbClr val="DC4405"/>
                </a:solidFill>
              </a:rPr>
              <a:t>160Gb/s</a:t>
            </a:r>
          </a:p>
        </p:txBody>
      </p:sp>
      <p:sp>
        <p:nvSpPr>
          <p:cNvPr id="58" name="Rectangle 57">
            <a:extLst>
              <a:ext uri="{FF2B5EF4-FFF2-40B4-BE49-F238E27FC236}">
                <a16:creationId xmlns:a16="http://schemas.microsoft.com/office/drawing/2014/main" id="{BA8D2B10-ABA9-4673-952B-3A5BC757BEF4}"/>
              </a:ext>
            </a:extLst>
          </p:cNvPr>
          <p:cNvSpPr/>
          <p:nvPr/>
        </p:nvSpPr>
        <p:spPr bwMode="auto">
          <a:xfrm>
            <a:off x="7430110" y="1591152"/>
            <a:ext cx="4458329" cy="4730196"/>
          </a:xfrm>
          <a:prstGeom prst="rect">
            <a:avLst/>
          </a:prstGeom>
          <a:noFill/>
          <a:ln w="19050" cap="flat" cmpd="sng" algn="ctr">
            <a:solidFill>
              <a:srgbClr val="DC4405"/>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99999"/>
              </a:solidFill>
              <a:effectLst/>
              <a:latin typeface="Arial" charset="0"/>
              <a:ea typeface="ＭＳ Ｐゴシック" pitchFamily="-96" charset="-128"/>
            </a:endParaRPr>
          </a:p>
        </p:txBody>
      </p:sp>
      <p:sp>
        <p:nvSpPr>
          <p:cNvPr id="59" name="TextBox 58">
            <a:extLst>
              <a:ext uri="{FF2B5EF4-FFF2-40B4-BE49-F238E27FC236}">
                <a16:creationId xmlns:a16="http://schemas.microsoft.com/office/drawing/2014/main" id="{75448024-DB5D-4BB7-A140-88C138085FB8}"/>
              </a:ext>
            </a:extLst>
          </p:cNvPr>
          <p:cNvSpPr txBox="1"/>
          <p:nvPr/>
        </p:nvSpPr>
        <p:spPr>
          <a:xfrm>
            <a:off x="7508307" y="1257717"/>
            <a:ext cx="2127236" cy="338554"/>
          </a:xfrm>
          <a:prstGeom prst="rect">
            <a:avLst/>
          </a:prstGeom>
          <a:noFill/>
        </p:spPr>
        <p:txBody>
          <a:bodyPr wrap="square" rtlCol="0">
            <a:spAutoFit/>
          </a:bodyPr>
          <a:lstStyle/>
          <a:p>
            <a:r>
              <a:rPr lang="en-US" sz="1600" dirty="0">
                <a:solidFill>
                  <a:srgbClr val="DC4405"/>
                </a:solidFill>
                <a:latin typeface="Times New Roman" panose="02020603050405020304" pitchFamily="18" charset="0"/>
                <a:cs typeface="Times New Roman" panose="02020603050405020304" pitchFamily="18" charset="0"/>
              </a:rPr>
              <a:t>Optical I/O </a:t>
            </a:r>
            <a:r>
              <a:rPr lang="en-US" sz="1600" dirty="0" err="1">
                <a:solidFill>
                  <a:srgbClr val="DC4405"/>
                </a:solidFill>
                <a:latin typeface="Times New Roman" panose="02020603050405020304" pitchFamily="18" charset="0"/>
                <a:cs typeface="Times New Roman" panose="02020603050405020304" pitchFamily="18" charset="0"/>
              </a:rPr>
              <a:t>chiplets</a:t>
            </a:r>
            <a:endParaRPr lang="en-US" sz="1600" dirty="0">
              <a:solidFill>
                <a:srgbClr val="DC4405"/>
              </a:solidFill>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EF650C01-4F47-40EF-A4DF-D8A375AA1EA5}"/>
              </a:ext>
            </a:extLst>
          </p:cNvPr>
          <p:cNvSpPr txBox="1"/>
          <p:nvPr/>
        </p:nvSpPr>
        <p:spPr>
          <a:xfrm>
            <a:off x="7548481" y="5277531"/>
            <a:ext cx="4246042" cy="307777"/>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DC4405"/>
                </a:solidFill>
              </a:rPr>
              <a:t>8 </a:t>
            </a:r>
            <a:r>
              <a:rPr lang="el-GR" sz="1400" dirty="0">
                <a:solidFill>
                  <a:srgbClr val="DC4405"/>
                </a:solidFill>
              </a:rPr>
              <a:t>λ</a:t>
            </a:r>
            <a:r>
              <a:rPr lang="en-US" sz="1400" dirty="0">
                <a:solidFill>
                  <a:srgbClr val="DC4405"/>
                </a:solidFill>
              </a:rPr>
              <a:t> channels × 25Gb/s × 10 optical ports = 2Tb/s</a:t>
            </a:r>
          </a:p>
        </p:txBody>
      </p:sp>
      <p:sp>
        <p:nvSpPr>
          <p:cNvPr id="61" name="Rectangle 60">
            <a:extLst>
              <a:ext uri="{FF2B5EF4-FFF2-40B4-BE49-F238E27FC236}">
                <a16:creationId xmlns:a16="http://schemas.microsoft.com/office/drawing/2014/main" id="{01BA8BBB-4E1B-4144-A819-21C9CA73CA7F}"/>
              </a:ext>
            </a:extLst>
          </p:cNvPr>
          <p:cNvSpPr/>
          <p:nvPr/>
        </p:nvSpPr>
        <p:spPr>
          <a:xfrm>
            <a:off x="7471454" y="5806377"/>
            <a:ext cx="3351150" cy="461665"/>
          </a:xfrm>
          <a:prstGeom prst="rect">
            <a:avLst/>
          </a:prstGeom>
        </p:spPr>
        <p:txBody>
          <a:bodyPr wrap="square">
            <a:spAutoFit/>
          </a:bodyPr>
          <a:lstStyle/>
          <a:p>
            <a:r>
              <a:rPr lang="en-US" sz="1200" dirty="0" err="1"/>
              <a:t>Ayar</a:t>
            </a:r>
            <a:r>
              <a:rPr lang="en-US" sz="1200" dirty="0"/>
              <a:t> labs: </a:t>
            </a:r>
            <a:r>
              <a:rPr lang="en-US" sz="1200" dirty="0" err="1"/>
              <a:t>TeraPHY</a:t>
            </a:r>
            <a:endParaRPr lang="en-US" sz="1200" dirty="0"/>
          </a:p>
          <a:p>
            <a:r>
              <a:rPr lang="en-US" sz="1200" dirty="0"/>
              <a:t>(Meade, Roy, et al.  </a:t>
            </a:r>
            <a:r>
              <a:rPr lang="en-US" sz="1200" i="1" dirty="0"/>
              <a:t>2019 OFC</a:t>
            </a:r>
            <a:r>
              <a:rPr lang="en-US" sz="1200" dirty="0"/>
              <a:t> IEEE, 2019)</a:t>
            </a:r>
            <a:endParaRPr lang="en-US" sz="1200" dirty="0">
              <a:solidFill>
                <a:srgbClr val="222222"/>
              </a:solidFill>
            </a:endParaRPr>
          </a:p>
        </p:txBody>
      </p:sp>
      <p:sp>
        <p:nvSpPr>
          <p:cNvPr id="26" name="TextBox 25">
            <a:extLst>
              <a:ext uri="{FF2B5EF4-FFF2-40B4-BE49-F238E27FC236}">
                <a16:creationId xmlns:a16="http://schemas.microsoft.com/office/drawing/2014/main" id="{4CF9E19B-5C94-4F70-91FE-4488C40A4EB4}"/>
              </a:ext>
            </a:extLst>
          </p:cNvPr>
          <p:cNvSpPr txBox="1"/>
          <p:nvPr/>
        </p:nvSpPr>
        <p:spPr>
          <a:xfrm>
            <a:off x="11864897" y="-1"/>
            <a:ext cx="327103" cy="369332"/>
          </a:xfrm>
          <a:prstGeom prst="rect">
            <a:avLst/>
          </a:prstGeom>
          <a:noFill/>
        </p:spPr>
        <p:txBody>
          <a:bodyPr wrap="square" rtlCol="0">
            <a:spAutoFit/>
          </a:bodyPr>
          <a:lstStyle/>
          <a:p>
            <a:fld id="{EDBA06D3-BE8B-45D4-BABF-E63D55811E1B}" type="slidenum">
              <a:rPr lang="en-US" smtClean="0"/>
              <a:t>7</a:t>
            </a:fld>
            <a:endParaRPr lang="en-US" dirty="0"/>
          </a:p>
        </p:txBody>
      </p:sp>
    </p:spTree>
    <p:extLst>
      <p:ext uri="{BB962C8B-B14F-4D97-AF65-F5344CB8AC3E}">
        <p14:creationId xmlns:p14="http://schemas.microsoft.com/office/powerpoint/2010/main" val="367247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nodeType="clickEffect">
                                  <p:stCondLst>
                                    <p:cond delay="0"/>
                                  </p:stCondLst>
                                  <p:iterate type="lt">
                                    <p:tmPct val="4000"/>
                                  </p:iterate>
                                  <p:childTnLst>
                                    <p:set>
                                      <p:cBhvr override="childStyle">
                                        <p:cTn id="6" dur="500" fill="hold"/>
                                        <p:tgtEl>
                                          <p:spTgt spid="38">
                                            <p:txEl>
                                              <p:pRg st="8" end="8"/>
                                            </p:txEl>
                                          </p:spTgt>
                                        </p:tgtEl>
                                        <p:attrNameLst>
                                          <p:attrName>style.textDecorationUnderline</p:attrName>
                                        </p:attrNameLst>
                                      </p:cBhvr>
                                      <p:to>
                                        <p:strVal val="true"/>
                                      </p:to>
                                    </p:set>
                                  </p:childTnLst>
                                </p:cTn>
                              </p:par>
                              <p:par>
                                <p:cTn id="7" presetID="18" presetClass="emph" presetSubtype="0" fill="hold" nodeType="withEffect">
                                  <p:stCondLst>
                                    <p:cond delay="0"/>
                                  </p:stCondLst>
                                  <p:iterate type="lt">
                                    <p:tmPct val="4000"/>
                                  </p:iterate>
                                  <p:childTnLst>
                                    <p:set>
                                      <p:cBhvr override="childStyle">
                                        <p:cTn id="8" dur="500" fill="hold"/>
                                        <p:tgtEl>
                                          <p:spTgt spid="38">
                                            <p:txEl>
                                              <p:pRg st="9" end="9"/>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59954-D706-4A3D-A4A9-42DE90D6BFEC}"/>
              </a:ext>
            </a:extLst>
          </p:cNvPr>
          <p:cNvSpPr>
            <a:spLocks noGrp="1"/>
          </p:cNvSpPr>
          <p:nvPr>
            <p:ph type="title"/>
          </p:nvPr>
        </p:nvSpPr>
        <p:spPr/>
        <p:txBody>
          <a:bodyPr>
            <a:normAutofit/>
          </a:bodyPr>
          <a:lstStyle/>
          <a:p>
            <a:r>
              <a:rPr lang="en-US" dirty="0"/>
              <a:t>Heterogeneous Integration</a:t>
            </a:r>
          </a:p>
        </p:txBody>
      </p:sp>
      <p:graphicFrame>
        <p:nvGraphicFramePr>
          <p:cNvPr id="9" name="Diagram 8">
            <a:extLst>
              <a:ext uri="{FF2B5EF4-FFF2-40B4-BE49-F238E27FC236}">
                <a16:creationId xmlns:a16="http://schemas.microsoft.com/office/drawing/2014/main" id="{695810A2-B06D-4A7D-A332-9E193336171F}"/>
              </a:ext>
            </a:extLst>
          </p:cNvPr>
          <p:cNvGraphicFramePr/>
          <p:nvPr>
            <p:extLst>
              <p:ext uri="{D42A27DB-BD31-4B8C-83A1-F6EECF244321}">
                <p14:modId xmlns:p14="http://schemas.microsoft.com/office/powerpoint/2010/main" val="3159368542"/>
              </p:ext>
            </p:extLst>
          </p:nvPr>
        </p:nvGraphicFramePr>
        <p:xfrm>
          <a:off x="4081780" y="1272540"/>
          <a:ext cx="7480890" cy="49872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TextBox 9">
            <a:extLst>
              <a:ext uri="{FF2B5EF4-FFF2-40B4-BE49-F238E27FC236}">
                <a16:creationId xmlns:a16="http://schemas.microsoft.com/office/drawing/2014/main" id="{14DFFFF0-6EBC-4E28-9B2D-6CB65BFB80A8}"/>
              </a:ext>
            </a:extLst>
          </p:cNvPr>
          <p:cNvSpPr txBox="1"/>
          <p:nvPr/>
        </p:nvSpPr>
        <p:spPr>
          <a:xfrm>
            <a:off x="759957" y="5553043"/>
            <a:ext cx="4342222" cy="646331"/>
          </a:xfrm>
          <a:prstGeom prst="rect">
            <a:avLst/>
          </a:prstGeom>
          <a:noFill/>
        </p:spPr>
        <p:txBody>
          <a:bodyPr wrap="square" rtlCol="0">
            <a:spAutoFit/>
          </a:bodyPr>
          <a:lstStyle/>
          <a:p>
            <a:r>
              <a:rPr lang="en-US" dirty="0">
                <a:solidFill>
                  <a:srgbClr val="DC4405"/>
                </a:solidFill>
              </a:rPr>
              <a:t>The performance of Si modulators are limited by the weak plasma E-O effect of Si.</a:t>
            </a:r>
          </a:p>
        </p:txBody>
      </p:sp>
      <p:grpSp>
        <p:nvGrpSpPr>
          <p:cNvPr id="37" name="Group 36">
            <a:extLst>
              <a:ext uri="{FF2B5EF4-FFF2-40B4-BE49-F238E27FC236}">
                <a16:creationId xmlns:a16="http://schemas.microsoft.com/office/drawing/2014/main" id="{30310FA1-DDDB-4BB7-A3AA-438374FA9286}"/>
              </a:ext>
            </a:extLst>
          </p:cNvPr>
          <p:cNvGrpSpPr/>
          <p:nvPr/>
        </p:nvGrpSpPr>
        <p:grpSpPr>
          <a:xfrm>
            <a:off x="3461155" y="884"/>
            <a:ext cx="8931506" cy="6875697"/>
            <a:chOff x="3461155" y="884"/>
            <a:chExt cx="8931506" cy="6875697"/>
          </a:xfrm>
        </p:grpSpPr>
        <p:pic>
          <p:nvPicPr>
            <p:cNvPr id="11" name="Picture 10">
              <a:extLst>
                <a:ext uri="{FF2B5EF4-FFF2-40B4-BE49-F238E27FC236}">
                  <a16:creationId xmlns:a16="http://schemas.microsoft.com/office/drawing/2014/main" id="{80C371E2-2A36-4D1D-89E4-9DA55A32FAE0}"/>
                </a:ext>
              </a:extLst>
            </p:cNvPr>
            <p:cNvPicPr>
              <a:picLocks noChangeAspect="1"/>
            </p:cNvPicPr>
            <p:nvPr/>
          </p:nvPicPr>
          <p:blipFill>
            <a:blip r:embed="rId8"/>
            <a:stretch>
              <a:fillRect/>
            </a:stretch>
          </p:blipFill>
          <p:spPr>
            <a:xfrm>
              <a:off x="9662160" y="1153553"/>
              <a:ext cx="1801450" cy="918016"/>
            </a:xfrm>
            <a:prstGeom prst="rect">
              <a:avLst/>
            </a:prstGeom>
          </p:spPr>
        </p:pic>
        <p:pic>
          <p:nvPicPr>
            <p:cNvPr id="12" name="Picture 11">
              <a:extLst>
                <a:ext uri="{FF2B5EF4-FFF2-40B4-BE49-F238E27FC236}">
                  <a16:creationId xmlns:a16="http://schemas.microsoft.com/office/drawing/2014/main" id="{368144E9-12A8-45B3-922B-FDEF2B70068B}"/>
                </a:ext>
              </a:extLst>
            </p:cNvPr>
            <p:cNvPicPr>
              <a:picLocks noChangeAspect="1"/>
            </p:cNvPicPr>
            <p:nvPr/>
          </p:nvPicPr>
          <p:blipFill>
            <a:blip r:embed="rId9"/>
            <a:stretch>
              <a:fillRect/>
            </a:stretch>
          </p:blipFill>
          <p:spPr>
            <a:xfrm>
              <a:off x="10390550" y="2494006"/>
              <a:ext cx="1623060" cy="1065264"/>
            </a:xfrm>
            <a:prstGeom prst="rect">
              <a:avLst/>
            </a:prstGeom>
          </p:spPr>
        </p:pic>
        <p:pic>
          <p:nvPicPr>
            <p:cNvPr id="13" name="Picture 12">
              <a:extLst>
                <a:ext uri="{FF2B5EF4-FFF2-40B4-BE49-F238E27FC236}">
                  <a16:creationId xmlns:a16="http://schemas.microsoft.com/office/drawing/2014/main" id="{067FC41C-19FB-4B8F-86D5-6CE737F3B384}"/>
                </a:ext>
              </a:extLst>
            </p:cNvPr>
            <p:cNvPicPr>
              <a:picLocks noChangeAspect="1"/>
            </p:cNvPicPr>
            <p:nvPr/>
          </p:nvPicPr>
          <p:blipFill>
            <a:blip r:embed="rId10"/>
            <a:stretch>
              <a:fillRect/>
            </a:stretch>
          </p:blipFill>
          <p:spPr>
            <a:xfrm>
              <a:off x="10231075" y="4109962"/>
              <a:ext cx="1879274" cy="980197"/>
            </a:xfrm>
            <a:prstGeom prst="rect">
              <a:avLst/>
            </a:prstGeom>
          </p:spPr>
        </p:pic>
        <p:pic>
          <p:nvPicPr>
            <p:cNvPr id="14" name="Picture 13">
              <a:extLst>
                <a:ext uri="{FF2B5EF4-FFF2-40B4-BE49-F238E27FC236}">
                  <a16:creationId xmlns:a16="http://schemas.microsoft.com/office/drawing/2014/main" id="{0C235A12-8604-423B-A478-BFB73774D864}"/>
                </a:ext>
              </a:extLst>
            </p:cNvPr>
            <p:cNvPicPr>
              <a:picLocks noChangeAspect="1"/>
            </p:cNvPicPr>
            <p:nvPr/>
          </p:nvPicPr>
          <p:blipFill>
            <a:blip r:embed="rId11"/>
            <a:stretch>
              <a:fillRect/>
            </a:stretch>
          </p:blipFill>
          <p:spPr>
            <a:xfrm>
              <a:off x="9030925" y="5506885"/>
              <a:ext cx="2019300" cy="1031197"/>
            </a:xfrm>
            <a:prstGeom prst="rect">
              <a:avLst/>
            </a:prstGeom>
          </p:spPr>
        </p:pic>
        <p:pic>
          <p:nvPicPr>
            <p:cNvPr id="15" name="Picture 14">
              <a:extLst>
                <a:ext uri="{FF2B5EF4-FFF2-40B4-BE49-F238E27FC236}">
                  <a16:creationId xmlns:a16="http://schemas.microsoft.com/office/drawing/2014/main" id="{C245886C-5830-41F9-9AC5-6A13ACFA4DF9}"/>
                </a:ext>
              </a:extLst>
            </p:cNvPr>
            <p:cNvPicPr>
              <a:picLocks noChangeAspect="1"/>
            </p:cNvPicPr>
            <p:nvPr/>
          </p:nvPicPr>
          <p:blipFill>
            <a:blip r:embed="rId12"/>
            <a:stretch>
              <a:fillRect/>
            </a:stretch>
          </p:blipFill>
          <p:spPr>
            <a:xfrm>
              <a:off x="5102179" y="5634874"/>
              <a:ext cx="1364820" cy="1031197"/>
            </a:xfrm>
            <a:prstGeom prst="rect">
              <a:avLst/>
            </a:prstGeom>
          </p:spPr>
        </p:pic>
        <p:pic>
          <p:nvPicPr>
            <p:cNvPr id="16" name="Picture 15">
              <a:extLst>
                <a:ext uri="{FF2B5EF4-FFF2-40B4-BE49-F238E27FC236}">
                  <a16:creationId xmlns:a16="http://schemas.microsoft.com/office/drawing/2014/main" id="{7AB6F409-381F-4D45-ACA1-9268A7E9ECFB}"/>
                </a:ext>
              </a:extLst>
            </p:cNvPr>
            <p:cNvPicPr>
              <a:picLocks noChangeAspect="1"/>
            </p:cNvPicPr>
            <p:nvPr/>
          </p:nvPicPr>
          <p:blipFill>
            <a:blip r:embed="rId13"/>
            <a:stretch>
              <a:fillRect/>
            </a:stretch>
          </p:blipFill>
          <p:spPr>
            <a:xfrm>
              <a:off x="3534101" y="2718003"/>
              <a:ext cx="1641554" cy="1065264"/>
            </a:xfrm>
            <a:prstGeom prst="rect">
              <a:avLst/>
            </a:prstGeom>
          </p:spPr>
        </p:pic>
        <p:pic>
          <p:nvPicPr>
            <p:cNvPr id="24" name="Picture 23" descr="A picture containing knife&#10;&#10;Description automatically generated">
              <a:extLst>
                <a:ext uri="{FF2B5EF4-FFF2-40B4-BE49-F238E27FC236}">
                  <a16:creationId xmlns:a16="http://schemas.microsoft.com/office/drawing/2014/main" id="{42A4FD12-7672-4F9D-A51F-4B842E04CE77}"/>
                </a:ext>
              </a:extLst>
            </p:cNvPr>
            <p:cNvPicPr>
              <a:picLocks noChangeAspect="1"/>
            </p:cNvPicPr>
            <p:nvPr/>
          </p:nvPicPr>
          <p:blipFill rotWithShape="1">
            <a:blip r:embed="rId14" cstate="print">
              <a:extLst>
                <a:ext uri="{28A0092B-C50C-407E-A947-70E740481C1C}">
                  <a14:useLocalDpi xmlns:a14="http://schemas.microsoft.com/office/drawing/2010/main" val="0"/>
                </a:ext>
              </a:extLst>
            </a:blip>
            <a:srcRect b="6788"/>
            <a:stretch/>
          </p:blipFill>
          <p:spPr>
            <a:xfrm>
              <a:off x="4157979" y="4317506"/>
              <a:ext cx="1244941" cy="1068645"/>
            </a:xfrm>
            <a:prstGeom prst="rect">
              <a:avLst/>
            </a:prstGeom>
          </p:spPr>
        </p:pic>
        <p:pic>
          <p:nvPicPr>
            <p:cNvPr id="25" name="Picture 24">
              <a:extLst>
                <a:ext uri="{FF2B5EF4-FFF2-40B4-BE49-F238E27FC236}">
                  <a16:creationId xmlns:a16="http://schemas.microsoft.com/office/drawing/2014/main" id="{98B21420-31FE-4959-942B-A0D6846AFCB5}"/>
                </a:ext>
              </a:extLst>
            </p:cNvPr>
            <p:cNvPicPr>
              <a:picLocks noChangeAspect="1"/>
            </p:cNvPicPr>
            <p:nvPr/>
          </p:nvPicPr>
          <p:blipFill>
            <a:blip r:embed="rId15"/>
            <a:stretch>
              <a:fillRect/>
            </a:stretch>
          </p:blipFill>
          <p:spPr>
            <a:xfrm>
              <a:off x="4618796" y="1259687"/>
              <a:ext cx="1372798" cy="1123618"/>
            </a:xfrm>
            <a:prstGeom prst="rect">
              <a:avLst/>
            </a:prstGeom>
          </p:spPr>
        </p:pic>
        <p:sp>
          <p:nvSpPr>
            <p:cNvPr id="27" name="Rectangle 26">
              <a:extLst>
                <a:ext uri="{FF2B5EF4-FFF2-40B4-BE49-F238E27FC236}">
                  <a16:creationId xmlns:a16="http://schemas.microsoft.com/office/drawing/2014/main" id="{149A8430-F2A7-4456-A56E-AD8D57348C54}"/>
                </a:ext>
              </a:extLst>
            </p:cNvPr>
            <p:cNvSpPr/>
            <p:nvPr/>
          </p:nvSpPr>
          <p:spPr>
            <a:xfrm>
              <a:off x="10256180" y="3572123"/>
              <a:ext cx="1969090" cy="400110"/>
            </a:xfrm>
            <a:prstGeom prst="rect">
              <a:avLst/>
            </a:prstGeom>
          </p:spPr>
          <p:txBody>
            <a:bodyPr wrap="square">
              <a:spAutoFit/>
            </a:bodyPr>
            <a:lstStyle/>
            <a:p>
              <a:r>
                <a:rPr lang="en-US" sz="1000" dirty="0">
                  <a:solidFill>
                    <a:srgbClr val="222222"/>
                  </a:solidFill>
                  <a:latin typeface="Arial" panose="020B0604020202020204" pitchFamily="34" charset="0"/>
                </a:rPr>
                <a:t>Haffner, Christian, et al. </a:t>
              </a:r>
              <a:r>
                <a:rPr lang="en-US" sz="1000" i="1" dirty="0">
                  <a:solidFill>
                    <a:srgbClr val="222222"/>
                  </a:solidFill>
                  <a:latin typeface="Arial" panose="020B0604020202020204" pitchFamily="34" charset="0"/>
                </a:rPr>
                <a:t>Nature Photonics</a:t>
              </a:r>
              <a:r>
                <a:rPr lang="en-US" sz="1000" dirty="0">
                  <a:solidFill>
                    <a:srgbClr val="222222"/>
                  </a:solidFill>
                  <a:latin typeface="Arial" panose="020B0604020202020204" pitchFamily="34" charset="0"/>
                </a:rPr>
                <a:t> 9.8 (2015)</a:t>
              </a:r>
              <a:endParaRPr lang="en-US" sz="1000" dirty="0"/>
            </a:p>
          </p:txBody>
        </p:sp>
        <p:sp>
          <p:nvSpPr>
            <p:cNvPr id="28" name="Rectangle 27">
              <a:extLst>
                <a:ext uri="{FF2B5EF4-FFF2-40B4-BE49-F238E27FC236}">
                  <a16:creationId xmlns:a16="http://schemas.microsoft.com/office/drawing/2014/main" id="{5CC28A09-0F5A-4040-B053-D8C71A1966FF}"/>
                </a:ext>
              </a:extLst>
            </p:cNvPr>
            <p:cNvSpPr/>
            <p:nvPr/>
          </p:nvSpPr>
          <p:spPr>
            <a:xfrm>
              <a:off x="10256180" y="5059824"/>
              <a:ext cx="2136481" cy="400110"/>
            </a:xfrm>
            <a:prstGeom prst="rect">
              <a:avLst/>
            </a:prstGeom>
          </p:spPr>
          <p:txBody>
            <a:bodyPr wrap="square">
              <a:spAutoFit/>
            </a:bodyPr>
            <a:lstStyle/>
            <a:p>
              <a:r>
                <a:rPr lang="en-US" sz="1000">
                  <a:solidFill>
                    <a:srgbClr val="222222"/>
                  </a:solidFill>
                  <a:latin typeface="Arial" panose="020B0604020202020204" pitchFamily="34" charset="0"/>
                </a:rPr>
                <a:t>Wang, Cheng, et al. </a:t>
              </a:r>
              <a:r>
                <a:rPr lang="en-US" sz="1000" i="1">
                  <a:solidFill>
                    <a:srgbClr val="222222"/>
                  </a:solidFill>
                  <a:latin typeface="Arial" panose="020B0604020202020204" pitchFamily="34" charset="0"/>
                </a:rPr>
                <a:t>Nature</a:t>
              </a:r>
              <a:r>
                <a:rPr lang="en-US" sz="1000">
                  <a:solidFill>
                    <a:srgbClr val="222222"/>
                  </a:solidFill>
                  <a:latin typeface="Arial" panose="020B0604020202020204" pitchFamily="34" charset="0"/>
                </a:rPr>
                <a:t> 562.7725 (2018)</a:t>
              </a:r>
              <a:endParaRPr lang="en-US" sz="1000" dirty="0"/>
            </a:p>
          </p:txBody>
        </p:sp>
        <p:sp>
          <p:nvSpPr>
            <p:cNvPr id="29" name="Rectangle 28">
              <a:extLst>
                <a:ext uri="{FF2B5EF4-FFF2-40B4-BE49-F238E27FC236}">
                  <a16:creationId xmlns:a16="http://schemas.microsoft.com/office/drawing/2014/main" id="{7871D6E1-F50F-47CF-93D7-6E179291C4F3}"/>
                </a:ext>
              </a:extLst>
            </p:cNvPr>
            <p:cNvSpPr/>
            <p:nvPr/>
          </p:nvSpPr>
          <p:spPr>
            <a:xfrm>
              <a:off x="9767990" y="2025032"/>
              <a:ext cx="2125980" cy="400110"/>
            </a:xfrm>
            <a:prstGeom prst="rect">
              <a:avLst/>
            </a:prstGeom>
          </p:spPr>
          <p:txBody>
            <a:bodyPr wrap="square">
              <a:spAutoFit/>
            </a:bodyPr>
            <a:lstStyle/>
            <a:p>
              <a:r>
                <a:rPr lang="en-US" sz="1000" dirty="0">
                  <a:solidFill>
                    <a:srgbClr val="222222"/>
                  </a:solidFill>
                  <a:latin typeface="Arial" panose="020B0604020202020204" pitchFamily="34" charset="0"/>
                </a:rPr>
                <a:t>Han, Jae-</a:t>
              </a:r>
              <a:r>
                <a:rPr lang="en-US" sz="1000" dirty="0" err="1">
                  <a:solidFill>
                    <a:srgbClr val="222222"/>
                  </a:solidFill>
                  <a:latin typeface="Arial" panose="020B0604020202020204" pitchFamily="34" charset="0"/>
                </a:rPr>
                <a:t>Hoon</a:t>
              </a:r>
              <a:r>
                <a:rPr lang="en-US" sz="1000" dirty="0">
                  <a:solidFill>
                    <a:srgbClr val="222222"/>
                  </a:solidFill>
                  <a:latin typeface="Arial" panose="020B0604020202020204" pitchFamily="34" charset="0"/>
                </a:rPr>
                <a:t>, et al. </a:t>
              </a:r>
              <a:r>
                <a:rPr lang="en-US" sz="1000" i="1" dirty="0">
                  <a:solidFill>
                    <a:srgbClr val="222222"/>
                  </a:solidFill>
                  <a:latin typeface="Arial" panose="020B0604020202020204" pitchFamily="34" charset="0"/>
                </a:rPr>
                <a:t>Nature Photonics</a:t>
              </a:r>
              <a:r>
                <a:rPr lang="en-US" sz="1000" dirty="0">
                  <a:solidFill>
                    <a:srgbClr val="222222"/>
                  </a:solidFill>
                  <a:latin typeface="Arial" panose="020B0604020202020204" pitchFamily="34" charset="0"/>
                </a:rPr>
                <a:t> 11.8 (2017)</a:t>
              </a:r>
              <a:endParaRPr lang="en-US" sz="1000" dirty="0"/>
            </a:p>
          </p:txBody>
        </p:sp>
        <p:sp>
          <p:nvSpPr>
            <p:cNvPr id="30" name="Rectangle 29">
              <a:extLst>
                <a:ext uri="{FF2B5EF4-FFF2-40B4-BE49-F238E27FC236}">
                  <a16:creationId xmlns:a16="http://schemas.microsoft.com/office/drawing/2014/main" id="{0DDD8836-DA02-4636-A12D-D3DD253D7ED8}"/>
                </a:ext>
              </a:extLst>
            </p:cNvPr>
            <p:cNvSpPr/>
            <p:nvPr/>
          </p:nvSpPr>
          <p:spPr>
            <a:xfrm>
              <a:off x="9975510" y="6476471"/>
              <a:ext cx="1488100" cy="400110"/>
            </a:xfrm>
            <a:prstGeom prst="rect">
              <a:avLst/>
            </a:prstGeom>
          </p:spPr>
          <p:txBody>
            <a:bodyPr wrap="square">
              <a:spAutoFit/>
            </a:bodyPr>
            <a:lstStyle/>
            <a:p>
              <a:r>
                <a:rPr lang="en-US" sz="1000" dirty="0">
                  <a:solidFill>
                    <a:srgbClr val="222222"/>
                  </a:solidFill>
                  <a:latin typeface="Arial" panose="020B0604020202020204" pitchFamily="34" charset="0"/>
                </a:rPr>
                <a:t>Liu, </a:t>
              </a:r>
              <a:r>
                <a:rPr lang="en-US" sz="1000" dirty="0" err="1">
                  <a:solidFill>
                    <a:srgbClr val="222222"/>
                  </a:solidFill>
                  <a:latin typeface="Arial" panose="020B0604020202020204" pitchFamily="34" charset="0"/>
                </a:rPr>
                <a:t>Jialei</a:t>
              </a:r>
              <a:r>
                <a:rPr lang="en-US" sz="1000" dirty="0">
                  <a:solidFill>
                    <a:srgbClr val="222222"/>
                  </a:solidFill>
                  <a:latin typeface="Arial" panose="020B0604020202020204" pitchFamily="34" charset="0"/>
                </a:rPr>
                <a:t>, et al. </a:t>
              </a:r>
              <a:r>
                <a:rPr lang="en-US" sz="1000" i="1" dirty="0" err="1">
                  <a:solidFill>
                    <a:srgbClr val="222222"/>
                  </a:solidFill>
                  <a:latin typeface="Arial" panose="020B0604020202020204" pitchFamily="34" charset="0"/>
                </a:rPr>
                <a:t>Rsc</a:t>
              </a:r>
              <a:r>
                <a:rPr lang="en-US" sz="1000" i="1" dirty="0">
                  <a:solidFill>
                    <a:srgbClr val="222222"/>
                  </a:solidFill>
                  <a:latin typeface="Arial" panose="020B0604020202020204" pitchFamily="34" charset="0"/>
                </a:rPr>
                <a:t> Advances</a:t>
              </a:r>
              <a:r>
                <a:rPr lang="en-US" sz="1000" dirty="0">
                  <a:solidFill>
                    <a:srgbClr val="222222"/>
                  </a:solidFill>
                  <a:latin typeface="Arial" panose="020B0604020202020204" pitchFamily="34" charset="0"/>
                </a:rPr>
                <a:t> 5.21 (2015)</a:t>
              </a:r>
              <a:endParaRPr lang="en-US" sz="1000" dirty="0"/>
            </a:p>
          </p:txBody>
        </p:sp>
        <p:sp>
          <p:nvSpPr>
            <p:cNvPr id="31" name="Rectangle 30">
              <a:extLst>
                <a:ext uri="{FF2B5EF4-FFF2-40B4-BE49-F238E27FC236}">
                  <a16:creationId xmlns:a16="http://schemas.microsoft.com/office/drawing/2014/main" id="{EE72CDF0-F22B-4B55-9527-BEA1CEA86FCA}"/>
                </a:ext>
              </a:extLst>
            </p:cNvPr>
            <p:cNvSpPr/>
            <p:nvPr/>
          </p:nvSpPr>
          <p:spPr>
            <a:xfrm>
              <a:off x="6425922" y="6457890"/>
              <a:ext cx="1601045" cy="400110"/>
            </a:xfrm>
            <a:prstGeom prst="rect">
              <a:avLst/>
            </a:prstGeom>
          </p:spPr>
          <p:txBody>
            <a:bodyPr wrap="square">
              <a:spAutoFit/>
            </a:bodyPr>
            <a:lstStyle/>
            <a:p>
              <a:r>
                <a:rPr lang="en-US" sz="1000" dirty="0">
                  <a:solidFill>
                    <a:srgbClr val="222222"/>
                  </a:solidFill>
                  <a:latin typeface="Arial" panose="020B0604020202020204" pitchFamily="34" charset="0"/>
                </a:rPr>
                <a:t>Messner, Andreas, et al. </a:t>
              </a:r>
              <a:r>
                <a:rPr lang="en-US" sz="1000" i="1" dirty="0">
                  <a:solidFill>
                    <a:srgbClr val="222222"/>
                  </a:solidFill>
                  <a:latin typeface="Arial" panose="020B0604020202020204" pitchFamily="34" charset="0"/>
                </a:rPr>
                <a:t>OFC </a:t>
              </a:r>
              <a:r>
                <a:rPr lang="en-US" sz="1000" dirty="0">
                  <a:solidFill>
                    <a:srgbClr val="222222"/>
                  </a:solidFill>
                  <a:latin typeface="Arial" panose="020B0604020202020204" pitchFamily="34" charset="0"/>
                </a:rPr>
                <a:t>2017.</a:t>
              </a:r>
              <a:endParaRPr lang="en-US" sz="1000" dirty="0"/>
            </a:p>
          </p:txBody>
        </p:sp>
        <p:sp>
          <p:nvSpPr>
            <p:cNvPr id="33" name="Rectangle 32">
              <a:extLst>
                <a:ext uri="{FF2B5EF4-FFF2-40B4-BE49-F238E27FC236}">
                  <a16:creationId xmlns:a16="http://schemas.microsoft.com/office/drawing/2014/main" id="{F63F4B0B-40AA-4D16-85D0-911BF4DE684E}"/>
                </a:ext>
              </a:extLst>
            </p:cNvPr>
            <p:cNvSpPr/>
            <p:nvPr/>
          </p:nvSpPr>
          <p:spPr>
            <a:xfrm>
              <a:off x="3461155" y="3772178"/>
              <a:ext cx="1714500" cy="400110"/>
            </a:xfrm>
            <a:prstGeom prst="rect">
              <a:avLst/>
            </a:prstGeom>
          </p:spPr>
          <p:txBody>
            <a:bodyPr wrap="square">
              <a:spAutoFit/>
            </a:bodyPr>
            <a:lstStyle/>
            <a:p>
              <a:r>
                <a:rPr lang="en-US" sz="1000" dirty="0" err="1">
                  <a:solidFill>
                    <a:srgbClr val="222222"/>
                  </a:solidFill>
                  <a:latin typeface="Arial" panose="020B0604020202020204" pitchFamily="34" charset="0"/>
                </a:rPr>
                <a:t>Sorianello</a:t>
              </a:r>
              <a:r>
                <a:rPr lang="en-US" sz="1000" dirty="0">
                  <a:solidFill>
                    <a:srgbClr val="222222"/>
                  </a:solidFill>
                  <a:latin typeface="Arial" panose="020B0604020202020204" pitchFamily="34" charset="0"/>
                </a:rPr>
                <a:t>, V., et al. </a:t>
              </a:r>
              <a:r>
                <a:rPr lang="en-US" sz="1000" i="1" dirty="0">
                  <a:solidFill>
                    <a:srgbClr val="222222"/>
                  </a:solidFill>
                  <a:latin typeface="Arial" panose="020B0604020202020204" pitchFamily="34" charset="0"/>
                </a:rPr>
                <a:t>Nature Photonics</a:t>
              </a:r>
              <a:r>
                <a:rPr lang="en-US" sz="1000" dirty="0">
                  <a:solidFill>
                    <a:srgbClr val="222222"/>
                  </a:solidFill>
                  <a:latin typeface="Arial" panose="020B0604020202020204" pitchFamily="34" charset="0"/>
                </a:rPr>
                <a:t> 12.1 (2018)</a:t>
              </a:r>
              <a:endParaRPr lang="en-US" sz="1000" dirty="0"/>
            </a:p>
          </p:txBody>
        </p:sp>
        <p:sp>
          <p:nvSpPr>
            <p:cNvPr id="34" name="Rectangle 33">
              <a:extLst>
                <a:ext uri="{FF2B5EF4-FFF2-40B4-BE49-F238E27FC236}">
                  <a16:creationId xmlns:a16="http://schemas.microsoft.com/office/drawing/2014/main" id="{9B7B9B41-431D-48CB-A9B1-4B3FCE2D40C8}"/>
                </a:ext>
              </a:extLst>
            </p:cNvPr>
            <p:cNvSpPr/>
            <p:nvPr/>
          </p:nvSpPr>
          <p:spPr>
            <a:xfrm>
              <a:off x="4152451" y="2350599"/>
              <a:ext cx="2046407" cy="400110"/>
            </a:xfrm>
            <a:prstGeom prst="rect">
              <a:avLst/>
            </a:prstGeom>
          </p:spPr>
          <p:txBody>
            <a:bodyPr wrap="square">
              <a:spAutoFit/>
            </a:bodyPr>
            <a:lstStyle/>
            <a:p>
              <a:r>
                <a:rPr lang="en-US" sz="1000" dirty="0" err="1">
                  <a:solidFill>
                    <a:srgbClr val="222222"/>
                  </a:solidFill>
                  <a:latin typeface="Arial" panose="020B0604020202020204" pitchFamily="34" charset="0"/>
                </a:rPr>
                <a:t>Ooi</a:t>
              </a:r>
              <a:r>
                <a:rPr lang="en-US" sz="1000" dirty="0">
                  <a:solidFill>
                    <a:srgbClr val="222222"/>
                  </a:solidFill>
                  <a:latin typeface="Arial" panose="020B0604020202020204" pitchFamily="34" charset="0"/>
                </a:rPr>
                <a:t>, Kelvin JA, et al. </a:t>
              </a:r>
              <a:r>
                <a:rPr lang="en-US" sz="1000" i="1" dirty="0" err="1">
                  <a:solidFill>
                    <a:srgbClr val="222222"/>
                  </a:solidFill>
                  <a:latin typeface="Arial" panose="020B0604020202020204" pitchFamily="34" charset="0"/>
                </a:rPr>
                <a:t>Nanophotonics</a:t>
              </a:r>
              <a:r>
                <a:rPr lang="en-US" sz="1000" dirty="0">
                  <a:solidFill>
                    <a:srgbClr val="222222"/>
                  </a:solidFill>
                  <a:latin typeface="Arial" panose="020B0604020202020204" pitchFamily="34" charset="0"/>
                </a:rPr>
                <a:t> 2.1 (2013)</a:t>
              </a:r>
              <a:endParaRPr lang="en-US" sz="1000" dirty="0"/>
            </a:p>
          </p:txBody>
        </p:sp>
        <p:pic>
          <p:nvPicPr>
            <p:cNvPr id="35" name="Picture 34">
              <a:extLst>
                <a:ext uri="{FF2B5EF4-FFF2-40B4-BE49-F238E27FC236}">
                  <a16:creationId xmlns:a16="http://schemas.microsoft.com/office/drawing/2014/main" id="{A680D179-5888-443A-BA48-28A40A447E0F}"/>
                </a:ext>
              </a:extLst>
            </p:cNvPr>
            <p:cNvPicPr>
              <a:picLocks noChangeAspect="1"/>
            </p:cNvPicPr>
            <p:nvPr/>
          </p:nvPicPr>
          <p:blipFill rotWithShape="1">
            <a:blip r:embed="rId16"/>
            <a:srcRect l="-197" r="56222" b="12376"/>
            <a:stretch/>
          </p:blipFill>
          <p:spPr>
            <a:xfrm>
              <a:off x="8026967" y="884"/>
              <a:ext cx="1507910" cy="1152669"/>
            </a:xfrm>
            <a:prstGeom prst="rect">
              <a:avLst/>
            </a:prstGeom>
          </p:spPr>
        </p:pic>
        <p:sp>
          <p:nvSpPr>
            <p:cNvPr id="36" name="Rectangle 35">
              <a:extLst>
                <a:ext uri="{FF2B5EF4-FFF2-40B4-BE49-F238E27FC236}">
                  <a16:creationId xmlns:a16="http://schemas.microsoft.com/office/drawing/2014/main" id="{A92B3E31-0CE1-4E0F-851B-8D926F62651F}"/>
                </a:ext>
              </a:extLst>
            </p:cNvPr>
            <p:cNvSpPr/>
            <p:nvPr/>
          </p:nvSpPr>
          <p:spPr>
            <a:xfrm>
              <a:off x="9180775" y="828229"/>
              <a:ext cx="1382110" cy="246221"/>
            </a:xfrm>
            <a:prstGeom prst="rect">
              <a:avLst/>
            </a:prstGeom>
          </p:spPr>
          <p:txBody>
            <a:bodyPr wrap="none">
              <a:spAutoFit/>
            </a:bodyPr>
            <a:lstStyle/>
            <a:p>
              <a:r>
                <a:rPr lang="en-US" sz="1000" dirty="0">
                  <a:solidFill>
                    <a:srgbClr val="222222"/>
                  </a:solidFill>
                </a:rPr>
                <a:t>Ren, S., et al. </a:t>
              </a:r>
              <a:r>
                <a:rPr lang="en-US" sz="1000" i="1" dirty="0">
                  <a:solidFill>
                    <a:srgbClr val="222222"/>
                  </a:solidFill>
                </a:rPr>
                <a:t>GFP 2011</a:t>
              </a:r>
              <a:endParaRPr lang="en-US" sz="1000" dirty="0"/>
            </a:p>
          </p:txBody>
        </p:sp>
      </p:grpSp>
      <p:sp>
        <p:nvSpPr>
          <p:cNvPr id="23" name="TextBox 22">
            <a:extLst>
              <a:ext uri="{FF2B5EF4-FFF2-40B4-BE49-F238E27FC236}">
                <a16:creationId xmlns:a16="http://schemas.microsoft.com/office/drawing/2014/main" id="{AD785C5F-5C68-4003-8096-CF0CF9969744}"/>
              </a:ext>
            </a:extLst>
          </p:cNvPr>
          <p:cNvSpPr txBox="1"/>
          <p:nvPr/>
        </p:nvSpPr>
        <p:spPr>
          <a:xfrm>
            <a:off x="11864897" y="-1"/>
            <a:ext cx="327103" cy="369332"/>
          </a:xfrm>
          <a:prstGeom prst="rect">
            <a:avLst/>
          </a:prstGeom>
          <a:noFill/>
        </p:spPr>
        <p:txBody>
          <a:bodyPr wrap="square" rtlCol="0">
            <a:spAutoFit/>
          </a:bodyPr>
          <a:lstStyle/>
          <a:p>
            <a:fld id="{EDBA06D3-BE8B-45D4-BABF-E63D55811E1B}" type="slidenum">
              <a:rPr lang="en-US" smtClean="0"/>
              <a:t>8</a:t>
            </a:fld>
            <a:endParaRPr lang="en-US" dirty="0"/>
          </a:p>
        </p:txBody>
      </p:sp>
    </p:spTree>
    <p:extLst>
      <p:ext uri="{BB962C8B-B14F-4D97-AF65-F5344CB8AC3E}">
        <p14:creationId xmlns:p14="http://schemas.microsoft.com/office/powerpoint/2010/main" val="223228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E94E0-C826-451A-95B7-01797B138B44}"/>
              </a:ext>
            </a:extLst>
          </p:cNvPr>
          <p:cNvSpPr>
            <a:spLocks noGrp="1"/>
          </p:cNvSpPr>
          <p:nvPr>
            <p:ph type="title"/>
          </p:nvPr>
        </p:nvSpPr>
        <p:spPr/>
        <p:txBody>
          <a:bodyPr>
            <a:normAutofit fontScale="90000"/>
          </a:bodyPr>
          <a:lstStyle/>
          <a:p>
            <a:r>
              <a:rPr lang="en-US" dirty="0"/>
              <a:t>Introduction to transparent conductive oxides (TCOs)</a:t>
            </a:r>
          </a:p>
        </p:txBody>
      </p:sp>
      <p:sp>
        <p:nvSpPr>
          <p:cNvPr id="3" name="Picture Placeholder 2">
            <a:extLst>
              <a:ext uri="{FF2B5EF4-FFF2-40B4-BE49-F238E27FC236}">
                <a16:creationId xmlns:a16="http://schemas.microsoft.com/office/drawing/2014/main" id="{08FC7FFF-5789-4129-A201-508CF1E61767}"/>
              </a:ext>
            </a:extLst>
          </p:cNvPr>
          <p:cNvSpPr>
            <a:spLocks noGrp="1"/>
          </p:cNvSpPr>
          <p:nvPr>
            <p:ph type="pic" sz="quarter" idx="10"/>
          </p:nvPr>
        </p:nvSpPr>
        <p:spPr/>
      </p:sp>
      <p:sp>
        <p:nvSpPr>
          <p:cNvPr id="4" name="Rectangle 3">
            <a:extLst>
              <a:ext uri="{FF2B5EF4-FFF2-40B4-BE49-F238E27FC236}">
                <a16:creationId xmlns:a16="http://schemas.microsoft.com/office/drawing/2014/main" id="{416545FA-6F39-4922-8B09-54BEA66D2B67}"/>
              </a:ext>
            </a:extLst>
          </p:cNvPr>
          <p:cNvSpPr/>
          <p:nvPr/>
        </p:nvSpPr>
        <p:spPr>
          <a:xfrm>
            <a:off x="1474236" y="1353010"/>
            <a:ext cx="6434013" cy="490773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2232DECD-82F4-4F06-9CE7-0172A9A326C3}"/>
              </a:ext>
            </a:extLst>
          </p:cNvPr>
          <p:cNvSpPr/>
          <p:nvPr/>
        </p:nvSpPr>
        <p:spPr>
          <a:xfrm>
            <a:off x="1584087" y="1416369"/>
            <a:ext cx="4014318" cy="338554"/>
          </a:xfrm>
          <a:prstGeom prst="rect">
            <a:avLst/>
          </a:prstGeom>
        </p:spPr>
        <p:txBody>
          <a:bodyPr wrap="square">
            <a:spAutoFit/>
          </a:bodyPr>
          <a:lstStyle/>
          <a:p>
            <a:r>
              <a:rPr lang="en-US" sz="1600" dirty="0">
                <a:solidFill>
                  <a:schemeClr val="accent5"/>
                </a:solidFill>
                <a:latin typeface="Arial Unicode MS" pitchFamily="34" charset="-122"/>
                <a:ea typeface="Arial Unicode MS" pitchFamily="34" charset="-122"/>
                <a:cs typeface="Arial Unicode MS" pitchFamily="34" charset="-122"/>
              </a:rPr>
              <a:t>Transparent conductive oxides</a:t>
            </a:r>
          </a:p>
        </p:txBody>
      </p:sp>
      <p:sp>
        <p:nvSpPr>
          <p:cNvPr id="6" name="Content Placeholder 2">
            <a:extLst>
              <a:ext uri="{FF2B5EF4-FFF2-40B4-BE49-F238E27FC236}">
                <a16:creationId xmlns:a16="http://schemas.microsoft.com/office/drawing/2014/main" id="{05F11980-831C-4D63-A4EE-3972CCEE1866}"/>
              </a:ext>
            </a:extLst>
          </p:cNvPr>
          <p:cNvSpPr txBox="1">
            <a:spLocks/>
          </p:cNvSpPr>
          <p:nvPr/>
        </p:nvSpPr>
        <p:spPr>
          <a:xfrm>
            <a:off x="1558778" y="1765301"/>
            <a:ext cx="7769561" cy="417829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Arial Unicode MS" pitchFamily="34" charset="-122"/>
                <a:ea typeface="Arial Unicode MS" pitchFamily="34" charset="-122"/>
                <a:cs typeface="Arial Unicode MS" pitchFamily="34" charset="-122"/>
              </a:defRPr>
            </a:lvl1pPr>
            <a:lvl2pPr marL="742950" indent="-285750" algn="l" rtl="0" eaLnBrk="0" fontAlgn="base" hangingPunct="0">
              <a:spcBef>
                <a:spcPct val="20000"/>
              </a:spcBef>
              <a:spcAft>
                <a:spcPct val="0"/>
              </a:spcAft>
              <a:buChar char="–"/>
              <a:defRPr sz="2800">
                <a:solidFill>
                  <a:schemeClr val="tx1"/>
                </a:solidFill>
                <a:latin typeface="Arial Unicode MS" pitchFamily="34" charset="-122"/>
                <a:ea typeface="Arial Unicode MS" pitchFamily="34" charset="-122"/>
                <a:cs typeface="Arial Unicode MS" pitchFamily="34" charset="-122"/>
              </a:defRPr>
            </a:lvl2pPr>
            <a:lvl3pPr marL="1143000" indent="-228600" algn="l" rtl="0" eaLnBrk="0" fontAlgn="base" hangingPunct="0">
              <a:spcBef>
                <a:spcPct val="20000"/>
              </a:spcBef>
              <a:spcAft>
                <a:spcPct val="0"/>
              </a:spcAft>
              <a:buChar char="•"/>
              <a:defRPr sz="2400">
                <a:solidFill>
                  <a:schemeClr val="tx1"/>
                </a:solidFill>
                <a:latin typeface="Arial Unicode MS" pitchFamily="34" charset="-122"/>
                <a:ea typeface="Arial Unicode MS" pitchFamily="34" charset="-122"/>
                <a:cs typeface="Arial Unicode MS" pitchFamily="34" charset="-122"/>
              </a:defRPr>
            </a:lvl3pPr>
            <a:lvl4pPr marL="1600200" indent="-228600" algn="l" rtl="0" eaLnBrk="0" fontAlgn="base" hangingPunct="0">
              <a:spcBef>
                <a:spcPct val="20000"/>
              </a:spcBef>
              <a:spcAft>
                <a:spcPct val="0"/>
              </a:spcAft>
              <a:buChar char="–"/>
              <a:defRPr sz="2000">
                <a:solidFill>
                  <a:schemeClr val="tx1"/>
                </a:solidFill>
                <a:latin typeface="Arial Unicode MS" pitchFamily="34" charset="-122"/>
                <a:ea typeface="Arial Unicode MS" pitchFamily="34" charset="-122"/>
                <a:cs typeface="Arial Unicode MS" pitchFamily="34" charset="-122"/>
              </a:defRPr>
            </a:lvl4pPr>
            <a:lvl5pPr marL="2057400" indent="-228600" algn="l" rtl="0" eaLnBrk="0" fontAlgn="base" hangingPunct="0">
              <a:spcBef>
                <a:spcPct val="20000"/>
              </a:spcBef>
              <a:spcAft>
                <a:spcPct val="0"/>
              </a:spcAft>
              <a:buChar char="»"/>
              <a:defRPr sz="2000">
                <a:solidFill>
                  <a:schemeClr val="tx1"/>
                </a:solidFill>
                <a:latin typeface="Arial Unicode MS" pitchFamily="34" charset="-122"/>
                <a:ea typeface="Arial Unicode MS" pitchFamily="34" charset="-122"/>
                <a:cs typeface="Arial Unicode MS" pitchFamily="34" charset="-122"/>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sz="1400" dirty="0"/>
              <a:t>Highly doped wide bandgap oxide semiconductor</a:t>
            </a:r>
          </a:p>
          <a:p>
            <a:r>
              <a:rPr lang="en-US" sz="1400" dirty="0"/>
              <a:t>Indium tin oxide (ITO), Aluminum zinc oxide (AZO), Cadmium oxide (</a:t>
            </a:r>
            <a:r>
              <a:rPr lang="en-US" sz="1400" dirty="0" err="1"/>
              <a:t>CdO</a:t>
            </a:r>
            <a:r>
              <a:rPr lang="en-US" sz="1400" dirty="0"/>
              <a:t>)</a:t>
            </a:r>
          </a:p>
          <a:p>
            <a:r>
              <a:rPr lang="en-US" sz="1400" dirty="0">
                <a:solidFill>
                  <a:srgbClr val="DC4405"/>
                </a:solidFill>
              </a:rPr>
              <a:t>High conductivity and low optical loss</a:t>
            </a:r>
          </a:p>
          <a:p>
            <a:r>
              <a:rPr lang="en-US" sz="1400" dirty="0"/>
              <a:t>Varieties of applications in research and industry (display, photovoltaic)</a:t>
            </a:r>
          </a:p>
          <a:p>
            <a:r>
              <a:rPr lang="en-US" sz="1400" dirty="0"/>
              <a:t>Typical carrier concentration: 10</a:t>
            </a:r>
            <a:r>
              <a:rPr lang="en-US" sz="1400" baseline="30000" dirty="0"/>
              <a:t>19</a:t>
            </a:r>
            <a:r>
              <a:rPr lang="en-US" sz="1400" dirty="0"/>
              <a:t>~10</a:t>
            </a:r>
            <a:r>
              <a:rPr lang="en-US" sz="1400" baseline="30000" dirty="0"/>
              <a:t>21</a:t>
            </a:r>
            <a:r>
              <a:rPr lang="en-US" sz="1400" dirty="0"/>
              <a:t> cm-3</a:t>
            </a:r>
          </a:p>
          <a:p>
            <a:r>
              <a:rPr lang="en-US" sz="1400" dirty="0">
                <a:solidFill>
                  <a:srgbClr val="DC4405"/>
                </a:solidFill>
              </a:rPr>
              <a:t>Strong plasma dispersion</a:t>
            </a:r>
          </a:p>
          <a:p>
            <a:r>
              <a:rPr lang="en-US" sz="1400" dirty="0"/>
              <a:t>Unit change of refractive index</a:t>
            </a:r>
          </a:p>
          <a:p>
            <a:r>
              <a:rPr lang="en-US" sz="1400" dirty="0">
                <a:solidFill>
                  <a:srgbClr val="DC4405"/>
                </a:solidFill>
              </a:rPr>
              <a:t>Epsilon-near-zero (ENZ) </a:t>
            </a:r>
            <a:r>
              <a:rPr lang="en-US" sz="1400" dirty="0"/>
              <a:t>materials at telecom wavelength range</a:t>
            </a:r>
          </a:p>
          <a:p>
            <a:r>
              <a:rPr lang="en-US" sz="1400" dirty="0">
                <a:solidFill>
                  <a:srgbClr val="DC4405"/>
                </a:solidFill>
              </a:rPr>
              <a:t>Simple fabrication process</a:t>
            </a:r>
          </a:p>
          <a:p>
            <a:endParaRPr lang="en-US" sz="1400" dirty="0"/>
          </a:p>
          <a:p>
            <a:endParaRPr lang="en-US" sz="1450" kern="0" dirty="0"/>
          </a:p>
          <a:p>
            <a:endParaRPr lang="en-US" sz="1200" kern="0" dirty="0"/>
          </a:p>
        </p:txBody>
      </p:sp>
      <p:pic>
        <p:nvPicPr>
          <p:cNvPr id="7" name="Picture 4" descr="https://www.techinstro.com/wp-content/uploads/2017/08/ITO-coated-glass-top.jpg">
            <a:extLst>
              <a:ext uri="{FF2B5EF4-FFF2-40B4-BE49-F238E27FC236}">
                <a16:creationId xmlns:a16="http://schemas.microsoft.com/office/drawing/2014/main" id="{39DB27EA-00D7-42BD-8497-2AD79AD36B15}"/>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1875" t="18750" r="22916" b="20313"/>
          <a:stretch/>
        </p:blipFill>
        <p:spPr bwMode="auto">
          <a:xfrm>
            <a:off x="1924840" y="4555230"/>
            <a:ext cx="1510323" cy="111137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3031CF0B-ADAF-430A-AFBD-4F1F8E80D947}"/>
              </a:ext>
            </a:extLst>
          </p:cNvPr>
          <p:cNvSpPr/>
          <p:nvPr/>
        </p:nvSpPr>
        <p:spPr>
          <a:xfrm>
            <a:off x="1810840" y="5666600"/>
            <a:ext cx="2403250" cy="276999"/>
          </a:xfrm>
          <a:prstGeom prst="rect">
            <a:avLst/>
          </a:prstGeom>
        </p:spPr>
        <p:txBody>
          <a:bodyPr wrap="square">
            <a:spAutoFit/>
          </a:bodyPr>
          <a:lstStyle/>
          <a:p>
            <a:r>
              <a:rPr lang="en-US" sz="1200" dirty="0"/>
              <a:t>(https://www.techinstro.com)</a:t>
            </a:r>
          </a:p>
        </p:txBody>
      </p:sp>
      <p:sp>
        <p:nvSpPr>
          <p:cNvPr id="9" name="TextBox 8">
            <a:extLst>
              <a:ext uri="{FF2B5EF4-FFF2-40B4-BE49-F238E27FC236}">
                <a16:creationId xmlns:a16="http://schemas.microsoft.com/office/drawing/2014/main" id="{5AAC32FF-40BE-4374-9CC1-DA2A34F3380A}"/>
              </a:ext>
            </a:extLst>
          </p:cNvPr>
          <p:cNvSpPr txBox="1"/>
          <p:nvPr/>
        </p:nvSpPr>
        <p:spPr>
          <a:xfrm>
            <a:off x="11864897" y="-1"/>
            <a:ext cx="327103" cy="369332"/>
          </a:xfrm>
          <a:prstGeom prst="rect">
            <a:avLst/>
          </a:prstGeom>
          <a:noFill/>
        </p:spPr>
        <p:txBody>
          <a:bodyPr wrap="square" rtlCol="0">
            <a:spAutoFit/>
          </a:bodyPr>
          <a:lstStyle/>
          <a:p>
            <a:fld id="{EDBA06D3-BE8B-45D4-BABF-E63D55811E1B}" type="slidenum">
              <a:rPr lang="en-US" smtClean="0"/>
              <a:t>9</a:t>
            </a:fld>
            <a:endParaRPr lang="en-US" dirty="0"/>
          </a:p>
        </p:txBody>
      </p:sp>
    </p:spTree>
    <p:extLst>
      <p:ext uri="{BB962C8B-B14F-4D97-AF65-F5344CB8AC3E}">
        <p14:creationId xmlns:p14="http://schemas.microsoft.com/office/powerpoint/2010/main" val="208430123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0"/>
  <p:tag name="MMPROD_UIDATA" val="&lt;database version=&quot;11.0&quot;&gt;&lt;object type=&quot;1&quot; unique_id=&quot;10001&quot;&gt;&lt;object type=&quot;2&quot; unique_id=&quot;11257&quot;&gt;&lt;object type=&quot;3&quot; unique_id=&quot;11746&quot;&gt;&lt;property id=&quot;20148&quot; value=&quot;5&quot;/&gt;&lt;property id=&quot;20300&quot; value=&quot;Slide 1&quot;/&gt;&lt;property id=&quot;20307&quot; value=&quot;265&quot;/&gt;&lt;/object&gt;&lt;object type=&quot;3&quot; unique_id=&quot;11747&quot;&gt;&lt;property id=&quot;20148&quot; value=&quot;5&quot;/&gt;&lt;property id=&quot;20300&quot; value=&quot;Slide 2 - &amp;quot;TITLE OF YOUR PRESENTATION&amp;quot;&quot;/&gt;&lt;property id=&quot;20307&quot; value=&quot;266&quot;/&gt;&lt;/object&gt;&lt;object type=&quot;3&quot; unique_id=&quot;11887&quot;&gt;&lt;property id=&quot;20148&quot; value=&quot;5&quot;/&gt;&lt;property id=&quot;20300&quot; value=&quot;Slide 3 - &amp;quot;Title for Single Column Slide&amp;quot;&quot;/&gt;&lt;property id=&quot;20307&quot; value=&quot;267&quot;/&gt;&lt;/object&gt;&lt;object type=&quot;3&quot; unique_id=&quot;11915&quot;&gt;&lt;property id=&quot;20148&quot; value=&quot;5&quot;/&gt;&lt;property id=&quot;20300&quot; value=&quot;Slide 4 - &amp;quot;Title for Single Column Slide&amp;quot;&quot;/&gt;&lt;property id=&quot;20307&quot; value=&quot;268&quot;/&gt;&lt;/object&gt;&lt;object type=&quot;3&quot; unique_id=&quot;11916&quot;&gt;&lt;property id=&quot;20148&quot; value=&quot;5&quot;/&gt;&lt;property id=&quot;20300&quot; value=&quot;Slide 5 - &amp;quot;Title of Three Major Concepts&amp;quot;&quot;/&gt;&lt;property id=&quot;20307&quot; value=&quot;269&quot;/&gt;&lt;/object&gt;&lt;object type=&quot;3&quot; unique_id=&quot;11966&quot;&gt;&lt;property id=&quot;20148&quot; value=&quot;5&quot;/&gt;&lt;property id=&quot;20300&quot; value=&quot;Slide 6 - &amp;quot;Title of Three Major Concepts&amp;quot;&quot;/&gt;&lt;property id=&quot;20307&quot; value=&quot;270&quot;/&gt;&lt;/object&gt;&lt;object type=&quot;3&quot; unique_id=&quot;11967&quot;&gt;&lt;property id=&quot;20148&quot; value=&quot;5&quot;/&gt;&lt;property id=&quot;20300&quot; value=&quot;Slide 7 - &amp;quot;Transition To Next Section&amp;quot;&quot;/&gt;&lt;property id=&quot;20307&quot; value=&quot;271&quot;/&gt;&lt;/object&gt;&lt;object type=&quot;3&quot; unique_id=&quot;11968&quot;&gt;&lt;property id=&quot;20148&quot; value=&quot;5&quot;/&gt;&lt;property id=&quot;20300&quot; value=&quot;Slide 8 - &amp;quot;A Vertical Picture is Worth a Thousand Words&amp;quot;&quot;/&gt;&lt;property id=&quot;20307&quot; value=&quot;272&quot;/&gt;&lt;/object&gt;&lt;object type=&quot;3&quot; unique_id=&quot;12109&quot;&gt;&lt;property id=&quot;20148&quot; value=&quot;5&quot;/&gt;&lt;property id=&quot;20300&quot; value=&quot;Slide 9 - &amp;quot;A Vertical Picture is Worth a Thousand Words&amp;quot;&quot;/&gt;&lt;property id=&quot;20307&quot; value=&quot;273&quot;/&gt;&lt;/object&gt;&lt;object type=&quot;3&quot; unique_id=&quot;12110&quot;&gt;&lt;property id=&quot;20148&quot; value=&quot;5&quot;/&gt;&lt;property id=&quot;20300&quot; value=&quot;Slide 10 - &amp;quot;A Horizontal Image&amp;quot;&quot;/&gt;&lt;property id=&quot;20307&quot; value=&quot;274&quot;/&gt;&lt;/object&gt;&lt;object type=&quot;3&quot; unique_id=&quot;12111&quot;&gt;&lt;property id=&quot;20148&quot; value=&quot;5&quot;/&gt;&lt;property id=&quot;20300&quot; value=&quot;Slide 11 - &amp;quot;A Horizontal Image&amp;quot;&quot;/&gt;&lt;property id=&quot;20307&quot; value=&quot;275&quot;/&gt;&lt;/object&gt;&lt;object type=&quot;3&quot; unique_id=&quot;12112&quot;&gt;&lt;property id=&quot;20148&quot; value=&quot;5&quot;/&gt;&lt;property id=&quot;20300&quot; value=&quot;Slide 12 - &amp;quot;Title for Three Column Slide with Icons&amp;quot;&quot;/&gt;&lt;property id=&quot;20307&quot; value=&quot;276&quot;/&gt;&lt;/object&gt;&lt;object type=&quot;3&quot; unique_id=&quot;12113&quot;&gt;&lt;property id=&quot;20148&quot; value=&quot;5&quot;/&gt;&lt;property id=&quot;20300&quot; value=&quot;Slide 13 - &amp;quot;Title for Three Column Slide&amp;quot;&quot;/&gt;&lt;property id=&quot;20307&quot; value=&quot;277&quot;/&gt;&lt;/object&gt;&lt;object type=&quot;3&quot; unique_id=&quot;12114&quot;&gt;&lt;property id=&quot;20148&quot; value=&quot;5&quot;/&gt;&lt;property id=&quot;20300&quot; value=&quot;Slide 14 - &amp;quot;Three Columns Without Icons&amp;quot;&quot;/&gt;&lt;property id=&quot;20307&quot; value=&quot;278&quot;/&gt;&lt;/object&gt;&lt;object type=&quot;3&quot; unique_id=&quot;12664&quot;&gt;&lt;property id=&quot;20148&quot; value=&quot;5&quot;/&gt;&lt;property id=&quot;20300&quot; value=&quot;Slide 15 - &amp;quot;Three Columns Without Icons&amp;quot;&quot;/&gt;&lt;property id=&quot;20307&quot; value=&quot;279&quot;/&gt;&lt;/object&gt;&lt;object type=&quot;3&quot; unique_id=&quot;12665&quot;&gt;&lt;property id=&quot;20148&quot; value=&quot;5&quot;/&gt;&lt;property id=&quot;20300&quot; value=&quot;Slide 16 - &amp;quot;Title for Two Column Slide&amp;quot;&quot;/&gt;&lt;property id=&quot;20307&quot; value=&quot;280&quot;/&gt;&lt;/object&gt;&lt;object type=&quot;3&quot; unique_id=&quot;12666&quot;&gt;&lt;property id=&quot;20148&quot; value=&quot;5&quot;/&gt;&lt;property id=&quot;20300&quot; value=&quot;Slide 17 - &amp;quot;Title for Two Column Slide&amp;quot;&quot;/&gt;&lt;property id=&quot;20307&quot; value=&quot;281&quot;/&gt;&lt;/object&gt;&lt;object type=&quot;3&quot; unique_id=&quot;12667&quot;&gt;&lt;property id=&quot;20148&quot; value=&quot;5&quot;/&gt;&lt;property id=&quot;20300&quot; value=&quot;Slide 18&quot;/&gt;&lt;property id=&quot;20307&quot; value=&quot;282&quot;/&gt;&lt;/object&gt;&lt;object type=&quot;3&quot; unique_id=&quot;12668&quot;&gt;&lt;property id=&quot;20148&quot; value=&quot;5&quot;/&gt;&lt;property id=&quot;20300&quot; value=&quot;Slide 19&quot;/&gt;&lt;property id=&quot;20307&quot; value=&quot;283&quot;/&gt;&lt;/object&gt;&lt;object type=&quot;3&quot; unique_id=&quot;12669&quot;&gt;&lt;property id=&quot;20148&quot; value=&quot;5&quot;/&gt;&lt;property id=&quot;20300&quot; value=&quot;Slide 20&quot;/&gt;&lt;property id=&quot;20307&quot; value=&quot;284&quot;/&gt;&lt;/object&gt;&lt;object type=&quot;3&quot; unique_id=&quot;12670&quot;&gt;&lt;property id=&quot;20148&quot; value=&quot;5&quot;/&gt;&lt;property id=&quot;20300&quot; value=&quot;Slide 21&quot;/&gt;&lt;property id=&quot;20307&quot; value=&quot;285&quot;/&gt;&lt;/object&gt;&lt;object type=&quot;3&quot; unique_id=&quot;12671&quot;&gt;&lt;property id=&quot;20148&quot; value=&quot;5&quot;/&gt;&lt;property id=&quot;20300&quot; value=&quot;Slide 22&quot;/&gt;&lt;property id=&quot;20307&quot; value=&quot;286&quot;/&gt;&lt;/object&gt;&lt;object type=&quot;3&quot; unique_id=&quot;12672&quot;&gt;&lt;property id=&quot;20148&quot; value=&quot;5&quot;/&gt;&lt;property id=&quot;20300&quot; value=&quot;Slide 23&quot;/&gt;&lt;property id=&quot;20307&quot; value=&quot;287&quot;/&gt;&lt;/object&gt;&lt;object type=&quot;3&quot; unique_id=&quot;12673&quot;&gt;&lt;property id=&quot;20148&quot; value=&quot;5&quot;/&gt;&lt;property id=&quot;20300&quot; value=&quot;Slide 24&quot;/&gt;&lt;property id=&quot;20307&quot; value=&quot;288&quot;/&gt;&lt;/object&gt;&lt;object type=&quot;3&quot; unique_id=&quot;12674&quot;&gt;&lt;property id=&quot;20148&quot; value=&quot;5&quot;/&gt;&lt;property id=&quot;20300&quot; value=&quot;Slide 25&quot;/&gt;&lt;property id=&quot;20307&quot; value=&quot;289&quot;/&gt;&lt;/object&gt;&lt;object type=&quot;3&quot; unique_id=&quot;12675&quot;&gt;&lt;property id=&quot;20148&quot; value=&quot;5&quot;/&gt;&lt;property id=&quot;20300&quot; value=&quot;Slide 26 - &amp;quot;Title for Quantifiable Figures&amp;quot;&quot;/&gt;&lt;property id=&quot;20307&quot; value=&quot;290&quot;/&gt;&lt;/object&gt;&lt;object type=&quot;3&quot; unique_id=&quot;12676&quot;&gt;&lt;property id=&quot;20148&quot; value=&quot;5&quot;/&gt;&lt;property id=&quot;20300&quot; value=&quot;Slide 27 - &amp;quot;Timeline Title&amp;quot;&quot;/&gt;&lt;property id=&quot;20307&quot; value=&quot;291&quot;/&gt;&lt;/object&gt;&lt;object type=&quot;3&quot; unique_id=&quot;12677&quot;&gt;&lt;property id=&quot;20148&quot; value=&quot;5&quot;/&gt;&lt;property id=&quot;20300&quot; value=&quot;Slide 28 - &amp;quot;Timeline Title&amp;quot;&quot;/&gt;&lt;property id=&quot;20307&quot; value=&quot;292&quot;/&gt;&lt;/object&gt;&lt;object type=&quot;3&quot; unique_id=&quot;12678&quot;&gt;&lt;property id=&quot;20148&quot; value=&quot;5&quot;/&gt;&lt;property id=&quot;20300&quot; value=&quot;Slide 29 - &amp;quot;Timeline Title&amp;quot;&quot;/&gt;&lt;property id=&quot;20307&quot; value=&quot;293&quot;/&gt;&lt;/object&gt;&lt;object type=&quot;3&quot; unique_id=&quot;12679&quot;&gt;&lt;property id=&quot;20148&quot; value=&quot;5&quot;/&gt;&lt;property id=&quot;20300&quot; value=&quot;Slide 30 - &amp;quot;Timeline Title&amp;quot;&quot;/&gt;&lt;property id=&quot;20307&quot; value=&quot;294&quot;/&gt;&lt;/object&gt;&lt;object type=&quot;3&quot; unique_id=&quot;12680&quot;&gt;&lt;property id=&quot;20148&quot; value=&quot;5&quot;/&gt;&lt;property id=&quot;20300&quot; value=&quot;Slide 31 - &amp;quot;Citations&amp;quot;&quot;/&gt;&lt;property id=&quot;20307&quot; value=&quot;295&quot;/&gt;&lt;/object&gt;&lt;object type=&quot;3&quot; unique_id=&quot;12681&quot;&gt;&lt;property id=&quot;20148&quot; value=&quot;5&quot;/&gt;&lt;property id=&quot;20300&quot; value=&quot;Slide 32 - &amp;quot;THANK YOU&amp;quot;&quot;/&gt;&lt;property id=&quot;20307&quot; value=&quot;296&quot;/&gt;&lt;/object&gt;&lt;object type=&quot;3&quot; unique_id=&quot;12682&quot;&gt;&lt;property id=&quot;20148&quot; value=&quot;5&quot;/&gt;&lt;property id=&quot;20300&quot; value=&quot;Slide 33&quot;/&gt;&lt;property id=&quot;20307&quot; value=&quot;297&quot;/&gt;&lt;/object&gt;&lt;object type=&quot;3&quot; unique_id=&quot;12683&quot;&gt;&lt;property id=&quot;20148&quot; value=&quot;5&quot;/&gt;&lt;property id=&quot;20300&quot; value=&quot;Slide 34&quot;/&gt;&lt;property id=&quot;20307&quot; value=&quot;298&quot;/&gt;&lt;/object&gt;&lt;/object&gt;&lt;object type=&quot;8&quot; unique_id=&quot;11263&quot;&gt;&lt;/object&gt;&lt;/object&gt;&lt;/database&gt;"/>
  <p:tag name="SECTOMILLISECCONVERTED" val="1"/>
</p:tagLst>
</file>

<file path=ppt/tags/tag2.xml><?xml version="1.0" encoding="utf-8"?>
<p:tagLst xmlns:a="http://schemas.openxmlformats.org/drawingml/2006/main" xmlns:r="http://schemas.openxmlformats.org/officeDocument/2006/relationships" xmlns:p="http://schemas.openxmlformats.org/presentationml/2006/main">
  <p:tag name="TIMING" val="|49.2"/>
</p:tagLst>
</file>

<file path=ppt/tags/tag3.xml><?xml version="1.0" encoding="utf-8"?>
<p:tagLst xmlns:a="http://schemas.openxmlformats.org/drawingml/2006/main" xmlns:r="http://schemas.openxmlformats.org/officeDocument/2006/relationships" xmlns:p="http://schemas.openxmlformats.org/presentationml/2006/main">
  <p:tag name="TIMING" val="|49.2"/>
</p:tagLst>
</file>

<file path=ppt/tags/tag4.xml><?xml version="1.0" encoding="utf-8"?>
<p:tagLst xmlns:a="http://schemas.openxmlformats.org/drawingml/2006/main" xmlns:r="http://schemas.openxmlformats.org/officeDocument/2006/relationships" xmlns:p="http://schemas.openxmlformats.org/presentationml/2006/main">
  <p:tag name="TIMING" val="|49.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2">
      <a:majorFont>
        <a:latin typeface="Verdana"/>
        <a:ea typeface=""/>
        <a:cs typeface=""/>
      </a:majorFont>
      <a:minorFont>
        <a:latin typeface="Gill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1343</TotalTime>
  <Words>8856</Words>
  <Application>Microsoft Office PowerPoint</Application>
  <PresentationFormat>宽屏</PresentationFormat>
  <Paragraphs>1510</Paragraphs>
  <Slides>65</Slides>
  <Notes>35</Notes>
  <HiddenSlides>0</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3</vt:i4>
      </vt:variant>
      <vt:variant>
        <vt:lpstr>幻灯片标题</vt:lpstr>
      </vt:variant>
      <vt:variant>
        <vt:i4>65</vt:i4>
      </vt:variant>
    </vt:vector>
  </HeadingPairs>
  <TitlesOfParts>
    <vt:vector size="83" baseType="lpstr">
      <vt:lpstr>Adobe Garamond Pro</vt:lpstr>
      <vt:lpstr>Arial Unicode MS</vt:lpstr>
      <vt:lpstr>FuturaExtended</vt:lpstr>
      <vt:lpstr>Gill Sans</vt:lpstr>
      <vt:lpstr>Palatino</vt:lpstr>
      <vt:lpstr>Arial</vt:lpstr>
      <vt:lpstr>Calibri</vt:lpstr>
      <vt:lpstr>Cambria Math</vt:lpstr>
      <vt:lpstr>Courier New</vt:lpstr>
      <vt:lpstr>Symbol</vt:lpstr>
      <vt:lpstr>Times</vt:lpstr>
      <vt:lpstr>Times New Roman</vt:lpstr>
      <vt:lpstr>Verdana</vt:lpstr>
      <vt:lpstr>Wingdings</vt:lpstr>
      <vt:lpstr>Office Theme</vt:lpstr>
      <vt:lpstr>Equation</vt:lpstr>
      <vt:lpstr>Artwork</vt:lpstr>
      <vt:lpstr>Graph</vt:lpstr>
      <vt:lpstr>Ultra-energy-efficient Silicon Photonic Modulators Driven by Transparent Conductive Oxides</vt:lpstr>
      <vt:lpstr>Outline</vt:lpstr>
      <vt:lpstr>Motivation to ultra-energy-efficient optical interconnects</vt:lpstr>
      <vt:lpstr>Motivation to ultra-energy-efficient optical interconnects</vt:lpstr>
      <vt:lpstr>Review of silicon photonics</vt:lpstr>
      <vt:lpstr>Review of silicon photonics</vt:lpstr>
      <vt:lpstr>Review of silicon photonics</vt:lpstr>
      <vt:lpstr>Heterogeneous Integration</vt:lpstr>
      <vt:lpstr>Introduction to transparent conductive oxides (TCOs)</vt:lpstr>
      <vt:lpstr>Optical properties of TCOs</vt:lpstr>
      <vt:lpstr>Review of TCO-driven E-O devices</vt:lpstr>
      <vt:lpstr>Review of TCO-driven E-O devices</vt:lpstr>
      <vt:lpstr>PowerPoint 演示文稿</vt:lpstr>
      <vt:lpstr>Overview of My Works </vt:lpstr>
      <vt:lpstr>PowerPoint 演示文稿</vt:lpstr>
      <vt:lpstr>Carrier-driven silicon modulators based on micro-resonators</vt:lpstr>
      <vt:lpstr>Energy efficiency of a resonator-based modulator</vt:lpstr>
      <vt:lpstr>Principle of the Si-TCO PC nanocavity modulator</vt:lpstr>
      <vt:lpstr>Principle of the Si-TCO PC nanocavity modulator</vt:lpstr>
      <vt:lpstr>Advantages of the Si-TCO PC nanocavity modulator</vt:lpstr>
      <vt:lpstr>Review of previous demonstrations </vt:lpstr>
      <vt:lpstr>Electrical design for high-speed E-O modulation</vt:lpstr>
      <vt:lpstr>Electrical design for high-speed E-O modulation</vt:lpstr>
      <vt:lpstr>Experimental results: Device images and DC performance </vt:lpstr>
      <vt:lpstr>Experimental results: high speed modulation</vt:lpstr>
      <vt:lpstr>Optimization for higher bandwidth </vt:lpstr>
      <vt:lpstr>Analysis of free carrier-optical mode overlapping</vt:lpstr>
      <vt:lpstr>Towards atto-joule per bit energy efficiency</vt:lpstr>
      <vt:lpstr>Summary</vt:lpstr>
      <vt:lpstr>PowerPoint 演示文稿</vt:lpstr>
      <vt:lpstr>TCO-gated silicon microring filter </vt:lpstr>
      <vt:lpstr>Demonstration of extreme wavelength tunability </vt:lpstr>
      <vt:lpstr>Switching speed of TCO-gated silicon microring filter </vt:lpstr>
      <vt:lpstr>Application for WDM system</vt:lpstr>
      <vt:lpstr>PowerPoint 演示文稿</vt:lpstr>
      <vt:lpstr>Bandwidth limit of a resonator-based modulator</vt:lpstr>
      <vt:lpstr>Principle of TCO-gated silicon microring modulator </vt:lpstr>
      <vt:lpstr>Experimental results</vt:lpstr>
      <vt:lpstr>Optimization of the TCO-gated silicon MRM</vt:lpstr>
      <vt:lpstr>Summary</vt:lpstr>
      <vt:lpstr>Conclusion</vt:lpstr>
      <vt:lpstr>Thanks for your attention!</vt:lpstr>
      <vt:lpstr>PowerPoint 演示文稿</vt:lpstr>
      <vt:lpstr>Nonlinear optical effect in ENZ TCO</vt:lpstr>
      <vt:lpstr>Nonlinear optical effect in ENZ TCO</vt:lpstr>
      <vt:lpstr>Principle of the AOS driven by high mobility TCO</vt:lpstr>
      <vt:lpstr>Transient response of the AOS device</vt:lpstr>
      <vt:lpstr>Transient response of the AOS device</vt:lpstr>
      <vt:lpstr>Effect of TCO mobility on device performance</vt:lpstr>
      <vt:lpstr>Comparison with other on-chip AOS devices</vt:lpstr>
      <vt:lpstr>Summary</vt:lpstr>
      <vt:lpstr>Future works</vt:lpstr>
      <vt:lpstr>Publication lists</vt:lpstr>
      <vt:lpstr>Acknowledgements</vt:lpstr>
      <vt:lpstr>Fabrication of TCO modulators</vt:lpstr>
      <vt:lpstr>Effect of Carrier Mobility on Microring Q factor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Ultra-energy-efficient Silicon Photonic Modulators Driven by Transparent Conductive Oxides</dc:title>
  <dc:creator>Erwen li</dc:creator>
  <cp:lastModifiedBy>Erwen Li</cp:lastModifiedBy>
  <cp:revision>115</cp:revision>
  <dcterms:created xsi:type="dcterms:W3CDTF">2020-06-10T14:33:06Z</dcterms:created>
  <dcterms:modified xsi:type="dcterms:W3CDTF">2021-09-13T10:54:41Z</dcterms:modified>
</cp:coreProperties>
</file>